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623" r:id="rId6"/>
    <p:sldId id="624" r:id="rId7"/>
    <p:sldId id="2631" r:id="rId8"/>
    <p:sldId id="2603" r:id="rId9"/>
    <p:sldId id="2607" r:id="rId10"/>
    <p:sldId id="2608" r:id="rId11"/>
    <p:sldId id="2609" r:id="rId12"/>
    <p:sldId id="2619" r:id="rId13"/>
    <p:sldId id="2618" r:id="rId14"/>
    <p:sldId id="2596" r:id="rId15"/>
    <p:sldId id="2598" r:id="rId16"/>
    <p:sldId id="2617" r:id="rId17"/>
    <p:sldId id="2601" r:id="rId18"/>
    <p:sldId id="2602" r:id="rId19"/>
    <p:sldId id="2620" r:id="rId20"/>
    <p:sldId id="2632" r:id="rId21"/>
    <p:sldId id="2621" r:id="rId22"/>
    <p:sldId id="2622" r:id="rId23"/>
    <p:sldId id="2623" r:id="rId24"/>
    <p:sldId id="2624" r:id="rId25"/>
    <p:sldId id="2625" r:id="rId26"/>
    <p:sldId id="2626" r:id="rId27"/>
    <p:sldId id="2627" r:id="rId28"/>
    <p:sldId id="2628" r:id="rId29"/>
    <p:sldId id="2629"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3CA17C-0AD4-B2D3-FBD0-2CEAE65AED52}" name="Laurice Jane J. Navarro" initials="LN" userId="S::lj.navarro@blgf.gov.ph::2ad17db7-2fb6-47cf-8d3c-66bcaa8eb6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Ann U. Rada" initials="MR" lastIdx="2" clrIdx="0">
    <p:extLst>
      <p:ext uri="{19B8F6BF-5375-455C-9EA6-DF929625EA0E}">
        <p15:presenceInfo xmlns:p15="http://schemas.microsoft.com/office/powerpoint/2012/main" xmlns="" userId="S::mu.rada@blgf.gov.ph::0625213f-a17a-4a56-8a59-cd08fc68c0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a:srgbClr val="1D4999"/>
    <a:srgbClr val="D0E3F4"/>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49"/>
    <p:restoredTop sz="61615" autoAdjust="0"/>
  </p:normalViewPr>
  <p:slideViewPr>
    <p:cSldViewPr snapToGrid="0">
      <p:cViewPr>
        <p:scale>
          <a:sx n="60" d="100"/>
          <a:sy n="60" d="100"/>
        </p:scale>
        <p:origin x="-82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5">
                  <a:shade val="44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225-470C-AB1C-FA601D20B849}"/>
              </c:ext>
            </c:extLst>
          </c:dPt>
          <c:dPt>
            <c:idx val="1"/>
            <c:bubble3D val="0"/>
            <c:spPr>
              <a:solidFill>
                <a:schemeClr val="accent5">
                  <a:shade val="58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225-470C-AB1C-FA601D20B849}"/>
              </c:ext>
            </c:extLst>
          </c:dPt>
          <c:dPt>
            <c:idx val="2"/>
            <c:bubble3D val="0"/>
            <c:spPr>
              <a:solidFill>
                <a:schemeClr val="accent5">
                  <a:shade val="72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225-470C-AB1C-FA601D20B849}"/>
              </c:ext>
            </c:extLst>
          </c:dPt>
          <c:dPt>
            <c:idx val="3"/>
            <c:bubble3D val="0"/>
            <c:spPr>
              <a:solidFill>
                <a:schemeClr val="accent5">
                  <a:shade val="86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225-470C-AB1C-FA601D20B849}"/>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A225-470C-AB1C-FA601D20B849}"/>
              </c:ext>
            </c:extLst>
          </c:dPt>
          <c:dPt>
            <c:idx val="5"/>
            <c:bubble3D val="0"/>
            <c:spPr>
              <a:solidFill>
                <a:schemeClr val="accent5">
                  <a:tint val="86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A225-470C-AB1C-FA601D20B849}"/>
              </c:ext>
            </c:extLst>
          </c:dPt>
          <c:dPt>
            <c:idx val="6"/>
            <c:bubble3D val="0"/>
            <c:spPr>
              <a:solidFill>
                <a:schemeClr val="accent5">
                  <a:tint val="72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A225-470C-AB1C-FA601D20B849}"/>
              </c:ext>
            </c:extLst>
          </c:dPt>
          <c:dPt>
            <c:idx val="7"/>
            <c:bubble3D val="0"/>
            <c:spPr>
              <a:solidFill>
                <a:schemeClr val="accent5">
                  <a:tint val="58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A225-470C-AB1C-FA601D20B849}"/>
              </c:ext>
            </c:extLst>
          </c:dPt>
          <c:dPt>
            <c:idx val="8"/>
            <c:bubble3D val="0"/>
            <c:spPr>
              <a:solidFill>
                <a:schemeClr val="accent5">
                  <a:tint val="44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225-470C-AB1C-FA601D20B849}"/>
              </c:ext>
            </c:extLst>
          </c:dPt>
          <c:dLbls>
            <c:dLbl>
              <c:idx val="0"/>
              <c:layout>
                <c:manualLayout>
                  <c:x val="0.21290322580645149"/>
                  <c:y val="-0.31944863668377099"/>
                </c:manualLayout>
              </c:layout>
              <c:tx>
                <c:rich>
                  <a:bodyPr/>
                  <a:lstStyle/>
                  <a:p>
                    <a:fld id="{9DF81641-0AB5-424A-8EC7-32C65F7AFB81}" type="CATEGORYNAME">
                      <a:rPr lang="en-US">
                        <a:solidFill>
                          <a:schemeClr val="tx1"/>
                        </a:solidFill>
                      </a:rPr>
                      <a:pPr/>
                      <a:t>[CATEGORY NAME]</a:t>
                    </a:fld>
                    <a:r>
                      <a:rPr lang="en-US" baseline="0" dirty="0">
                        <a:solidFill>
                          <a:schemeClr val="tx1"/>
                        </a:solidFill>
                      </a:rPr>
                      <a:t>
</a:t>
                    </a:r>
                    <a:fld id="{36AACD6B-52E4-4D44-BA24-0C67E8AAB8F8}" type="PERCENTAGE">
                      <a:rPr lang="en-US" baseline="0">
                        <a:solidFill>
                          <a:schemeClr val="tx1"/>
                        </a:solidFill>
                      </a:rPr>
                      <a:pPr/>
                      <a:t>[PERCENTAGE]</a:t>
                    </a:fld>
                    <a:endParaRPr lang="en-US" baseline="0" dirty="0">
                      <a:solidFill>
                        <a:schemeClr val="tx1"/>
                      </a:solidFill>
                    </a:endParaRPr>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225-470C-AB1C-FA601D20B849}"/>
                </c:ext>
              </c:extLst>
            </c:dLbl>
            <c:dLbl>
              <c:idx val="1"/>
              <c:layout>
                <c:manualLayout>
                  <c:x val="0.43064516129032249"/>
                  <c:y val="-2.7303302280664288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225-470C-AB1C-FA601D20B849}"/>
                </c:ext>
              </c:extLst>
            </c:dLbl>
            <c:dLbl>
              <c:idx val="2"/>
              <c:layout>
                <c:manualLayout>
                  <c:x val="-0.19354838709677422"/>
                  <c:y val="0.1638198136839851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225-470C-AB1C-FA601D20B849}"/>
                </c:ext>
              </c:extLst>
            </c:dLbl>
            <c:dLbl>
              <c:idx val="3"/>
              <c:layout>
                <c:manualLayout>
                  <c:x val="-0.19354838709677419"/>
                  <c:y val="0.13105585094718811"/>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225-470C-AB1C-FA601D20B849}"/>
                </c:ext>
              </c:extLst>
            </c:dLbl>
            <c:dLbl>
              <c:idx val="4"/>
              <c:layout>
                <c:manualLayout>
                  <c:x val="-0.19838709677419356"/>
                  <c:y val="4.6415613877129121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225-470C-AB1C-FA601D20B849}"/>
                </c:ext>
              </c:extLst>
            </c:dLbl>
            <c:dLbl>
              <c:idx val="5"/>
              <c:layout>
                <c:manualLayout>
                  <c:x val="-0.19354838709677419"/>
                  <c:y val="-2.730330228066419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225-470C-AB1C-FA601D20B849}"/>
                </c:ext>
              </c:extLst>
            </c:dLbl>
            <c:dLbl>
              <c:idx val="6"/>
              <c:layout>
                <c:manualLayout>
                  <c:x val="-0.18870967741935488"/>
                  <c:y val="-9.0100897526191853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225-470C-AB1C-FA601D20B849}"/>
                </c:ext>
              </c:extLst>
            </c:dLbl>
            <c:dLbl>
              <c:idx val="7"/>
              <c:layout>
                <c:manualLayout>
                  <c:x val="-0.12741935483870967"/>
                  <c:y val="-0.1447075020875202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225-470C-AB1C-FA601D20B849}"/>
                </c:ext>
              </c:extLst>
            </c:dLbl>
            <c:dLbl>
              <c:idx val="8"/>
              <c:layout>
                <c:manualLayout>
                  <c:x val="0.20806451612903226"/>
                  <c:y val="-0.13378618117525451"/>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225-470C-AB1C-FA601D20B84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Sheet1!$A$2:$A$10</c:f>
              <c:strCache>
                <c:ptCount val="9"/>
                <c:pt idx="0">
                  <c:v>LandBank Link.Biz</c:v>
                </c:pt>
                <c:pt idx="1">
                  <c:v>DBP, UCPB, PayGate, Mlhuillier, Palawan Eon Card, Coins Ph, UnionBank, SM, ECPay, Online Bank Transfer, 7/11 Stores, RobinsonsBank, DragonPay, Peso Net</c:v>
                </c:pt>
                <c:pt idx="2">
                  <c:v>BancNet Online</c:v>
                </c:pt>
                <c:pt idx="3">
                  <c:v>Paymaya</c:v>
                </c:pt>
                <c:pt idx="4">
                  <c:v>Debit Card</c:v>
                </c:pt>
                <c:pt idx="5">
                  <c:v>Bayad Center</c:v>
                </c:pt>
                <c:pt idx="6">
                  <c:v>Egov Pay</c:v>
                </c:pt>
                <c:pt idx="7">
                  <c:v>Gcash</c:v>
                </c:pt>
                <c:pt idx="8">
                  <c:v>Credit Card</c:v>
                </c:pt>
              </c:strCache>
            </c:strRef>
          </c:cat>
          <c:val>
            <c:numRef>
              <c:f>Sheet1!$B$2:$B$10</c:f>
              <c:numCache>
                <c:formatCode>0%</c:formatCode>
                <c:ptCount val="9"/>
                <c:pt idx="0">
                  <c:v>0.50439999999999996</c:v>
                </c:pt>
                <c:pt idx="1">
                  <c:v>0.12</c:v>
                </c:pt>
                <c:pt idx="2">
                  <c:v>0.09</c:v>
                </c:pt>
                <c:pt idx="3">
                  <c:v>0.06</c:v>
                </c:pt>
                <c:pt idx="4">
                  <c:v>0.05</c:v>
                </c:pt>
                <c:pt idx="5">
                  <c:v>0.05</c:v>
                </c:pt>
                <c:pt idx="6">
                  <c:v>0.05</c:v>
                </c:pt>
                <c:pt idx="7">
                  <c:v>0.04</c:v>
                </c:pt>
                <c:pt idx="8">
                  <c:v>0.04</c:v>
                </c:pt>
              </c:numCache>
            </c:numRef>
          </c:val>
          <c:extLst xmlns:c16r2="http://schemas.microsoft.com/office/drawing/2015/06/chart">
            <c:ext xmlns:c16="http://schemas.microsoft.com/office/drawing/2014/chart" uri="{C3380CC4-5D6E-409C-BE32-E72D297353CC}">
              <c16:uniqueId val="{00000008-A225-470C-AB1C-FA601D20B84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155F6-09BF-4B56-917C-EBAF172F7A90}" type="datetimeFigureOut">
              <a:rPr lang="en-US" smtClean="0"/>
              <a:t>9/10/2022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B8B7E-9791-4CC0-A644-64511B2DC998}" type="slidenum">
              <a:rPr lang="en-US" smtClean="0"/>
              <a:t>‹#›</a:t>
            </a:fld>
            <a:endParaRPr lang="en-US"/>
          </a:p>
        </p:txBody>
      </p:sp>
    </p:spTree>
    <p:extLst>
      <p:ext uri="{BB962C8B-B14F-4D97-AF65-F5344CB8AC3E}">
        <p14:creationId xmlns:p14="http://schemas.microsoft.com/office/powerpoint/2010/main" val="428175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Maayong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adlaw</a:t>
            </a:r>
            <a:r>
              <a:rPr lang="en-US" sz="1200" kern="1200" dirty="0">
                <a:solidFill>
                  <a:schemeClr val="tx1"/>
                </a:solidFill>
                <a:effectLst/>
                <a:latin typeface="+mn-lt"/>
                <a:ea typeface="+mn-ea"/>
                <a:cs typeface="+mn-cs"/>
              </a:rPr>
              <a:t>, Davao!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Maayong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adlaw</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tanan</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to see you all, former classmates here in MUNTAP.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time, I am representing the Bureau of Local Government Finance in this learning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algn="l"/>
            <a:endParaRPr lang="en-PH" baseline="0" dirty="0"/>
          </a:p>
        </p:txBody>
      </p:sp>
    </p:spTree>
    <p:extLst>
      <p:ext uri="{BB962C8B-B14F-4D97-AF65-F5344CB8AC3E}">
        <p14:creationId xmlns:p14="http://schemas.microsoft.com/office/powerpoint/2010/main" val="383360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Lastly, the LGUs shall immediately transfer the proceeds from such deposits and investments to any banks listed in this DC upon their maturity. This is without prejudice to those term deposits and investments in treasury bills, bonds, and other instruments maturing beyond the one (1) year transitory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i="0" kern="1200" dirty="0">
                <a:solidFill>
                  <a:schemeClr val="tx1"/>
                </a:solidFill>
                <a:effectLst/>
                <a:latin typeface="+mn-lt"/>
                <a:ea typeface="+mn-ea"/>
                <a:cs typeface="+mn-cs"/>
              </a:rPr>
              <a:t>On the Issue of the Philippine Veterans Bank being authorized under RA 11597. The management of PVB is now in consultation with the Bangko Sentral ng Pilipinas and the Department of Finance with the request for the amendment of this Department Circular.</a:t>
            </a:r>
          </a:p>
          <a:p>
            <a:endParaRPr lang="en-US" sz="1200" b="1" i="0" kern="1200" dirty="0">
              <a:solidFill>
                <a:schemeClr val="tx1"/>
              </a:solidFill>
              <a:effectLst/>
              <a:latin typeface="+mn-lt"/>
              <a:ea typeface="+mn-ea"/>
              <a:cs typeface="+mn-cs"/>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10</a:t>
            </a:fld>
            <a:endParaRPr lang="en-US"/>
          </a:p>
        </p:txBody>
      </p:sp>
    </p:spTree>
    <p:extLst>
      <p:ext uri="{BB962C8B-B14F-4D97-AF65-F5344CB8AC3E}">
        <p14:creationId xmlns:p14="http://schemas.microsoft.com/office/powerpoint/2010/main" val="180720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a:latin typeface="Century Gothic"/>
                <a:ea typeface="+mn-lt"/>
                <a:cs typeface="+mn-lt"/>
              </a:rPr>
              <a:t>This BLGF Memorandum Circular No. 003.2022 was issued on January 10, 2022, regarding the proper interpretation and application of Section 15 (c) of RA No. 9513, or the Renewable Energy Act of 2008, on the levy and collection of realty and other taxes in relation to RA No. 7160 or the Local Government Code (LGC) of 1991.</a:t>
            </a: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dirty="0">
              <a:latin typeface="Century Gothic"/>
              <a:ea typeface="+mn-lt"/>
              <a:cs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a:latin typeface="Century Gothic"/>
                <a:ea typeface="+mn-lt"/>
                <a:cs typeface="+mn-lt"/>
              </a:rPr>
              <a:t>The said DOJ Opinion stated that additional levy imposed under Section 235 of the LGC is a tax, and as such, is included in the term “realty and other taxes” referred to in Section 15(c) of the RE Act.</a:t>
            </a:r>
            <a:r>
              <a:rPr lang="en-PH" sz="1200" baseline="0" dirty="0">
                <a:latin typeface="Century Gothic"/>
                <a:ea typeface="+mn-lt"/>
                <a:cs typeface="+mn-lt"/>
              </a:rPr>
              <a:t> </a:t>
            </a:r>
            <a:r>
              <a:rPr lang="en-US" sz="1200" b="0" i="0" u="none" strike="noStrike" kern="1200" baseline="0" dirty="0">
                <a:solidFill>
                  <a:schemeClr val="tx1"/>
                </a:solidFill>
                <a:latin typeface="+mn-lt"/>
                <a:ea typeface="+mn-ea"/>
                <a:cs typeface="+mn-cs"/>
              </a:rPr>
              <a:t>Even assuming hypothetically that the additional levy which accrues to the SEF cannot be considered as a realty tax, it may nevertheless be considered as a specie of "other taxes", and thus remains within the ambit of the phrase "realty and other taxes" in Sec 15(c) of the RE Act. </a:t>
            </a:r>
            <a:r>
              <a:rPr lang="en-US" sz="1200" b="1" i="0" u="none" strike="noStrike" kern="1200" baseline="0" dirty="0">
                <a:solidFill>
                  <a:schemeClr val="tx1"/>
                </a:solidFill>
                <a:latin typeface="+mn-lt"/>
                <a:ea typeface="+mn-ea"/>
                <a:cs typeface="+mn-cs"/>
              </a:rPr>
              <a:t>As such, it should not exceed 1.5% which rate includes the basic RPT and additional levy for SEF.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Site Example of Matrix</a:t>
            </a: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A098416-4353-0E40-92DF-B57DBFD847E5}" type="slidenum">
              <a:rPr lang="en-US" smtClean="0"/>
              <a:t>11</a:t>
            </a:fld>
            <a:endParaRPr lang="en-US" dirty="0"/>
          </a:p>
        </p:txBody>
      </p:sp>
    </p:spTree>
    <p:extLst>
      <p:ext uri="{BB962C8B-B14F-4D97-AF65-F5344CB8AC3E}">
        <p14:creationId xmlns:p14="http://schemas.microsoft.com/office/powerpoint/2010/main" val="2118105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a:latin typeface="Century Gothic"/>
                <a:ea typeface="+mn-lt"/>
                <a:cs typeface="+mn-lt"/>
              </a:rPr>
              <a:t>This MC was issued on 17 January 2022, to guide all local treasurers in managing the effect of the recent Covid-19 surge, relative to their operations under the new normal in the assessment, collection and payment of local business tax (LBT), other taxes, fees and charges.</a:t>
            </a:r>
            <a:endParaRPr lang="en-PH" dirty="0"/>
          </a:p>
          <a:p>
            <a:endParaRPr lang="en-PH" dirty="0"/>
          </a:p>
          <a:p>
            <a:r>
              <a:rPr lang="en-PH" dirty="0"/>
              <a:t>Consistent</a:t>
            </a:r>
            <a:r>
              <a:rPr lang="en-PH" baseline="0" dirty="0"/>
              <a:t> with the objectives of DOF Department Circulars No. 02.2020 dated 23 April 2020 and DC No. 03.2020 pursuant to </a:t>
            </a:r>
            <a:r>
              <a:rPr lang="en-PH" baseline="0" dirty="0" err="1"/>
              <a:t>Bayanihan</a:t>
            </a:r>
            <a:r>
              <a:rPr lang="en-PH" baseline="0" dirty="0"/>
              <a:t> to Heal as One act, DILG Advisory dated 24 December 2021 and ARTA-DTI-DILG-DICT Joint MC No. 01, s. 2014, all local treasurers were enjoined to adopt strategies and guidelines to facilitate taxpayers’ compliance with the deadlines for the payment of LBT, other taxes, fees and charges, especially during the business application and renewal period and the extension thereof, while following the necessary health protocols.</a:t>
            </a:r>
          </a:p>
          <a:p>
            <a:endParaRPr lang="en-PH"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latin typeface="Century Gothic" panose="020B0502020202020204" pitchFamily="34" charset="0"/>
                <a:cs typeface="Arial" pitchFamily="34" charset="0"/>
              </a:rPr>
              <a:t>Administrative actions that may be instituted in accordance with existing rules and regulations, and appropriate internal controls, such as: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PH" baseline="0"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dirty="0">
                <a:latin typeface="Century Gothic" panose="020B0502020202020204" pitchFamily="34" charset="0"/>
              </a:rPr>
              <a:t>Implementation of online assessment and collection systems</a:t>
            </a:r>
            <a:r>
              <a:rPr lang="en-US" sz="1200" baseline="0" dirty="0">
                <a:latin typeface="Century Gothic" panose="020B0502020202020204" pitchFamily="34" charset="0"/>
              </a:rPr>
              <a:t> </a:t>
            </a:r>
            <a:r>
              <a:rPr lang="en-US" sz="1200" b="1" baseline="0" dirty="0">
                <a:latin typeface="Century Gothic" panose="020B0502020202020204" pitchFamily="34" charset="0"/>
              </a:rPr>
              <a:t>such as </a:t>
            </a:r>
            <a:r>
              <a:rPr lang="en-US" sz="1200" b="1" dirty="0">
                <a:latin typeface="Century Gothic" panose="020B0502020202020204" pitchFamily="34" charset="0"/>
              </a:rPr>
              <a:t>web-based portals, or other non-face-to-face payment facilities, including issuance of electronic statement of Account</a:t>
            </a:r>
            <a:r>
              <a:rPr lang="en-US" sz="1200" dirty="0">
                <a:latin typeface="Century Gothic" panose="020B0502020202020204" pitchFamily="34" charset="0"/>
              </a:rPr>
              <a:t>; </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dirty="0">
                <a:latin typeface="Century Gothic" panose="020B0502020202020204" pitchFamily="34" charset="0"/>
              </a:rPr>
              <a:t>Establishment of physical and/or electronic Business One-Stop Shops (BOSS)</a:t>
            </a:r>
            <a:r>
              <a:rPr lang="en-US" sz="1200" baseline="0" dirty="0">
                <a:latin typeface="Century Gothic" panose="020B0502020202020204" pitchFamily="34" charset="0"/>
              </a:rPr>
              <a:t> </a:t>
            </a:r>
            <a:r>
              <a:rPr lang="en-US" sz="1200" b="1" baseline="0" dirty="0">
                <a:latin typeface="Century Gothic" panose="020B0502020202020204" pitchFamily="34" charset="0"/>
              </a:rPr>
              <a:t>- </a:t>
            </a:r>
            <a:r>
              <a:rPr lang="en-US" sz="1200" b="1" dirty="0">
                <a:latin typeface="Century Gothic" panose="020B0502020202020204" pitchFamily="34" charset="0"/>
              </a:rPr>
              <a:t> to receive and process manual and/or electronic submissions for the assessment and payment of LBT, other taxes, </a:t>
            </a:r>
            <a:r>
              <a:rPr lang="en-PH" sz="1200" b="1" dirty="0">
                <a:latin typeface="Century Gothic" panose="020B0502020202020204" pitchFamily="34" charset="0"/>
              </a:rPr>
              <a:t>fees and charges;</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dirty="0">
                <a:latin typeface="Century Gothic" panose="020B0502020202020204" pitchFamily="34" charset="0"/>
              </a:rPr>
              <a:t>Installation of manual or electronic kiosks - </a:t>
            </a:r>
            <a:r>
              <a:rPr lang="en-US" sz="1200" b="1" dirty="0">
                <a:latin typeface="Century Gothic" panose="020B0502020202020204" pitchFamily="34" charset="0"/>
              </a:rPr>
              <a:t>that can process applications, and assessment or payment of taxes, fees and charges, which may be located at the city/municipal hall, </a:t>
            </a:r>
            <a:r>
              <a:rPr lang="en-US" sz="1200" b="1" dirty="0" err="1">
                <a:latin typeface="Century Gothic" panose="020B0502020202020204" pitchFamily="34" charset="0"/>
              </a:rPr>
              <a:t>Negosyo</a:t>
            </a:r>
            <a:r>
              <a:rPr lang="en-US" sz="1200" b="1" dirty="0">
                <a:latin typeface="Century Gothic" panose="020B0502020202020204" pitchFamily="34" charset="0"/>
              </a:rPr>
              <a:t> Center, and other areas where businesses are mostly located;</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dirty="0">
                <a:latin typeface="Century Gothic" panose="020B0502020202020204" pitchFamily="34" charset="0"/>
              </a:rPr>
              <a:t>Establishment of satellite or mobile assessment hubs and collection centers in barangays, or extensions of physical BOSS, - </a:t>
            </a:r>
            <a:r>
              <a:rPr lang="en-US" sz="1200" b="1" dirty="0">
                <a:latin typeface="Century Gothic" panose="020B0502020202020204" pitchFamily="34" charset="0"/>
              </a:rPr>
              <a:t>preferably in accessible and open-air locations, such as gymnasia, basketball courts, quadrangle, outdoor venues, open spaces, among others, where there is good ventilation and crowding will be minimized;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b="1" dirty="0">
              <a:latin typeface="Century Gothic" panose="020B0502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b="1" dirty="0">
              <a:latin typeface="Century Gothic" panose="020B0502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b="1" dirty="0">
              <a:latin typeface="Century Gothic" panose="020B0502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dirty="0">
              <a:latin typeface="Century Gothic" panose="020B0502020202020204" pitchFamily="34" charset="0"/>
            </a:endParaRPr>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12</a:t>
            </a:fld>
            <a:endParaRPr lang="en-US"/>
          </a:p>
        </p:txBody>
      </p:sp>
    </p:spTree>
    <p:extLst>
      <p:ext uri="{BB962C8B-B14F-4D97-AF65-F5344CB8AC3E}">
        <p14:creationId xmlns:p14="http://schemas.microsoft.com/office/powerpoint/2010/main" val="167894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PH"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eriod" startAt="5"/>
              <a:tabLst/>
              <a:defRPr/>
            </a:pPr>
            <a:r>
              <a:rPr lang="en-US" sz="1200" dirty="0">
                <a:latin typeface="Century Gothic" panose="020B0502020202020204" pitchFamily="34" charset="0"/>
              </a:rPr>
              <a:t>Adoption of cluster-/schedule-based approach - </a:t>
            </a:r>
            <a:r>
              <a:rPr lang="en-US" sz="1200" b="1" dirty="0">
                <a:latin typeface="Century Gothic" panose="020B0502020202020204" pitchFamily="34" charset="0"/>
              </a:rPr>
              <a:t>for faster processing and payment of local taxes, fees and charges;</a:t>
            </a:r>
          </a:p>
          <a:p>
            <a:pPr marL="228600" marR="0" indent="-228600" algn="l" defTabSz="914400" rtl="0" eaLnBrk="1" fontAlgn="auto" latinLnBrk="0" hangingPunct="1">
              <a:lnSpc>
                <a:spcPct val="100000"/>
              </a:lnSpc>
              <a:spcBef>
                <a:spcPts val="0"/>
              </a:spcBef>
              <a:spcAft>
                <a:spcPts val="0"/>
              </a:spcAft>
              <a:buClrTx/>
              <a:buSzTx/>
              <a:buFont typeface="+mj-lt"/>
              <a:buAutoNum type="alphaLcPeriod" startAt="5"/>
              <a:tabLst/>
              <a:defRPr/>
            </a:pPr>
            <a:r>
              <a:rPr lang="en-US" dirty="0">
                <a:latin typeface="Century Gothic" panose="020B0502020202020204" pitchFamily="34" charset="0"/>
              </a:rPr>
              <a:t>Cause the reconfiguration of applicable information system/s of the LGU - </a:t>
            </a:r>
            <a:r>
              <a:rPr lang="en-US" b="1" dirty="0">
                <a:latin typeface="Century Gothic" panose="020B0502020202020204" pitchFamily="34" charset="0"/>
              </a:rPr>
              <a:t>for the assessment and computation of such taxes, fees and charges, in view of the abovementioned applicable strategies, pursuant to Sec. 470(d)56 of the LGC; and</a:t>
            </a:r>
          </a:p>
          <a:p>
            <a:pPr marL="228600" marR="0" indent="-228600" algn="l" defTabSz="914400" rtl="0" eaLnBrk="1" fontAlgn="auto" latinLnBrk="0" hangingPunct="1">
              <a:lnSpc>
                <a:spcPct val="100000"/>
              </a:lnSpc>
              <a:spcBef>
                <a:spcPts val="0"/>
              </a:spcBef>
              <a:spcAft>
                <a:spcPts val="0"/>
              </a:spcAft>
              <a:buClrTx/>
              <a:buSzTx/>
              <a:buFont typeface="+mj-lt"/>
              <a:buAutoNum type="alphaLcPeriod" startAt="5"/>
              <a:tabLst/>
              <a:defRPr/>
            </a:pPr>
            <a:r>
              <a:rPr lang="en-US" dirty="0">
                <a:latin typeface="Century Gothic" panose="020B0502020202020204" pitchFamily="34" charset="0"/>
              </a:rPr>
              <a:t>Combination of any of the above approaches, </a:t>
            </a:r>
            <a:r>
              <a:rPr lang="en-US" b="1" dirty="0">
                <a:latin typeface="Century Gothic" panose="020B0502020202020204" pitchFamily="34" charset="0"/>
              </a:rPr>
              <a:t>subject to the discretion of the concerned LGU and other strategies that will facilitate the efficient and safe payment of local taxes, fees and charges, given the current Covid-19 surge or similar instances.</a:t>
            </a:r>
            <a:endParaRPr lang="en-US" sz="1200" b="1" dirty="0">
              <a:latin typeface="Century Gothic" panose="020B0502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LcPeriod" startAt="5"/>
              <a:tabLst/>
              <a:defRPr/>
            </a:pPr>
            <a:r>
              <a:rPr lang="en-US" sz="1200" dirty="0">
                <a:latin typeface="Century Gothic" panose="020B0502020202020204" pitchFamily="34" charset="0"/>
              </a:rPr>
              <a:t>Combination of any of the above approaches.</a:t>
            </a:r>
          </a:p>
          <a:p>
            <a:pPr marL="228600" marR="0" indent="-228600" algn="l" defTabSz="914400" rtl="0" eaLnBrk="1" fontAlgn="auto" latinLnBrk="0" hangingPunct="1">
              <a:lnSpc>
                <a:spcPct val="100000"/>
              </a:lnSpc>
              <a:spcBef>
                <a:spcPts val="0"/>
              </a:spcBef>
              <a:spcAft>
                <a:spcPts val="0"/>
              </a:spcAft>
              <a:buClrTx/>
              <a:buSzTx/>
              <a:buFont typeface="+mj-lt"/>
              <a:buAutoNum type="alphaLcPeriod" startAt="5"/>
              <a:tabLst/>
              <a:defRPr/>
            </a:pPr>
            <a:endParaRPr lang="en-US" sz="1200" b="1"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b="1" dirty="0">
              <a:latin typeface="Century Gothic" panose="020B0502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b="1" dirty="0">
              <a:latin typeface="Century Gothic" panose="020B0502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b="1" dirty="0">
              <a:latin typeface="Century Gothic" panose="020B050202020202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dirty="0">
              <a:latin typeface="Century Gothic" panose="020B0502020202020204" pitchFamily="34" charset="0"/>
            </a:endParaRPr>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13</a:t>
            </a:fld>
            <a:endParaRPr lang="en-US"/>
          </a:p>
        </p:txBody>
      </p:sp>
    </p:spTree>
    <p:extLst>
      <p:ext uri="{BB962C8B-B14F-4D97-AF65-F5344CB8AC3E}">
        <p14:creationId xmlns:p14="http://schemas.microsoft.com/office/powerpoint/2010/main" val="214733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 Pursuant to the directive of the Secretary of Finance urging LGUs to adopt electronic facilities for business registration and renewal, and most importantly in the assessment and collection of taxes, fees, and charges, the local treasurers of LGUs that are yet to shift to digital transactions are particularly enjoined to link with the government financial institutions (</a:t>
            </a:r>
            <a:r>
              <a:rPr lang="en-US" sz="1200" b="0" i="0" u="none" strike="noStrike" kern="1200" baseline="0" dirty="0" err="1">
                <a:solidFill>
                  <a:schemeClr val="tx1"/>
                </a:solidFill>
                <a:latin typeface="+mn-lt"/>
                <a:ea typeface="+mn-ea"/>
                <a:cs typeface="+mn-cs"/>
              </a:rPr>
              <a:t>GFls</a:t>
            </a:r>
            <a:r>
              <a:rPr lang="en-US" sz="1200" b="0" i="0" u="none" strike="noStrike" kern="1200" baseline="0" dirty="0">
                <a:solidFill>
                  <a:schemeClr val="tx1"/>
                </a:solidFill>
                <a:latin typeface="+mn-lt"/>
                <a:ea typeface="+mn-ea"/>
                <a:cs typeface="+mn-cs"/>
              </a:rPr>
              <a:t>) </a:t>
            </a:r>
            <a:r>
              <a:rPr lang="en-PH" sz="1200" b="0" i="0" u="none" strike="noStrike" kern="1200" baseline="0" dirty="0">
                <a:solidFill>
                  <a:schemeClr val="tx1"/>
                </a:solidFill>
                <a:latin typeface="+mn-lt"/>
                <a:ea typeface="+mn-ea"/>
                <a:cs typeface="+mn-cs"/>
              </a:rPr>
              <a:t>acting as </a:t>
            </a:r>
            <a:r>
              <a:rPr lang="en-US" sz="1200" b="0" i="0" u="none" strike="noStrike" kern="1200" baseline="0" dirty="0">
                <a:solidFill>
                  <a:schemeClr val="tx1"/>
                </a:solidFill>
                <a:latin typeface="+mn-lt"/>
                <a:ea typeface="+mn-ea"/>
                <a:cs typeface="+mn-cs"/>
              </a:rPr>
              <a:t>depository or servicing banks of the LGUs, that already offer or provide online</a:t>
            </a:r>
          </a:p>
          <a:p>
            <a:r>
              <a:rPr lang="en-US" sz="1200" b="0" i="0" u="none" strike="noStrike" kern="1200" baseline="0" dirty="0">
                <a:solidFill>
                  <a:schemeClr val="tx1"/>
                </a:solidFill>
                <a:latin typeface="+mn-lt"/>
                <a:ea typeface="+mn-ea"/>
                <a:cs typeface="+mn-cs"/>
              </a:rPr>
              <a:t>payment facilities to their clientele and the general public.</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ln case the LGU opts to use the anniversary date of the business as basis for the renewal period of business permits pursuant to Section 11 (e)7 of Republic Act (RA) No. 110328, the validity of the business permit will be for a period of one year from the date of issuance or anniversary date, instead of up to December 31 of each year only. As such, business permits issued in the preceding year shall remain valid for one (1) year from the date reflected in the </a:t>
            </a:r>
            <a:r>
              <a:rPr lang="en-PH" sz="1200" b="0" i="0" u="none" strike="noStrike" kern="1200" baseline="0" dirty="0">
                <a:solidFill>
                  <a:schemeClr val="tx1"/>
                </a:solidFill>
                <a:latin typeface="+mn-lt"/>
                <a:ea typeface="+mn-ea"/>
                <a:cs typeface="+mn-cs"/>
              </a:rPr>
              <a:t>Permit</a:t>
            </a:r>
          </a:p>
          <a:p>
            <a:endParaRPr lang="en-PH"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4.</a:t>
            </a:r>
            <a:r>
              <a:rPr lang="en-US" baseline="0" dirty="0">
                <a:latin typeface="Century Gothic" panose="020B0502020202020204" pitchFamily="34" charset="0"/>
              </a:rPr>
              <a:t> </a:t>
            </a:r>
            <a:r>
              <a:rPr lang="en-US" dirty="0">
                <a:latin typeface="Century Gothic" panose="020B0502020202020204" pitchFamily="34" charset="0"/>
              </a:rPr>
              <a:t>ln advising the local chief executive and the </a:t>
            </a:r>
            <a:r>
              <a:rPr lang="en-US" dirty="0" err="1">
                <a:latin typeface="Century Gothic" panose="020B0502020202020204" pitchFamily="34" charset="0"/>
              </a:rPr>
              <a:t>Sanggunian</a:t>
            </a:r>
            <a:r>
              <a:rPr lang="en-US" dirty="0">
                <a:latin typeface="Century Gothic" panose="020B0502020202020204" pitchFamily="34" charset="0"/>
              </a:rPr>
              <a:t> concerned on the extension of the deadline of payment of LBT, other taxes, fees and charges, local treasurers are reminded to always consider the LGU's available funds and cash flow requirements and projections to ensure that funding for basic services and mandatory obligations will not be hampered.</a:t>
            </a:r>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14</a:t>
            </a:fld>
            <a:endParaRPr lang="en-US"/>
          </a:p>
        </p:txBody>
      </p:sp>
    </p:spTree>
    <p:extLst>
      <p:ext uri="{BB962C8B-B14F-4D97-AF65-F5344CB8AC3E}">
        <p14:creationId xmlns:p14="http://schemas.microsoft.com/office/powerpoint/2010/main" val="265019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5"/>
            </a:pPr>
            <a:r>
              <a:rPr lang="en-US" dirty="0">
                <a:latin typeface="Century Gothic" panose="020B0502020202020204" pitchFamily="34" charset="0"/>
              </a:rPr>
              <a:t>LGUs that are not extending the payment deadlines are still enjoined to adopt the applicable strategies and actions stated thereof, as part of the new normal treasury operations during the Covid-19 pandemic and in other </a:t>
            </a:r>
            <a:r>
              <a:rPr lang="en-PH" dirty="0">
                <a:latin typeface="Century Gothic" panose="020B0502020202020204" pitchFamily="34" charset="0"/>
              </a:rPr>
              <a:t>similar instances.</a:t>
            </a:r>
          </a:p>
          <a:p>
            <a:r>
              <a:rPr lang="en-PH" dirty="0">
                <a:latin typeface="Century Gothic" panose="020B0502020202020204" pitchFamily="34" charset="0"/>
              </a:rPr>
              <a:t> </a:t>
            </a:r>
          </a:p>
          <a:p>
            <a:pPr marL="342900" indent="-342900">
              <a:buFont typeface="+mj-lt"/>
              <a:buAutoNum type="arabicPeriod" startAt="6"/>
            </a:pPr>
            <a:r>
              <a:rPr lang="en-US" dirty="0">
                <a:latin typeface="Century Gothic" panose="020B0502020202020204" pitchFamily="34" charset="0"/>
              </a:rPr>
              <a:t>As regards the payment of real property tax (RPT) and Special Education Fund (SEF), which is governed by Section 250 of the LGC, i.e., four (4) equal installments for four (4) quarters without interest or penalties: first installment to be due and payable on or before 31 March; second installment, on or before 30 June; third installment, on or before 30 September; and the last installment on or before 31 December.</a:t>
            </a:r>
            <a:endParaRPr lang="en-PH" dirty="0">
              <a:latin typeface="Century Gothic" panose="020B0502020202020204" pitchFamily="34" charset="0"/>
              <a:cs typeface="Arial" pitchFamily="34" charset="0"/>
            </a:endParaRPr>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15</a:t>
            </a:fld>
            <a:endParaRPr lang="en-US"/>
          </a:p>
        </p:txBody>
      </p:sp>
    </p:spTree>
    <p:extLst>
      <p:ext uri="{BB962C8B-B14F-4D97-AF65-F5344CB8AC3E}">
        <p14:creationId xmlns:p14="http://schemas.microsoft.com/office/powerpoint/2010/main" val="1573896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Century Gothic" panose="020B0502020202020204" pitchFamily="34" charset="0"/>
              </a:rPr>
              <a:t>The COMELEC under Resolution No. 19-0414 dated 30 April 2019 resolved that:</a:t>
            </a:r>
          </a:p>
          <a:p>
            <a:pPr>
              <a:defRPr/>
            </a:pPr>
            <a:endParaRPr lang="en-US" sz="1200" dirty="0">
              <a:latin typeface="Century Gothic" panose="020B0502020202020204" pitchFamily="34" charset="0"/>
            </a:endParaRPr>
          </a:p>
          <a:p>
            <a:r>
              <a:rPr lang="en-US" sz="1200" dirty="0">
                <a:latin typeface="Century Gothic" panose="020B0502020202020204" pitchFamily="34" charset="0"/>
              </a:rPr>
              <a:t>The Provincial, City, and Municipal Treasurers may claim overtime pay for extra services rendered during the election period as deputies of the Commission in</a:t>
            </a:r>
            <a:r>
              <a:rPr lang="en-US" sz="1200" baseline="0" dirty="0">
                <a:latin typeface="Century Gothic" panose="020B0502020202020204" pitchFamily="34" charset="0"/>
              </a:rPr>
              <a:t> </a:t>
            </a:r>
            <a:r>
              <a:rPr lang="en-US" sz="1200" dirty="0">
                <a:latin typeface="Century Gothic" panose="020B0502020202020204" pitchFamily="34" charset="0"/>
              </a:rPr>
              <a:t>connection with May 13, 2019 National and Local Elections, subject to COA and Civil Service rules and regulations, and payment thereof shall be charged to the </a:t>
            </a:r>
            <a:r>
              <a:rPr lang="en-PH" sz="1200" dirty="0">
                <a:latin typeface="Century Gothic" panose="020B0502020202020204" pitchFamily="34" charset="0"/>
              </a:rPr>
              <a:t>local government unit concerned. </a:t>
            </a:r>
          </a:p>
          <a:p>
            <a:endParaRPr lang="en-PH" sz="1000" dirty="0">
              <a:latin typeface="Century Gothic" panose="020B0502020202020204" pitchFamily="34" charset="0"/>
            </a:endParaRPr>
          </a:p>
          <a:p>
            <a:r>
              <a:rPr lang="en-PH" sz="1200" dirty="0">
                <a:latin typeface="Century Gothic" panose="020B0502020202020204" pitchFamily="34" charset="0"/>
              </a:rPr>
              <a:t>This resolution applies to future elections.</a:t>
            </a:r>
          </a:p>
          <a:p>
            <a:endParaRPr lang="en-PH" sz="1200" dirty="0">
              <a:latin typeface="Century Gothic" panose="020B0502020202020204" pitchFamily="34" charset="0"/>
            </a:endParaRPr>
          </a:p>
          <a:p>
            <a:endParaRPr lang="en-PH" sz="1200" dirty="0">
              <a:latin typeface="Century Gothic" panose="020B0502020202020204" pitchFamily="34" charset="0"/>
            </a:endParaRPr>
          </a:p>
          <a:p>
            <a:endParaRPr lang="en-PH" sz="1200" dirty="0">
              <a:latin typeface="Century Gothic" panose="020B0502020202020204" pitchFamily="34" charset="0"/>
            </a:endParaRPr>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16</a:t>
            </a:fld>
            <a:endParaRPr lang="en-US"/>
          </a:p>
        </p:txBody>
      </p:sp>
    </p:spTree>
    <p:extLst>
      <p:ext uri="{BB962C8B-B14F-4D97-AF65-F5344CB8AC3E}">
        <p14:creationId xmlns:p14="http://schemas.microsoft.com/office/powerpoint/2010/main" val="16993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latest updates from the Department of Finance and the Bureau of Local Government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questions, you may approach me later if we do not have time for an open forum.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 we still good? ]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 then. Let me proceed with the second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algn="l"/>
            <a:endParaRPr lang="en-PH" baseline="0" dirty="0"/>
          </a:p>
        </p:txBody>
      </p:sp>
    </p:spTree>
    <p:extLst>
      <p:ext uri="{BB962C8B-B14F-4D97-AF65-F5344CB8AC3E}">
        <p14:creationId xmlns:p14="http://schemas.microsoft.com/office/powerpoint/2010/main" val="135015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Treasury: A strategic advancement under the new normal.</a:t>
            </a:r>
          </a:p>
          <a:p>
            <a:endParaRPr lang="en-US" dirty="0"/>
          </a:p>
          <a:p>
            <a:r>
              <a:rPr lang="en-PH" sz="1200" u="none" kern="1200" dirty="0">
                <a:solidFill>
                  <a:schemeClr val="tx1"/>
                </a:solidFill>
                <a:effectLst/>
                <a:latin typeface="Arial"/>
                <a:cs typeface="Arial"/>
              </a:rPr>
              <a:t>Digital transactions have actually  grown substantially in recent years, or perhaps more so pronounced lately, </a:t>
            </a:r>
            <a:r>
              <a:rPr lang="en-PH" sz="1200" kern="1200" dirty="0">
                <a:solidFill>
                  <a:schemeClr val="tx1"/>
                </a:solidFill>
                <a:effectLst/>
                <a:latin typeface="+mn-lt"/>
                <a:ea typeface="+mn-ea"/>
                <a:cs typeface="+mn-cs"/>
              </a:rPr>
              <a:t>in the Philippines as consumers ditch physical transactions and payments to avoid contact on worries over catching coronavirus.</a:t>
            </a:r>
            <a:r>
              <a:rPr lang="en-PH" dirty="0">
                <a:effectLst/>
              </a:rPr>
              <a:t> </a:t>
            </a:r>
            <a:r>
              <a:rPr lang="en-PH" sz="1200" u="none" kern="1200" dirty="0">
                <a:solidFill>
                  <a:schemeClr val="tx1"/>
                </a:solidFill>
                <a:effectLst/>
                <a:latin typeface="Arial"/>
                <a:cs typeface="Arial"/>
              </a:rPr>
              <a:t> </a:t>
            </a:r>
          </a:p>
          <a:p>
            <a:endParaRPr lang="en-PH" sz="1200" u="none" kern="1200" dirty="0">
              <a:solidFill>
                <a:schemeClr val="tx1"/>
              </a:solidFill>
              <a:effectLst/>
              <a:latin typeface="Arial"/>
              <a:cs typeface="Arial"/>
            </a:endParaRPr>
          </a:p>
          <a:p>
            <a:r>
              <a:rPr lang="en-PH" sz="1200" u="none" kern="1200" dirty="0">
                <a:solidFill>
                  <a:schemeClr val="tx1"/>
                </a:solidFill>
                <a:effectLst/>
                <a:latin typeface="Arial"/>
                <a:cs typeface="Arial"/>
              </a:rPr>
              <a:t>One positive thing covid-19 provided us is the opportunity to test our systems and institutions in our readiness for the future, for the digital economy.</a:t>
            </a:r>
          </a:p>
          <a:p>
            <a:endParaRPr lang="en-PH" sz="1200" u="none" kern="1200" dirty="0">
              <a:solidFill>
                <a:schemeClr val="tx1"/>
              </a:solidFill>
              <a:effectLst/>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B08B8B7E-9791-4CC0-A644-64511B2DC998}" type="slidenum">
              <a:rPr lang="en-US" smtClean="0"/>
              <a:t>18</a:t>
            </a:fld>
            <a:endParaRPr lang="en-US"/>
          </a:p>
        </p:txBody>
      </p:sp>
    </p:spTree>
    <p:extLst>
      <p:ext uri="{BB962C8B-B14F-4D97-AF65-F5344CB8AC3E}">
        <p14:creationId xmlns:p14="http://schemas.microsoft.com/office/powerpoint/2010/main" val="256668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PH" sz="1200" u="none" kern="1200" dirty="0">
                <a:solidFill>
                  <a:schemeClr val="tx1"/>
                </a:solidFill>
                <a:effectLst/>
                <a:latin typeface="Arial"/>
                <a:cs typeface="Arial"/>
              </a:rPr>
              <a:t>The Philippine government is stepping up efforts to promote digital currency and transactions.</a:t>
            </a:r>
            <a:r>
              <a:rPr lang="en-PH" dirty="0">
                <a:latin typeface="Arial"/>
                <a:cs typeface="Arial"/>
              </a:rPr>
              <a:t> </a:t>
            </a:r>
          </a:p>
          <a:p>
            <a:endParaRPr lang="en-PH" dirty="0">
              <a:latin typeface="Arial" panose="020B0604020202020204" pitchFamily="34" charset="0"/>
              <a:cs typeface="Arial" panose="020B0604020202020204" pitchFamily="34" charset="0"/>
            </a:endParaRPr>
          </a:p>
          <a:p>
            <a:r>
              <a:rPr lang="en-PH" b="1" dirty="0">
                <a:latin typeface="Arial" panose="020B0604020202020204" pitchFamily="34" charset="0"/>
                <a:cs typeface="Arial" panose="020B0604020202020204" pitchFamily="34" charset="0"/>
              </a:rPr>
              <a:t>During</a:t>
            </a:r>
            <a:r>
              <a:rPr lang="en-PH" b="1" baseline="0" dirty="0">
                <a:latin typeface="Arial" panose="020B0604020202020204" pitchFamily="34" charset="0"/>
                <a:cs typeface="Arial" panose="020B0604020202020204" pitchFamily="34" charset="0"/>
              </a:rPr>
              <a:t> former President </a:t>
            </a:r>
            <a:r>
              <a:rPr lang="en-PH" b="1" baseline="0" dirty="0" err="1">
                <a:latin typeface="Arial" panose="020B0604020202020204" pitchFamily="34" charset="0"/>
                <a:cs typeface="Arial" panose="020B0604020202020204" pitchFamily="34" charset="0"/>
              </a:rPr>
              <a:t>Duterte’s</a:t>
            </a:r>
            <a:r>
              <a:rPr lang="en-PH" b="1" baseline="0" dirty="0">
                <a:latin typeface="Arial" panose="020B0604020202020204" pitchFamily="34" charset="0"/>
                <a:cs typeface="Arial" panose="020B0604020202020204" pitchFamily="34" charset="0"/>
              </a:rPr>
              <a:t> final state of the nation address (SONA), </a:t>
            </a:r>
            <a:r>
              <a:rPr lang="en-US" sz="1200" b="1" i="0" kern="1200" dirty="0">
                <a:solidFill>
                  <a:schemeClr val="tx1"/>
                </a:solidFill>
                <a:effectLst/>
                <a:latin typeface="+mn-lt"/>
                <a:ea typeface="+mn-ea"/>
                <a:cs typeface="+mn-cs"/>
              </a:rPr>
              <a:t>President </a:t>
            </a:r>
            <a:r>
              <a:rPr lang="en-US" sz="1200" b="1" i="0" kern="1200" dirty="0" err="1">
                <a:solidFill>
                  <a:schemeClr val="tx1"/>
                </a:solidFill>
                <a:effectLst/>
                <a:latin typeface="+mn-lt"/>
                <a:ea typeface="+mn-ea"/>
                <a:cs typeface="+mn-cs"/>
              </a:rPr>
              <a:t>Duterte</a:t>
            </a:r>
            <a:r>
              <a:rPr lang="en-US" sz="1200" b="1" i="0" kern="1200" dirty="0">
                <a:solidFill>
                  <a:schemeClr val="tx1"/>
                </a:solidFill>
                <a:effectLst/>
                <a:latin typeface="+mn-lt"/>
                <a:ea typeface="+mn-ea"/>
                <a:cs typeface="+mn-cs"/>
              </a:rPr>
              <a:t> said the proposed E-Governance Act (House Bill No. 3 or the </a:t>
            </a:r>
            <a:r>
              <a:rPr lang="en-PH" sz="1200" b="1" i="0" kern="1200" dirty="0">
                <a:solidFill>
                  <a:schemeClr val="tx1"/>
                </a:solidFill>
                <a:effectLst/>
                <a:latin typeface="+mn-lt"/>
                <a:ea typeface="+mn-ea"/>
                <a:cs typeface="+mn-cs"/>
              </a:rPr>
              <a:t>E-Governance Act of 2022)</a:t>
            </a:r>
            <a:r>
              <a:rPr lang="en-US" sz="1200" b="1" i="0" kern="1200" dirty="0">
                <a:solidFill>
                  <a:schemeClr val="tx1"/>
                </a:solidFill>
                <a:effectLst/>
                <a:latin typeface="+mn-lt"/>
                <a:ea typeface="+mn-ea"/>
                <a:cs typeface="+mn-cs"/>
              </a:rPr>
              <a:t> will institutionalize the transition of the government to e</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governance amid the challenges it faced during the COVID-19 pandemic. This was also highlighted</a:t>
            </a:r>
            <a:r>
              <a:rPr lang="en-US" sz="1200" b="1" i="0" kern="1200" baseline="0" dirty="0">
                <a:solidFill>
                  <a:schemeClr val="tx1"/>
                </a:solidFill>
                <a:effectLst/>
                <a:latin typeface="+mn-lt"/>
                <a:ea typeface="+mn-ea"/>
                <a:cs typeface="+mn-cs"/>
              </a:rPr>
              <a:t> by the now President Marcos during his first SONA, by laying out his administration’s priority bills, including the e-governance act.</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House Bill 3, or the proposed E-Governance Act of 2022, is based largely on the previously filed Senate Bill 1738, which was stuck in committee when the 18</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Congress ended.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measure mandates the government to establish an integrated, interconnected, and interoperable information and resource-sharing and communications network spanning the entirety of the national and local government; an internal records management information system; an information database; and digital portals for the delivery of public services.</a:t>
            </a:r>
          </a:p>
          <a:p>
            <a:r>
              <a:rPr lang="en-US" sz="1200" b="0" i="0" kern="1200" dirty="0">
                <a:solidFill>
                  <a:schemeClr val="tx1"/>
                </a:solidFill>
                <a:effectLst/>
                <a:latin typeface="+mn-lt"/>
                <a:ea typeface="+mn-ea"/>
                <a:cs typeface="+mn-cs"/>
              </a:rPr>
              <a:t>It also pushes for the digitization of paper-based and other traditional modes of workflows for a more efficient and transparent public service.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Former Finance Secretary Dominguez</a:t>
            </a:r>
            <a:r>
              <a:rPr lang="en-US" sz="1200" b="0" i="0" kern="1200" baseline="0" dirty="0">
                <a:solidFill>
                  <a:schemeClr val="tx1"/>
                </a:solidFill>
                <a:effectLst/>
                <a:latin typeface="+mn-lt"/>
                <a:ea typeface="+mn-ea"/>
                <a:cs typeface="+mn-cs"/>
              </a:rPr>
              <a:t> also </a:t>
            </a:r>
            <a:r>
              <a:rPr lang="en-US" sz="1200" b="0" i="0" kern="1200" dirty="0">
                <a:solidFill>
                  <a:schemeClr val="tx1"/>
                </a:solidFill>
                <a:effectLst/>
                <a:latin typeface="+mn-lt"/>
                <a:ea typeface="+mn-ea"/>
                <a:cs typeface="+mn-cs"/>
              </a:rPr>
              <a:t>underscored the importance of switching to electronic governance (e-governance) to cut red tape, upgrade the delivery of services to the people and curb corruption in the government.</a:t>
            </a:r>
          </a:p>
          <a:p>
            <a:endParaRPr lang="en-PH" dirty="0">
              <a:latin typeface="Arial" panose="020B0604020202020204" pitchFamily="34" charset="0"/>
              <a:cs typeface="Arial" panose="020B0604020202020204" pitchFamily="34" charset="0"/>
            </a:endParaRPr>
          </a:p>
          <a:p>
            <a:pPr lvl="0"/>
            <a:r>
              <a:rPr lang="en-PH" sz="1200" kern="1200" dirty="0">
                <a:solidFill>
                  <a:schemeClr val="tx1"/>
                </a:solidFill>
                <a:effectLst/>
                <a:latin typeface="Arial"/>
                <a:cs typeface="Arial"/>
              </a:rPr>
              <a:t>Moreover,</a:t>
            </a:r>
            <a:r>
              <a:rPr lang="en-PH" sz="1200" kern="1200" baseline="0" dirty="0">
                <a:solidFill>
                  <a:schemeClr val="tx1"/>
                </a:solidFill>
                <a:effectLst/>
                <a:latin typeface="Arial"/>
                <a:cs typeface="Arial"/>
              </a:rPr>
              <a:t> the </a:t>
            </a:r>
            <a:r>
              <a:rPr lang="en-PH" sz="1200" kern="1200" dirty="0">
                <a:solidFill>
                  <a:schemeClr val="tx1"/>
                </a:solidFill>
                <a:effectLst/>
                <a:latin typeface="Arial"/>
                <a:cs typeface="Arial"/>
              </a:rPr>
              <a:t>introduction of </a:t>
            </a:r>
            <a:r>
              <a:rPr lang="en-PH" sz="1200" kern="1200" dirty="0" err="1">
                <a:solidFill>
                  <a:schemeClr val="tx1"/>
                </a:solidFill>
                <a:effectLst/>
                <a:latin typeface="Arial"/>
                <a:cs typeface="Arial"/>
              </a:rPr>
              <a:t>EGov</a:t>
            </a:r>
            <a:r>
              <a:rPr lang="en-PH" sz="1200" kern="1200" dirty="0">
                <a:solidFill>
                  <a:schemeClr val="tx1"/>
                </a:solidFill>
                <a:effectLst/>
                <a:latin typeface="Arial"/>
                <a:cs typeface="Arial"/>
              </a:rPr>
              <a:t> Pay which is a digital payment platform for administrative services launched by the government in November 2019. The government also plans to make the new National QR Code Standard, which was introduced along with </a:t>
            </a:r>
            <a:r>
              <a:rPr lang="en-PH" sz="1200" kern="1200" dirty="0" err="1">
                <a:solidFill>
                  <a:schemeClr val="tx1"/>
                </a:solidFill>
                <a:effectLst/>
                <a:latin typeface="Arial"/>
                <a:cs typeface="Arial"/>
              </a:rPr>
              <a:t>EGov</a:t>
            </a:r>
            <a:r>
              <a:rPr lang="en-PH" sz="1200" kern="1200" dirty="0">
                <a:solidFill>
                  <a:schemeClr val="tx1"/>
                </a:solidFill>
                <a:effectLst/>
                <a:latin typeface="Arial"/>
                <a:cs typeface="Arial"/>
              </a:rPr>
              <a:t> Pay facility in partnership with the public and private-sector banks, usable commercially by the end of the year.</a:t>
            </a:r>
          </a:p>
          <a:p>
            <a:pPr lvl="0"/>
            <a:endParaRPr lang="en-PH"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itchFamily="34" charset="0"/>
              <a:buNone/>
            </a:pPr>
            <a:r>
              <a:rPr lang="en-US" b="1" dirty="0">
                <a:latin typeface="Calibri"/>
                <a:cs typeface="Calibri"/>
              </a:rPr>
              <a:t>Focus on Retail</a:t>
            </a:r>
            <a:r>
              <a:rPr lang="en-US" b="1" baseline="0" dirty="0">
                <a:latin typeface="Calibri"/>
                <a:cs typeface="Calibri"/>
              </a:rPr>
              <a:t> Orientation of electronic and digital payment systems has also led to improvements in the regulatory and policy front, such as the </a:t>
            </a:r>
            <a:r>
              <a:rPr lang="en-US" b="1" baseline="0" dirty="0" err="1">
                <a:latin typeface="Calibri"/>
                <a:cs typeface="Calibri"/>
              </a:rPr>
              <a:t>pesonet</a:t>
            </a:r>
            <a:r>
              <a:rPr lang="en-US" b="1" baseline="0" dirty="0">
                <a:latin typeface="Calibri"/>
                <a:cs typeface="Calibri"/>
              </a:rPr>
              <a:t> and </a:t>
            </a:r>
            <a:r>
              <a:rPr lang="en-US" b="1" baseline="0" dirty="0" err="1">
                <a:latin typeface="Calibri"/>
                <a:cs typeface="Calibri"/>
              </a:rPr>
              <a:t>instapay</a:t>
            </a:r>
            <a:r>
              <a:rPr lang="en-US" b="1" baseline="0" dirty="0">
                <a:latin typeface="Calibri"/>
                <a:cs typeface="Calibri"/>
              </a:rPr>
              <a:t>. </a:t>
            </a:r>
            <a:r>
              <a:rPr lang="en-US" dirty="0"/>
              <a:t>These existing electronic payment system may be used/adopted by LGUs in the design of their EPCS.</a:t>
            </a:r>
            <a:endParaRPr lang="en-US" dirty="0">
              <a:cs typeface="Calibri"/>
            </a:endParaRPr>
          </a:p>
          <a:p>
            <a:pPr marL="0" indent="0">
              <a:buFont typeface="Arial" pitchFamily="34" charset="0"/>
              <a:buNone/>
            </a:pPr>
            <a:endParaRPr lang="en-US" dirty="0"/>
          </a:p>
          <a:p>
            <a:pPr lvl="0"/>
            <a:r>
              <a:rPr lang="en-US" sz="1200" b="1" kern="1200" dirty="0">
                <a:solidFill>
                  <a:schemeClr val="tx1"/>
                </a:solidFill>
                <a:effectLst/>
                <a:latin typeface="+mn-lt"/>
                <a:ea typeface="+mn-ea"/>
                <a:cs typeface="+mn-cs"/>
              </a:rPr>
              <a:t>On Business to Government</a:t>
            </a:r>
            <a:r>
              <a:rPr lang="en-US" sz="1200" b="1" kern="1200" dirty="0">
                <a:solidFill>
                  <a:schemeClr val="tx1"/>
                </a:solidFill>
                <a:effectLst/>
                <a:latin typeface="+mn-lt"/>
                <a:ea typeface="+mn-ea"/>
                <a:cs typeface="Calibri"/>
              </a:rPr>
              <a:t>, </a:t>
            </a:r>
            <a:r>
              <a:rPr lang="en-US" sz="1200" b="0" kern="1200" dirty="0">
                <a:solidFill>
                  <a:schemeClr val="tx1"/>
                </a:solidFill>
                <a:effectLst/>
                <a:latin typeface="+mn-lt"/>
                <a:ea typeface="+mn-ea"/>
                <a:cs typeface="+mn-cs"/>
              </a:rPr>
              <a:t>National Government Agencies (BIR, Government Electronic Procurement System, Government Electronic Payment and Collection Systems) have been successful, and a number of LGUs are already going there, which will be the subject of my succeeding slides.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BSP Digital Payments Transformation Roadmap, while</a:t>
            </a:r>
            <a:r>
              <a:rPr lang="en-US" sz="1200" kern="1200" dirty="0">
                <a:solidFill>
                  <a:schemeClr val="tx1"/>
                </a:solidFill>
                <a:effectLst/>
                <a:latin typeface="+mn-lt"/>
                <a:ea typeface="+mn-ea"/>
                <a:cs typeface="+mn-cs"/>
              </a:rPr>
              <a:t> digital business tax payments</a:t>
            </a:r>
            <a:r>
              <a:rPr lang="en-US" dirty="0"/>
              <a:t> </a:t>
            </a:r>
            <a:r>
              <a:rPr lang="en-US" sz="1200" kern="1200" dirty="0">
                <a:solidFill>
                  <a:schemeClr val="tx1"/>
                </a:solidFill>
                <a:effectLst/>
                <a:latin typeface="+mn-lt"/>
                <a:ea typeface="+mn-ea"/>
                <a:cs typeface="+mn-cs"/>
              </a:rPr>
              <a:t>have risen significantly due to the mandatory use of the Electronic Filing and Payment System by big businesses, statistics shows that only 1% of payments of taxes and fees to LGUs are made through digital means.</a:t>
            </a:r>
            <a:endParaRPr lang="en-US" sz="1200" kern="1200" dirty="0">
              <a:solidFill>
                <a:schemeClr val="tx1"/>
              </a:solidFill>
              <a:effectLst/>
              <a:latin typeface="+mn-lt"/>
              <a:cs typeface="Calibri"/>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Adoption of such measure can significantly save business cost, time and effort. As such the transfers of funds that covers payment of taxes, fees, loan amortizations and social welfare contributions, representing a key area for potential growth in digital payments.</a:t>
            </a:r>
            <a:r>
              <a:rPr lang="en-US" dirty="0"/>
              <a:t> </a:t>
            </a:r>
            <a:endParaRPr lang="en-US" sz="1200" kern="1200" dirty="0">
              <a:solidFill>
                <a:schemeClr val="tx1"/>
              </a:solidFill>
              <a:effectLst/>
              <a:latin typeface="+mn-lt"/>
              <a:cs typeface="Calibri"/>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Various LGUs are currently at different levels of readiness in terms of being able to accept digital payments, and there is a need for stronger coordination among agencies to increase their capacity</a:t>
            </a:r>
            <a:r>
              <a:rPr lang="en-US" dirty="0"/>
              <a:t> </a:t>
            </a:r>
            <a:r>
              <a:rPr lang="en-US" sz="1200" kern="1200" dirty="0">
                <a:solidFill>
                  <a:schemeClr val="tx1"/>
                </a:solidFill>
                <a:effectLst/>
                <a:latin typeface="+mn-lt"/>
                <a:ea typeface="+mn-ea"/>
                <a:cs typeface="+mn-cs"/>
              </a:rPr>
              <a:t> for the adoption of the said digital payment systems.</a:t>
            </a:r>
            <a:r>
              <a:rPr lang="en-US" dirty="0"/>
              <a:t>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PH" sz="1400" kern="1200" dirty="0">
              <a:solidFill>
                <a:schemeClr val="tx1"/>
              </a:solidFill>
              <a:effectLst/>
              <a:latin typeface="+mn-lt"/>
              <a:ea typeface="+mn-ea"/>
              <a:cs typeface="+mn-cs"/>
            </a:endParaRPr>
          </a:p>
          <a:p>
            <a:pPr marL="0" lvl="1">
              <a:defRPr/>
            </a:pPr>
            <a:r>
              <a:rPr lang="en-US" sz="1200" kern="1200" dirty="0">
                <a:solidFill>
                  <a:schemeClr val="tx1"/>
                </a:solidFill>
                <a:effectLst/>
                <a:latin typeface="+mn-lt"/>
                <a:ea typeface="+mn-ea"/>
                <a:cs typeface="+mn-cs"/>
              </a:rPr>
              <a:t>On the regulatory and policy front, two initiatives implemented since the 2015 diagnostic have established a bedrock for payment systems in the country.</a:t>
            </a:r>
            <a:r>
              <a:rPr lang="en-US" dirty="0"/>
              <a:t> </a:t>
            </a:r>
            <a:r>
              <a:rPr lang="en-US" sz="1200" u="none" kern="1200" dirty="0">
                <a:solidFill>
                  <a:schemeClr val="tx1"/>
                </a:solidFill>
                <a:effectLst/>
                <a:latin typeface="+mn-lt"/>
                <a:ea typeface="+mn-ea"/>
                <a:cs typeface="+mn-cs"/>
              </a:rPr>
              <a:t>The National Retail Payment System (NRPS), launched in 2015. </a:t>
            </a:r>
            <a:r>
              <a:rPr lang="en-US" sz="1200" kern="1200" dirty="0">
                <a:solidFill>
                  <a:schemeClr val="tx1"/>
                </a:solidFill>
                <a:effectLst/>
                <a:latin typeface="+mn-lt"/>
                <a:ea typeface="+mn-ea"/>
                <a:cs typeface="+mn-cs"/>
              </a:rPr>
              <a:t>Under the NRPS, the BSP helped create two Automated Clearing Houses (ACH), namely:</a:t>
            </a:r>
            <a:endParaRPr lang="en-US" sz="1200" kern="1200" dirty="0">
              <a:solidFill>
                <a:schemeClr val="tx1"/>
              </a:solidFill>
              <a:effectLst/>
              <a:latin typeface="+mn-lt"/>
              <a:cs typeface="Calibri"/>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a:solidFill>
                <a:schemeClr val="tx1"/>
              </a:solidFill>
              <a:effectLst/>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US" sz="1200" kern="1200" dirty="0" err="1">
                <a:solidFill>
                  <a:schemeClr val="tx1"/>
                </a:solidFill>
                <a:effectLst/>
                <a:latin typeface="+mn-lt"/>
                <a:ea typeface="+mn-ea"/>
                <a:cs typeface="+mn-cs"/>
              </a:rPr>
              <a:t>PESONet</a:t>
            </a:r>
            <a:r>
              <a:rPr lang="en-US" sz="1200" kern="1200" dirty="0">
                <a:solidFill>
                  <a:schemeClr val="tx1"/>
                </a:solidFill>
                <a:effectLst/>
                <a:latin typeface="+mn-lt"/>
                <a:ea typeface="+mn-ea"/>
                <a:cs typeface="+mn-cs"/>
              </a:rPr>
              <a:t>, launched in November 2017 and</a:t>
            </a:r>
            <a:endParaRPr lang="en-US" sz="1200" kern="1200" dirty="0">
              <a:solidFill>
                <a:schemeClr val="tx1"/>
              </a:solidFill>
              <a:effectLst/>
              <a:latin typeface="+mn-lt"/>
              <a:cs typeface="Calibri"/>
            </a:endParaRPr>
          </a:p>
          <a:p>
            <a:pPr marL="228600" marR="0" lvl="1"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US" sz="1200" kern="1200" dirty="0" err="1">
                <a:solidFill>
                  <a:schemeClr val="tx1"/>
                </a:solidFill>
                <a:effectLst/>
                <a:latin typeface="+mn-lt"/>
                <a:ea typeface="+mn-ea"/>
                <a:cs typeface="+mn-cs"/>
              </a:rPr>
              <a:t>InstaPay</a:t>
            </a:r>
            <a:r>
              <a:rPr lang="en-US" sz="1200" kern="1200" dirty="0">
                <a:solidFill>
                  <a:schemeClr val="tx1"/>
                </a:solidFill>
                <a:effectLst/>
                <a:latin typeface="+mn-lt"/>
                <a:ea typeface="+mn-ea"/>
                <a:cs typeface="+mn-cs"/>
              </a:rPr>
              <a:t>, launched in April 2018, allows fund transfer between any two accounts in the country. Financial institutions are mandated to offer fund transfers through these Automated Clearing Houses (ACHs), thus enabling interoperability between accounts. By the end of 2018, the measurement period of this study, </a:t>
            </a:r>
            <a:r>
              <a:rPr lang="en-US" sz="1200" kern="1200" dirty="0" err="1">
                <a:solidFill>
                  <a:schemeClr val="tx1"/>
                </a:solidFill>
                <a:effectLst/>
                <a:latin typeface="+mn-lt"/>
                <a:ea typeface="+mn-ea"/>
                <a:cs typeface="+mn-cs"/>
              </a:rPr>
              <a:t>PESONet</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InstaPay</a:t>
            </a:r>
            <a:r>
              <a:rPr lang="en-US" sz="1200" kern="1200" dirty="0">
                <a:solidFill>
                  <a:schemeClr val="tx1"/>
                </a:solidFill>
                <a:effectLst/>
                <a:latin typeface="+mn-lt"/>
                <a:ea typeface="+mn-ea"/>
                <a:cs typeface="+mn-cs"/>
              </a:rPr>
              <a:t> had only been operating for a few months. Payment volumes under </a:t>
            </a:r>
            <a:r>
              <a:rPr lang="en-US" sz="1200" kern="1200" dirty="0" err="1">
                <a:solidFill>
                  <a:schemeClr val="tx1"/>
                </a:solidFill>
                <a:effectLst/>
                <a:latin typeface="+mn-lt"/>
                <a:ea typeface="+mn-ea"/>
                <a:cs typeface="+mn-cs"/>
              </a:rPr>
              <a:t>InstaPay</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PESONet</a:t>
            </a:r>
            <a:r>
              <a:rPr lang="en-US" sz="1200" kern="1200" dirty="0">
                <a:solidFill>
                  <a:schemeClr val="tx1"/>
                </a:solidFill>
                <a:effectLst/>
                <a:latin typeface="+mn-lt"/>
                <a:ea typeface="+mn-ea"/>
                <a:cs typeface="+mn-cs"/>
              </a:rPr>
              <a:t> make up a small share (0.02%) of all payments but continue to grow month-on-month and offer potential to increase the penetration of digital payments even further</a:t>
            </a:r>
            <a:endParaRPr lang="en-US" baseline="0"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97D28F21-60F2-46E4-B8D5-7A7E1BCC1595}" type="slidenum">
              <a:rPr lang="en-US" smtClean="0"/>
              <a:t>19</a:t>
            </a:fld>
            <a:endParaRPr lang="en-US"/>
          </a:p>
        </p:txBody>
      </p:sp>
    </p:spTree>
    <p:extLst>
      <p:ext uri="{BB962C8B-B14F-4D97-AF65-F5344CB8AC3E}">
        <p14:creationId xmlns:p14="http://schemas.microsoft.com/office/powerpoint/2010/main" val="153294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My presentation covers 2 topics. For the first part, I’ll begin with the latest issuance and policy updates from the BLGF and the Department of Finance.</a:t>
            </a:r>
          </a:p>
          <a:p>
            <a:endParaRPr lang="en-PH" dirty="0"/>
          </a:p>
          <a:p>
            <a:r>
              <a:rPr lang="en-PH" dirty="0"/>
              <a:t>And for the other part, entitled “Digital Treasury: A strategic advancement under the new normal”. We’ll be discussing the status of adoption of digitalization and electronic payment systems in the Local Government Units.</a:t>
            </a:r>
          </a:p>
          <a:p>
            <a:endParaRPr lang="en-PH" dirty="0"/>
          </a:p>
          <a:p>
            <a:r>
              <a:rPr lang="en-PH" dirty="0"/>
              <a:t>Let me first begin with the mandates of the Bureau of Local Government Finance pertaining to LGU operations.</a:t>
            </a:r>
          </a:p>
        </p:txBody>
      </p:sp>
      <p:sp>
        <p:nvSpPr>
          <p:cNvPr id="4" name="Slide Number Placeholder 3"/>
          <p:cNvSpPr>
            <a:spLocks noGrp="1"/>
          </p:cNvSpPr>
          <p:nvPr>
            <p:ph type="sldNum" sz="quarter" idx="10"/>
          </p:nvPr>
        </p:nvSpPr>
        <p:spPr/>
        <p:txBody>
          <a:bodyPr/>
          <a:lstStyle/>
          <a:p>
            <a:fld id="{1A098416-4353-0E40-92DF-B57DBFD847E5}" type="slidenum">
              <a:rPr lang="en-US" smtClean="0"/>
              <a:t>2</a:t>
            </a:fld>
            <a:endParaRPr lang="en-US"/>
          </a:p>
        </p:txBody>
      </p:sp>
    </p:spTree>
    <p:extLst>
      <p:ext uri="{BB962C8B-B14F-4D97-AF65-F5344CB8AC3E}">
        <p14:creationId xmlns:p14="http://schemas.microsoft.com/office/powerpoint/2010/main" val="3340227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As far back as 20 years ago with the enactment of the </a:t>
            </a:r>
            <a:r>
              <a:rPr lang="en-US" b="1" dirty="0" err="1"/>
              <a:t>eCommerce</a:t>
            </a:r>
            <a:r>
              <a:rPr lang="en-US" b="1" dirty="0"/>
              <a:t> Act</a:t>
            </a:r>
            <a:r>
              <a:rPr lang="en-US" dirty="0"/>
              <a:t>, the principles for the adoption of key operational concepts for electronic payment system, has been laid down.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Sec. 27 of the </a:t>
            </a:r>
            <a:r>
              <a:rPr lang="en-US" sz="1200" kern="1200" dirty="0" err="1">
                <a:solidFill>
                  <a:schemeClr val="tx1"/>
                </a:solidFill>
                <a:effectLst/>
                <a:latin typeface="+mn-lt"/>
                <a:ea typeface="+mn-ea"/>
                <a:cs typeface="+mn-cs"/>
              </a:rPr>
              <a:t>eCommerce</a:t>
            </a:r>
            <a:r>
              <a:rPr lang="en-US" sz="1200" kern="1200" dirty="0">
                <a:solidFill>
                  <a:schemeClr val="tx1"/>
                </a:solidFill>
                <a:effectLst/>
                <a:latin typeface="+mn-lt"/>
                <a:ea typeface="+mn-ea"/>
                <a:cs typeface="+mn-cs"/>
              </a:rPr>
              <a:t> act provides that all government agencies and government owned and controlled corporations shall:</a:t>
            </a:r>
          </a:p>
          <a:p>
            <a:pPr marL="342900" lvl="0" indent="-342900" algn="just">
              <a:spcAft>
                <a:spcPts val="0"/>
              </a:spcAft>
              <a:buFont typeface="Symbol" panose="05050102010706020507" pitchFamily="18" charset="2"/>
              <a:buChar char=""/>
            </a:pPr>
            <a:r>
              <a:rPr lang="en-US" sz="1200" dirty="0">
                <a:effectLst/>
                <a:latin typeface="Arial" panose="020B0604020202020204" pitchFamily="34" charset="0"/>
                <a:ea typeface="Arial Unicode MS"/>
              </a:rPr>
              <a:t>accept the creation, filing or retention of such documents in the form or electronic data messages or electronic documents;</a:t>
            </a:r>
            <a:endParaRPr lang="en-PH" sz="1400" dirty="0">
              <a:effectLst/>
              <a:latin typeface="Times New Roman" panose="02020603050405020304" pitchFamily="18" charset="0"/>
              <a:ea typeface="Arial Unicode MS"/>
            </a:endParaRPr>
          </a:p>
          <a:p>
            <a:pPr marL="342900" lvl="0" indent="-342900" algn="just">
              <a:spcAft>
                <a:spcPts val="0"/>
              </a:spcAft>
              <a:buFont typeface="Symbol" panose="05050102010706020507" pitchFamily="18" charset="2"/>
              <a:buChar char=""/>
            </a:pPr>
            <a:r>
              <a:rPr lang="en-US" sz="1200" dirty="0">
                <a:effectLst/>
                <a:latin typeface="Arial" panose="020B0604020202020204" pitchFamily="34" charset="0"/>
                <a:ea typeface="Arial Unicode MS"/>
              </a:rPr>
              <a:t>issue permits, licenses, or approval in the form of electronic data messages or electronic documents;</a:t>
            </a:r>
            <a:endParaRPr lang="en-PH" sz="1400" dirty="0">
              <a:effectLst/>
              <a:latin typeface="Times New Roman" panose="02020603050405020304" pitchFamily="18" charset="0"/>
              <a:ea typeface="Arial Unicode MS"/>
            </a:endParaRPr>
          </a:p>
          <a:p>
            <a:pPr marL="342900" lvl="0" indent="-342900" algn="just">
              <a:spcAft>
                <a:spcPts val="0"/>
              </a:spcAft>
              <a:buFont typeface="Symbol" panose="05050102010706020507" pitchFamily="18" charset="2"/>
              <a:buChar char=""/>
            </a:pPr>
            <a:r>
              <a:rPr lang="en-US" sz="1200" dirty="0">
                <a:effectLst/>
                <a:latin typeface="Arial" panose="020B0604020202020204" pitchFamily="34" charset="0"/>
                <a:ea typeface="Arial Unicode MS"/>
              </a:rPr>
              <a:t>require and/or accept payments, and issue receipts acknowledging such payments, through systems using electronic data messages or electronic documents; or</a:t>
            </a:r>
            <a:endParaRPr lang="en-PH" sz="1400" dirty="0">
              <a:effectLst/>
              <a:latin typeface="Times New Roman" panose="02020603050405020304" pitchFamily="18" charset="0"/>
              <a:ea typeface="Arial Unicode MS"/>
            </a:endParaRPr>
          </a:p>
          <a:p>
            <a:pPr marL="342900" lvl="0" indent="-342900" algn="just">
              <a:spcAft>
                <a:spcPts val="0"/>
              </a:spcAft>
              <a:buFont typeface="Symbol" panose="05050102010706020507" pitchFamily="18" charset="2"/>
              <a:buChar char=""/>
            </a:pPr>
            <a:r>
              <a:rPr lang="en-US" sz="1200" dirty="0">
                <a:effectLst/>
                <a:latin typeface="Arial" panose="020B0604020202020204" pitchFamily="34" charset="0"/>
                <a:ea typeface="Arial Unicode MS"/>
              </a:rPr>
              <a:t>transact the government business and/or perform governmental functions using electronic data messages or electronic documents, and for the purpose, are authorized to adopt and promulgate, after appropriate public hearing and with due publication in newspapers of general circulation, the appropriate rules, regulations, or guidelines</a:t>
            </a:r>
            <a:endParaRPr lang="en-PH" sz="1400" dirty="0">
              <a:effectLst/>
              <a:latin typeface="Times New Roman" panose="02020603050405020304" pitchFamily="18" charset="0"/>
              <a:ea typeface="Arial Unicode M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PH" sz="1200" kern="1200" dirty="0">
              <a:solidFill>
                <a:schemeClr val="tx1"/>
              </a:solidFill>
              <a:effectLst/>
              <a:latin typeface="+mn-lt"/>
              <a:ea typeface="+mn-ea"/>
              <a:cs typeface="+mn-cs"/>
            </a:endParaRPr>
          </a:p>
          <a:p>
            <a:pPr algn="just">
              <a:spcAft>
                <a:spcPts val="0"/>
              </a:spcAft>
            </a:pPr>
            <a:r>
              <a:rPr lang="en-US" sz="1200" dirty="0">
                <a:effectLst/>
                <a:latin typeface="Arial" panose="020B0604020202020204" pitchFamily="34" charset="0"/>
                <a:ea typeface="Arial Unicode MS"/>
              </a:rPr>
              <a:t>Sec. 28 of the same act deals with the promotion on the use of Electronic Documents or Electronic Data Messages in Government and to the General Public to facilitate the open, speedy and efficient electronic online transmission, conveyance and use of electronic data messages or electronic documents amongst all government departments, agencies, bureaus, offices down to the division level and to the regional and provincial offices as practicable as possible, government-owned and controlled corporations, local government units, other public instrumentalities, universities, colleges and other schools, and universal access to the general public.</a:t>
            </a:r>
            <a:endParaRPr lang="en-PH" sz="1400" dirty="0">
              <a:effectLst/>
              <a:latin typeface="Times New Roman" panose="02020603050405020304" pitchFamily="18" charset="0"/>
              <a:ea typeface="Arial Unicode M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indent="0">
              <a:buFont typeface="Arial" pitchFamily="34" charset="0"/>
              <a:buNone/>
            </a:pPr>
            <a:r>
              <a:rPr lang="en-US" dirty="0"/>
              <a:t>The issuance of the </a:t>
            </a:r>
            <a:r>
              <a:rPr lang="en-US" b="1" dirty="0"/>
              <a:t>Joint Department Administrative Order in 2006 </a:t>
            </a:r>
            <a:r>
              <a:rPr lang="en-US" dirty="0"/>
              <a:t>prescribes the policies and guidelines in the adoption of EPCS in government transactions which primarily aimed to bring a more efficient and effective payment and collection services thru the use of EPCS, in order to allow the government to better manage its financial resources for an improved revenue generation capability.</a:t>
            </a:r>
          </a:p>
          <a:p>
            <a:pPr marL="0" indent="0">
              <a:buFont typeface="Arial" pitchFamily="34" charset="0"/>
              <a:buNone/>
            </a:pPr>
            <a:endParaRPr lang="en-US" dirty="0"/>
          </a:p>
          <a:p>
            <a:pPr marR="68580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Sec. III Objective</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685800" algn="just">
              <a:spcAft>
                <a:spcPts val="0"/>
              </a:spcAft>
            </a:pPr>
            <a:r>
              <a:rPr lang="en-US" sz="1200" dirty="0">
                <a:solidFill>
                  <a:srgbClr val="000000"/>
                </a:solidFill>
                <a:effectLst/>
                <a:uFill>
                  <a:solidFill>
                    <a:srgbClr val="000000"/>
                  </a:solidFill>
                </a:uFill>
                <a:latin typeface="Arial"/>
                <a:ea typeface="Arial Unicode MS"/>
                <a:cs typeface="Arial"/>
              </a:rPr>
              <a:t> </a:t>
            </a:r>
            <a:endParaRPr lang="en-PH" sz="1400" dirty="0">
              <a:solidFill>
                <a:srgbClr val="000000"/>
              </a:solidFill>
              <a:effectLst/>
              <a:uFill>
                <a:solidFill>
                  <a:srgbClr val="000000"/>
                </a:solidFill>
              </a:uFill>
              <a:latin typeface="Arial"/>
              <a:ea typeface="Arial Unicode MS"/>
              <a:cs typeface="Arial"/>
            </a:endParaRPr>
          </a:p>
          <a:p>
            <a:pPr marR="254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The Joint Order is issued to prescribed policies and guidelines in the adoption of Electronic Payment and Collection System (EPCS) in the government.</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2540" algn="just">
              <a:spcAft>
                <a:spcPts val="0"/>
              </a:spcAft>
            </a:pPr>
            <a:r>
              <a:rPr lang="en-US" sz="1200" dirty="0">
                <a:solidFill>
                  <a:srgbClr val="000000"/>
                </a:solidFill>
                <a:effectLst/>
                <a:uFill>
                  <a:solidFill>
                    <a:srgbClr val="000000"/>
                  </a:solidFill>
                </a:uFill>
                <a:latin typeface="Arial"/>
                <a:ea typeface="Arial Unicode MS"/>
                <a:cs typeface="Arial"/>
              </a:rPr>
              <a:t> </a:t>
            </a:r>
            <a:endParaRPr lang="en-PH" sz="1400" dirty="0">
              <a:solidFill>
                <a:srgbClr val="000000"/>
              </a:solidFill>
              <a:effectLst/>
              <a:uFill>
                <a:solidFill>
                  <a:srgbClr val="000000"/>
                </a:solidFill>
              </a:uFill>
              <a:latin typeface="Arial"/>
              <a:ea typeface="Arial Unicode MS"/>
              <a:cs typeface="Arial"/>
            </a:endParaRPr>
          </a:p>
          <a:p>
            <a:pPr marR="254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The guidelines are expected to bring about more efficient and effective payment and collection services for transacting clients and amongst the government offices thru any authorized EPCS allowing the government to better manage its financial resources, thereby improving its revenue generation capability.</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2540" algn="just">
              <a:spcAft>
                <a:spcPts val="0"/>
              </a:spcAft>
            </a:pPr>
            <a:r>
              <a:rPr lang="en-US" sz="1200" dirty="0">
                <a:solidFill>
                  <a:srgbClr val="000000"/>
                </a:solidFill>
                <a:effectLst/>
                <a:uFill>
                  <a:solidFill>
                    <a:srgbClr val="000000"/>
                  </a:solidFill>
                </a:uFill>
                <a:latin typeface="Arial"/>
                <a:ea typeface="Arial Unicode MS"/>
                <a:cs typeface="Arial"/>
              </a:rPr>
              <a:t> </a:t>
            </a:r>
            <a:endParaRPr lang="en-PH" sz="1400" dirty="0">
              <a:solidFill>
                <a:srgbClr val="000000"/>
              </a:solidFill>
              <a:effectLst/>
              <a:uFill>
                <a:solidFill>
                  <a:srgbClr val="000000"/>
                </a:solidFill>
              </a:uFill>
              <a:latin typeface="Arial"/>
              <a:ea typeface="Arial Unicode MS"/>
              <a:cs typeface="Arial"/>
            </a:endParaRPr>
          </a:p>
          <a:p>
            <a:pPr marR="2540" algn="just">
              <a:spcAft>
                <a:spcPts val="0"/>
              </a:spcAft>
            </a:pPr>
            <a:r>
              <a:rPr lang="en-US" sz="1200" dirty="0">
                <a:solidFill>
                  <a:srgbClr val="000000"/>
                </a:solidFill>
                <a:effectLst/>
                <a:uFill>
                  <a:solidFill>
                    <a:srgbClr val="000000"/>
                  </a:solidFill>
                </a:uFill>
                <a:latin typeface="Arial"/>
                <a:ea typeface="Arial Unicode MS"/>
                <a:cs typeface="Arial"/>
              </a:rPr>
              <a:t>Sec. V Scope of the </a:t>
            </a:r>
            <a:r>
              <a:rPr lang="en-US" dirty="0">
                <a:solidFill>
                  <a:srgbClr val="000000"/>
                </a:solidFill>
                <a:uFill>
                  <a:solidFill>
                    <a:srgbClr val="000000"/>
                  </a:solidFill>
                </a:uFill>
                <a:latin typeface="Arial"/>
                <a:ea typeface="Arial Unicode MS"/>
                <a:cs typeface="Arial"/>
              </a:rPr>
              <a:t>JDAO</a:t>
            </a:r>
            <a:r>
              <a:rPr lang="en-US" sz="1200" dirty="0">
                <a:solidFill>
                  <a:srgbClr val="000000"/>
                </a:solidFill>
                <a:effectLst/>
                <a:uFill>
                  <a:solidFill>
                    <a:srgbClr val="000000"/>
                  </a:solidFill>
                </a:uFill>
                <a:latin typeface="Arial"/>
                <a:ea typeface="Arial Unicode MS"/>
                <a:cs typeface="Arial"/>
              </a:rPr>
              <a:t> which provides that all the provision provided shall apply to all government entities that intend to use or which have existing Electronic Payment and Collection Systems (EPCS) for the collection of fees, charges, assessment and revenues.</a:t>
            </a:r>
            <a:endParaRPr lang="en-PH" sz="1400" dirty="0">
              <a:solidFill>
                <a:srgbClr val="000000"/>
              </a:solidFill>
              <a:effectLst/>
              <a:uFill>
                <a:solidFill>
                  <a:srgbClr val="000000"/>
                </a:solidFill>
              </a:uFill>
              <a:latin typeface="Arial"/>
              <a:ea typeface="Arial Unicode MS"/>
              <a:cs typeface="Arial"/>
            </a:endParaRPr>
          </a:p>
          <a:p>
            <a:pPr marL="685800" marR="2540" algn="just">
              <a:spcAft>
                <a:spcPts val="0"/>
              </a:spcAft>
            </a:pPr>
            <a:r>
              <a:rPr lang="en-US" sz="1200" dirty="0">
                <a:solidFill>
                  <a:srgbClr val="000000"/>
                </a:solidFill>
                <a:effectLst/>
                <a:uFill>
                  <a:solidFill>
                    <a:srgbClr val="000000"/>
                  </a:solidFill>
                </a:uFill>
                <a:latin typeface="Arial"/>
                <a:ea typeface="Arial Unicode MS"/>
                <a:cs typeface="Arial"/>
              </a:rPr>
              <a:t> </a:t>
            </a:r>
            <a:endParaRPr lang="en-PH" sz="1400" dirty="0">
              <a:solidFill>
                <a:srgbClr val="000000"/>
              </a:solidFill>
              <a:effectLst/>
              <a:uFill>
                <a:solidFill>
                  <a:srgbClr val="000000"/>
                </a:solidFill>
              </a:uFill>
              <a:latin typeface="Arial"/>
              <a:ea typeface="Arial Unicode MS"/>
              <a:cs typeface="Arial"/>
            </a:endParaRPr>
          </a:p>
          <a:p>
            <a:pPr marR="254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The EPCS should be able to accommodate various modes and channels of electronic payments such as but not limited to credit cards, ATMs, debit cards, stored value cards, mobile wallet payments and kiosks.</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r>
              <a:rPr lang="en-US" b="1" dirty="0"/>
              <a:t>COA circular No. 2013-2007</a:t>
            </a:r>
            <a:r>
              <a:rPr lang="en-US" dirty="0"/>
              <a:t> highlights the emerging need of electronic collections system and recognizes </a:t>
            </a:r>
            <a:r>
              <a:rPr lang="en-PH" sz="1200" baseline="0" dirty="0">
                <a:latin typeface="Century Gothic"/>
              </a:rPr>
              <a:t>the use of electronic official receipts (</a:t>
            </a:r>
            <a:r>
              <a:rPr lang="en-PH" sz="1200" baseline="0" dirty="0" err="1">
                <a:latin typeface="Century Gothic"/>
              </a:rPr>
              <a:t>eORs</a:t>
            </a:r>
            <a:r>
              <a:rPr lang="en-PH" sz="1200" baseline="0" dirty="0">
                <a:latin typeface="Century Gothic"/>
              </a:rPr>
              <a:t>) to acknowledge collection of Income and other receipts of Government.</a:t>
            </a:r>
          </a:p>
          <a:p>
            <a:pPr marL="0" indent="0">
              <a:buFont typeface="Arial" pitchFamily="34" charset="0"/>
              <a:buNone/>
            </a:pPr>
            <a:endParaRPr lang="en-PH" sz="1200" baseline="0" dirty="0">
              <a:latin typeface="Century Gothic" panose="020B0502020202020204" pitchFamily="34" charset="0"/>
            </a:endParaRPr>
          </a:p>
          <a:p>
            <a:pPr marR="2540" algn="just">
              <a:spcAft>
                <a:spcPts val="0"/>
              </a:spcAft>
            </a:pPr>
            <a:r>
              <a:rPr lang="en-US" sz="1200" dirty="0">
                <a:solidFill>
                  <a:srgbClr val="000000"/>
                </a:solidFill>
                <a:effectLst/>
                <a:uFill>
                  <a:solidFill>
                    <a:srgbClr val="000000"/>
                  </a:solidFill>
                </a:uFill>
                <a:latin typeface="Arial"/>
                <a:ea typeface="Arial Unicode MS"/>
                <a:cs typeface="Arial"/>
              </a:rPr>
              <a:t>Sec 3. of COA Circular NO. 2013-2007 provides the general guidelines in the use of the </a:t>
            </a:r>
            <a:r>
              <a:rPr lang="en-US" sz="1200" dirty="0" err="1">
                <a:solidFill>
                  <a:srgbClr val="000000"/>
                </a:solidFill>
                <a:effectLst/>
                <a:uFill>
                  <a:solidFill>
                    <a:srgbClr val="000000"/>
                  </a:solidFill>
                </a:uFill>
                <a:latin typeface="Arial"/>
                <a:ea typeface="Arial Unicode MS"/>
                <a:cs typeface="Arial"/>
              </a:rPr>
              <a:t>eOR</a:t>
            </a:r>
            <a:r>
              <a:rPr lang="en-US" sz="1200" dirty="0">
                <a:solidFill>
                  <a:srgbClr val="000000"/>
                </a:solidFill>
                <a:effectLst/>
                <a:uFill>
                  <a:solidFill>
                    <a:srgbClr val="000000"/>
                  </a:solidFill>
                </a:uFill>
                <a:latin typeface="Arial"/>
                <a:ea typeface="Arial Unicode MS"/>
                <a:cs typeface="Arial"/>
              </a:rPr>
              <a:t> and the acknowledgement of collections, to wit:</a:t>
            </a:r>
            <a:endParaRPr lang="en-PH" sz="1400" dirty="0">
              <a:solidFill>
                <a:srgbClr val="000000"/>
              </a:solidFill>
              <a:effectLst/>
              <a:uFill>
                <a:solidFill>
                  <a:srgbClr val="000000"/>
                </a:solidFill>
              </a:uFill>
              <a:latin typeface="Arial"/>
              <a:ea typeface="Arial Unicode MS"/>
              <a:cs typeface="Arial"/>
            </a:endParaRPr>
          </a:p>
          <a:p>
            <a:pPr marR="2540" algn="just">
              <a:spcAft>
                <a:spcPts val="0"/>
              </a:spcAft>
            </a:pPr>
            <a:r>
              <a:rPr lang="en-US" sz="1200" dirty="0">
                <a:solidFill>
                  <a:srgbClr val="000000"/>
                </a:solidFill>
                <a:effectLst/>
                <a:uFill>
                  <a:solidFill>
                    <a:srgbClr val="000000"/>
                  </a:solidFill>
                </a:uFill>
                <a:latin typeface="Arial"/>
                <a:ea typeface="Arial Unicode MS"/>
                <a:cs typeface="Arial"/>
              </a:rPr>
              <a:t> </a:t>
            </a:r>
            <a:endParaRPr lang="en-PH" sz="1400" dirty="0">
              <a:solidFill>
                <a:srgbClr val="000000"/>
              </a:solidFill>
              <a:effectLst/>
              <a:uFill>
                <a:solidFill>
                  <a:srgbClr val="000000"/>
                </a:solidFill>
              </a:uFill>
              <a:latin typeface="Arial"/>
              <a:ea typeface="Arial Unicode MS"/>
              <a:cs typeface="Arial"/>
            </a:endParaRPr>
          </a:p>
          <a:p>
            <a:pPr marL="270510" marR="2540" indent="-2705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3.1 All collections shall be acknowledged by the government agency concerned thru the issuance of Official Receipts to established that this has been received.</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2540" algn="just">
              <a:spcAft>
                <a:spcPts val="0"/>
              </a:spcAft>
            </a:pPr>
            <a:r>
              <a:rPr lang="en-US" sz="1200" dirty="0">
                <a:solidFill>
                  <a:srgbClr val="000000"/>
                </a:solidFill>
                <a:effectLst/>
                <a:uFill>
                  <a:solidFill>
                    <a:srgbClr val="000000"/>
                  </a:solidFill>
                </a:uFill>
                <a:latin typeface="Arial"/>
                <a:ea typeface="Arial Unicode MS"/>
                <a:cs typeface="Arial"/>
              </a:rPr>
              <a:t> </a:t>
            </a:r>
            <a:endParaRPr lang="en-PH" sz="1400" dirty="0">
              <a:solidFill>
                <a:srgbClr val="000000"/>
              </a:solidFill>
              <a:effectLst/>
              <a:uFill>
                <a:solidFill>
                  <a:srgbClr val="000000"/>
                </a:solidFill>
              </a:uFill>
              <a:latin typeface="Arial"/>
              <a:ea typeface="Arial Unicode MS"/>
              <a:cs typeface="Arial"/>
            </a:endParaRPr>
          </a:p>
          <a:p>
            <a:pPr marR="2540" algn="just">
              <a:spcAft>
                <a:spcPts val="0"/>
              </a:spcAft>
            </a:pPr>
            <a:r>
              <a:rPr lang="en-US" sz="1200" dirty="0">
                <a:solidFill>
                  <a:srgbClr val="000000"/>
                </a:solidFill>
                <a:effectLst/>
                <a:uFill>
                  <a:solidFill>
                    <a:srgbClr val="000000"/>
                  </a:solidFill>
                </a:uFill>
                <a:latin typeface="Arial"/>
                <a:ea typeface="Arial Unicode MS"/>
                <a:cs typeface="Arial"/>
              </a:rPr>
              <a:t>3.2 Receipt of collection/revenues thru electronic means shall be acknowledged by an </a:t>
            </a:r>
            <a:r>
              <a:rPr lang="en-US" sz="1200" dirty="0" err="1">
                <a:solidFill>
                  <a:srgbClr val="000000"/>
                </a:solidFill>
                <a:effectLst/>
                <a:uFill>
                  <a:solidFill>
                    <a:srgbClr val="000000"/>
                  </a:solidFill>
                </a:uFill>
                <a:latin typeface="Arial"/>
                <a:ea typeface="Arial Unicode MS"/>
                <a:cs typeface="Arial"/>
              </a:rPr>
              <a:t>eOR</a:t>
            </a:r>
            <a:endParaRPr lang="en-PH" sz="1400" dirty="0">
              <a:solidFill>
                <a:srgbClr val="000000"/>
              </a:solidFill>
              <a:effectLst/>
              <a:uFill>
                <a:solidFill>
                  <a:srgbClr val="000000"/>
                </a:solidFill>
              </a:uFill>
              <a:latin typeface="Arial"/>
              <a:ea typeface="Arial Unicode MS"/>
              <a:cs typeface="Arial"/>
            </a:endParaRPr>
          </a:p>
          <a:p>
            <a:pPr marR="2540" algn="just">
              <a:spcAft>
                <a:spcPts val="0"/>
              </a:spcAft>
            </a:pPr>
            <a:r>
              <a:rPr lang="en-US" sz="1200" dirty="0">
                <a:solidFill>
                  <a:srgbClr val="000000"/>
                </a:solidFill>
                <a:effectLst/>
                <a:uFill>
                  <a:solidFill>
                    <a:srgbClr val="000000"/>
                  </a:solidFill>
                </a:uFill>
                <a:latin typeface="Arial"/>
                <a:ea typeface="Arial Unicode MS"/>
                <a:cs typeface="Arial"/>
              </a:rPr>
              <a:t> </a:t>
            </a:r>
            <a:endParaRPr lang="en-PH" sz="1400" dirty="0">
              <a:solidFill>
                <a:srgbClr val="000000"/>
              </a:solidFill>
              <a:effectLst/>
              <a:uFill>
                <a:solidFill>
                  <a:srgbClr val="000000"/>
                </a:solidFill>
              </a:uFill>
              <a:latin typeface="Arial"/>
              <a:ea typeface="Arial Unicode MS"/>
              <a:cs typeface="Arial"/>
            </a:endParaRPr>
          </a:p>
          <a:p>
            <a:pPr marL="270510" marR="2540" indent="-2705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3.4 Collections of National Government Agencies (NGAs) shall be deposited to the account of the Treasurer of the Philippines. Collection of Local Government Units (LGUs) and of the Government Owned and Controlled Corporation (GOCC) shall be deposited to their respective accounts in the designated AGDBs.</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7D28F21-60F2-46E4-B8D5-7A7E1BCC1595}" type="slidenum">
              <a:rPr lang="en-US" smtClean="0"/>
              <a:t>20</a:t>
            </a:fld>
            <a:endParaRPr lang="en-US"/>
          </a:p>
        </p:txBody>
      </p:sp>
    </p:spTree>
    <p:extLst>
      <p:ext uri="{BB962C8B-B14F-4D97-AF65-F5344CB8AC3E}">
        <p14:creationId xmlns:p14="http://schemas.microsoft.com/office/powerpoint/2010/main" val="157185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The COVID-19 pandemic in 2020 amplifies the need of embracing the EPCS.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The onset of COVID-19 that resulted in the impositions of lockdowns has crippled the Philippine economy. Stringent social distancing measures and quarantines restricted the mobility of people, thus significantly affecting livelihood.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The enactment of </a:t>
            </a:r>
            <a:r>
              <a:rPr lang="en-US" b="1" dirty="0"/>
              <a:t>RA 11469 </a:t>
            </a:r>
            <a:r>
              <a:rPr lang="en-US" dirty="0"/>
              <a:t>provides for a more intensified response to bring about full assistance to LGUs and mobilize the necessary response to curtail the financial burden of majority of the Filipinos.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Subsequently, subsidies to the most vulnerable sector were provided. At this point, the need for the EPCS has been amplified.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Several LGUs, particularly in the NCR have intensively campaigned and use the EPCS as a tool for the payout.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R="254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Sec. 4 </a:t>
            </a:r>
            <a:r>
              <a:rPr lang="en-US" sz="1200" dirty="0" err="1">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c.</a:t>
            </a: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of RA 11469 states that there shall be provided an emergency subsidy to around 18 million low-income households, provided that the subsidy shall amount to a minimum of Php5,000.00 to a maximum of Php8,000.00 xxx</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254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254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Sec. 4 g. states that LGUs must ensure that it shall act within the letter and spirit of all the rules and regulations and directives issued by the National Government pursuant to this Act; are implementing standards of community quarantine consistent with what the National Government has laid down for the subject area, while allowing LGUs to continue exercising their autonomy in matters undefined by the National Government or are within the parameters it has set; and are fully cooperating towards a unified, cohesive and orderly implementation of the national policy to address COVID-19 xxx</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RA 11494</a:t>
            </a:r>
            <a:r>
              <a:rPr lang="en-US" dirty="0"/>
              <a:t>, continues the implementation of financial provisions that serves as interventions to aid in the recovery of affected Filipinos. Now more than ever the convenience the EPCS in the financial dole out has been highlighted: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r>
              <a:rPr lang="en-US" sz="1200" kern="1200" dirty="0">
                <a:solidFill>
                  <a:schemeClr val="tx1"/>
                </a:solidFill>
                <a:effectLst/>
                <a:latin typeface="+mn-lt"/>
                <a:ea typeface="+mn-ea"/>
                <a:cs typeface="+mn-cs"/>
              </a:rPr>
              <a:t>Sec. 2 a. Reduce the adverse impact of COVID-19 on the socio-economic well-being of all Filipinos thru the provision of assistance, subsidies and other forms of socio economic relief.</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 4 f1. An emergency subsidy of Php5,000.00 to Php8,000.00 pesos to the affected low- income households in the areas under the granular lockdown and to the household with recently returned OFW xxx</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 4 f3. xxx Any subsidy program shall as far as practicable be implemented thru a social protection distribution system that embeds secure and privacy preserving data capture, verification, deduplication, payroll generation, grievance and payout using digital technologies. For this purpose the payment of necessary transaction fees for the last mile delivery of subsidies to qualified beneficiary is hereby authorized.</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latin typeface="Century Gothic" panose="020B0502020202020204" pitchFamily="34" charset="0"/>
              </a:rPr>
              <a:t>Meanwhile, the DOF in response to supplement the provisions as provided in the </a:t>
            </a:r>
            <a:r>
              <a:rPr lang="en-US" sz="1200" dirty="0" err="1">
                <a:latin typeface="Century Gothic" panose="020B0502020202020204" pitchFamily="34" charset="0"/>
              </a:rPr>
              <a:t>Bayanihan</a:t>
            </a:r>
            <a:r>
              <a:rPr lang="en-US" sz="1200" dirty="0">
                <a:latin typeface="Century Gothic" panose="020B0502020202020204" pitchFamily="34" charset="0"/>
              </a:rPr>
              <a:t> Law has issued </a:t>
            </a:r>
            <a:r>
              <a:rPr lang="en-US" sz="1200" b="1" dirty="0">
                <a:latin typeface="Century Gothic" panose="020B0502020202020204" pitchFamily="34" charset="0"/>
              </a:rPr>
              <a:t>DOF Circulars </a:t>
            </a:r>
            <a:r>
              <a:rPr lang="en-US" sz="1200" dirty="0">
                <a:latin typeface="Century Gothic" panose="020B0502020202020204" pitchFamily="34" charset="0"/>
              </a:rPr>
              <a:t>directing LGUs to consider the welfare of its taxpayers during the pandemic by not only providing extensions to deadlines for the payments of taxes but also by </a:t>
            </a:r>
            <a:r>
              <a:rPr lang="en-US" sz="1200" b="1" dirty="0">
                <a:latin typeface="Century Gothic" panose="020B0502020202020204" pitchFamily="34" charset="0"/>
              </a:rPr>
              <a:t>encouraging LGUs to adopt the EPCS to minimize physical contact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R="3810" algn="just">
              <a:spcAft>
                <a:spcPts val="0"/>
              </a:spcAft>
            </a:pPr>
            <a:r>
              <a:rPr lang="en-US" sz="1800" b="1" kern="1200"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DOF Department Circular No. 002-2020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Sec. 4. Mandatory Extension of Deadline for the Payment of Taxes, Fees and Charges imposed and Collected by the LGUs. The deadline for the payment of all local taxes, fees and charges, duly authorized and imposed by the LGUs within their respective territorial jurisdictions as of 25 March 2020 shall be extended until 25 June 2020. Further, the counting period within which to pay local taxes, fees and charges shall likewise be suspended during the said period. xxx</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Sec. 7 Roles and Responsibilities:</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7.1 All local treasurers, in coordination with concerned local officials, shall:</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7.1.1 Actively and widely inform the taxpayers of the extension of deadlines of payment of local impositions thru various platforms</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7.1.2 Cause the reconfiguration of electronic information system used by the LGU concerned for the assessment of and computation of such local taxes, fees and charges xxx</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7.1.3 </a:t>
            </a:r>
            <a:r>
              <a:rPr lang="en-US" sz="1200" b="1"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Enable the use of electronic or non-face to face payment facilities so that any taxpayer who still opt to pay may be accommodated to ensure social/physical distancing</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R="3810" algn="just">
              <a:spcAft>
                <a:spcPts val="0"/>
              </a:spcAft>
            </a:pPr>
            <a:r>
              <a:rPr lang="en-US" sz="1400" b="1"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DOF Department Circular 003-2020</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Sec. 3. Mandatory Extension of Deadline for the Payment of Taxes, Fees and Charges imposed and Collected by the LGUs. The deadline for the payment of all local taxes, fees and charges, duly authorized and imposed by the LGUs within their respective territorial jurisdictions, that fall  on or after 14 September 2020 shall be extended until 19 December 2020xxx</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Sec. 6 Roles and Responsibilities:</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6.1 All local treasurers, in coordination with concerned local officials, shall:</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6.1.1 Actively and widely inform the taxpayers of the extension of deadlines of payment of local impositions thru various platforms</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6.1.2 Cause the reconfiguration of electronic information system used by the LGU concerned for the assessment of and computation of such local taxes, fees and charges xxx</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R="381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6.1.3 </a:t>
            </a:r>
            <a:r>
              <a:rPr lang="en-US" sz="1200" b="1"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Enable the use of electronic or non-face to face payment facilities so that any taxpayer who still opt to pay may be accommodated to ensure social/physical distancing</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b="1"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810260" marR="3810" indent="-353060" algn="just">
              <a:spcAft>
                <a:spcPts val="0"/>
              </a:spcAft>
            </a:pPr>
            <a:r>
              <a:rPr lang="en-US" sz="12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6.1.4. </a:t>
            </a:r>
            <a:r>
              <a:rPr lang="en-US" sz="1200" b="1"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Consistent with RA 8792 or the </a:t>
            </a:r>
            <a:r>
              <a:rPr lang="en-US" sz="1200" b="1" dirty="0" err="1">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eCommerce</a:t>
            </a:r>
            <a:r>
              <a:rPr lang="en-US" sz="1200" b="1"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Act, JADO 02 s 2006 of the DOF-DTI and COA Circular No. 2013-07, work on immediate adoption of digital or electronic facilities for the assessment and collection of local taxes, fees and charges and to ensure safe convenient and efficient transactions with the local treasury office.</a:t>
            </a:r>
            <a:endParaRPr lang="en-PH" sz="1400" dirty="0">
              <a:solidFill>
                <a:srgbClr val="000000"/>
              </a:solidFill>
              <a:effectLst/>
              <a:uFill>
                <a:solidFill>
                  <a:srgbClr val="000000"/>
                </a:solidFill>
              </a:uFill>
              <a:latin typeface="Arial" panose="020B0604020202020204" pitchFamily="34" charset="0"/>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97D28F21-60F2-46E4-B8D5-7A7E1BCC1595}" type="slidenum">
              <a:rPr lang="en-US" smtClean="0"/>
              <a:t>21</a:t>
            </a:fld>
            <a:endParaRPr lang="en-US"/>
          </a:p>
        </p:txBody>
      </p:sp>
    </p:spTree>
    <p:extLst>
      <p:ext uri="{BB962C8B-B14F-4D97-AF65-F5344CB8AC3E}">
        <p14:creationId xmlns:p14="http://schemas.microsoft.com/office/powerpoint/2010/main" val="3294105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ln line with the BLGFs continuing thrust to study existing policies and updating of baseline information on the payment schemes of local government units (LGUs) for the collection of local taxes, fees and charges, and other impositions, aa survey has been administered to determine the extent of use of information and communication technology (</a:t>
            </a:r>
            <a:r>
              <a:rPr lang="en-US" dirty="0" err="1"/>
              <a:t>lCT</a:t>
            </a:r>
            <a:r>
              <a:rPr lang="en-US" dirty="0"/>
              <a:t>) in local treasury operations, particularly on electronic payment and collection system (EPCS). </a:t>
            </a:r>
            <a:endParaRPr lang="en-PH" sz="1200" dirty="0">
              <a:latin typeface="Century Gothic" panose="020B0502020202020204" pitchFamily="34" charset="0"/>
              <a:ea typeface="Calibri" panose="020F0502020204030204" pitchFamily="34" charset="0"/>
              <a:cs typeface="Times New Roman" panose="02020603050405020304" pitchFamily="18" charset="0"/>
            </a:endParaRPr>
          </a:p>
          <a:p>
            <a:endParaRPr lang="en-US" dirty="0"/>
          </a:p>
          <a:p>
            <a:r>
              <a:rPr lang="en-US" dirty="0"/>
              <a:t>Out of the 1,715 LGUs a total of 1,702 have responded to the survey or a total compliance rate of 99.3%</a:t>
            </a:r>
          </a:p>
          <a:p>
            <a:endParaRPr lang="en-US" dirty="0"/>
          </a:p>
          <a:p>
            <a:r>
              <a:rPr lang="en-US" dirty="0"/>
              <a:t>The survey was broken down per LGU type and gained 81 or 100% response from the provinces, 145 or 99.32% of the cities, and 1,476 or 99.86% of the municipalities have successfully complied.</a:t>
            </a:r>
          </a:p>
        </p:txBody>
      </p:sp>
      <p:sp>
        <p:nvSpPr>
          <p:cNvPr id="4" name="Slide Number Placeholder 3"/>
          <p:cNvSpPr>
            <a:spLocks noGrp="1"/>
          </p:cNvSpPr>
          <p:nvPr>
            <p:ph type="sldNum" sz="quarter" idx="10"/>
          </p:nvPr>
        </p:nvSpPr>
        <p:spPr/>
        <p:txBody>
          <a:bodyPr/>
          <a:lstStyle/>
          <a:p>
            <a:fld id="{97D28F21-60F2-46E4-B8D5-7A7E1BCC1595}" type="slidenum">
              <a:rPr lang="en-US" smtClean="0"/>
              <a:t>22</a:t>
            </a:fld>
            <a:endParaRPr lang="en-US"/>
          </a:p>
        </p:txBody>
      </p:sp>
    </p:spTree>
    <p:extLst>
      <p:ext uri="{BB962C8B-B14F-4D97-AF65-F5344CB8AC3E}">
        <p14:creationId xmlns:p14="http://schemas.microsoft.com/office/powerpoint/2010/main" val="2375615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The result of the survey provides a clearer picture on the use/adoption of EPCS in the LGU sector.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Out of the 81 provinces that responded, the survey shows that only 6 or 7.41% of the Provinces are actually using EPCS.</a:t>
            </a: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For the cities, out of the total of 145 responses, only 45 or 31.03% of the cities utilize the EPCS.</a:t>
            </a: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Lastly, only 61 out of 1,476 respondents or 4.13% of the municipalities from various regions disclosed that they are using EPCS.</a:t>
            </a: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D28F21-60F2-46E4-B8D5-7A7E1BCC1595}" type="slidenum">
              <a:rPr lang="en-US" smtClean="0"/>
              <a:t>23</a:t>
            </a:fld>
            <a:endParaRPr lang="en-US"/>
          </a:p>
        </p:txBody>
      </p:sp>
    </p:spTree>
    <p:extLst>
      <p:ext uri="{BB962C8B-B14F-4D97-AF65-F5344CB8AC3E}">
        <p14:creationId xmlns:p14="http://schemas.microsoft.com/office/powerpoint/2010/main" val="154748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Century Gothic" panose="020B0502020202020204" pitchFamily="34" charset="0"/>
                <a:ea typeface="Calibri" panose="020F0502020204030204" pitchFamily="34" charset="0"/>
                <a:cs typeface="Times New Roman" panose="02020603050405020304" pitchFamily="18" charset="0"/>
              </a:rPr>
              <a:t>The following are the EPCS facilities used by the LGUs: (look at screen)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PH"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PH" sz="1200" dirty="0">
                <a:effectLst/>
                <a:latin typeface="Arial" panose="020B0604020202020204" pitchFamily="34" charset="0"/>
                <a:ea typeface="Calibri" panose="020F0502020204030204" pitchFamily="34" charset="0"/>
              </a:rPr>
              <a:t>The survey was narrowed down to the most common digital/payment platform being utilized by the LGUs that concerns the collection of revenues, charges and regulatory fees.  The numbers represent the use/adoption of these digital/payment services.  It is noteworthy to mention that some LGUs are utilizing a combination of these digital/platforms as reflected in the survey</a:t>
            </a:r>
            <a:endParaRPr lang="en-US" sz="1000" baseline="0"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Century Gothic" panose="020B0502020202020204" pitchFamily="34" charset="0"/>
                <a:ea typeface="Calibri" panose="020F0502020204030204" pitchFamily="34" charset="0"/>
                <a:cs typeface="Times New Roman" panose="02020603050405020304" pitchFamily="18" charset="0"/>
              </a:rPr>
              <a:t>The Land Bank of the Philippines, an Authorized Government Depository Bank (AGDB), is being the prime choice of majority of the LGUs that participated in the survey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Century Gothic" panose="020B0502020202020204" pitchFamily="34" charset="0"/>
                <a:ea typeface="Calibri" panose="020F0502020204030204" pitchFamily="34" charset="0"/>
                <a:cs typeface="Times New Roman" panose="02020603050405020304" pitchFamily="18" charset="0"/>
              </a:rPr>
              <a:t>Other notable and established EPCS platforms that are being utilized by the surveyed LGUs are: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Century Gothic" panose="020B0502020202020204" pitchFamily="34" charset="0"/>
              <a:ea typeface="Calibri" panose="020F0502020204030204" pitchFamily="34"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Century Gothic" panose="020B0502020202020204" pitchFamily="34" charset="0"/>
                <a:ea typeface="Calibri" panose="020F0502020204030204" pitchFamily="34" charset="0"/>
                <a:cs typeface="Times New Roman" panose="02020603050405020304" pitchFamily="18" charset="0"/>
              </a:rPr>
              <a:t>Interbank network </a:t>
            </a:r>
            <a:r>
              <a:rPr lang="en-US" sz="1200" baseline="0" dirty="0" err="1">
                <a:latin typeface="Century Gothic" panose="020B0502020202020204" pitchFamily="34" charset="0"/>
                <a:ea typeface="Calibri" panose="020F0502020204030204" pitchFamily="34" charset="0"/>
                <a:cs typeface="Times New Roman" panose="02020603050405020304" pitchFamily="18" charset="0"/>
              </a:rPr>
              <a:t>BancNet</a:t>
            </a:r>
            <a:endParaRPr lang="en-US" sz="1200" baseline="0" dirty="0">
              <a:latin typeface="Century Gothic" panose="020B0502020202020204" pitchFamily="34" charset="0"/>
              <a:ea typeface="Calibri" panose="020F0502020204030204" pitchFamily="34"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Century Gothic" panose="020B0502020202020204" pitchFamily="34" charset="0"/>
                <a:ea typeface="Calibri" panose="020F0502020204030204" pitchFamily="34" charset="0"/>
                <a:cs typeface="Times New Roman" panose="02020603050405020304" pitchFamily="18" charset="0"/>
              </a:rPr>
              <a:t>Visa/</a:t>
            </a:r>
            <a:r>
              <a:rPr lang="en-US" sz="1200" baseline="0" dirty="0" err="1">
                <a:latin typeface="Century Gothic" panose="020B0502020202020204" pitchFamily="34" charset="0"/>
                <a:ea typeface="Calibri" panose="020F0502020204030204" pitchFamily="34" charset="0"/>
                <a:cs typeface="Times New Roman" panose="02020603050405020304" pitchFamily="18" charset="0"/>
              </a:rPr>
              <a:t>Mastercard</a:t>
            </a:r>
            <a:r>
              <a:rPr lang="en-US" sz="1200" baseline="0" dirty="0">
                <a:latin typeface="Century Gothic" panose="020B0502020202020204" pitchFamily="34" charset="0"/>
                <a:ea typeface="Calibri" panose="020F0502020204030204" pitchFamily="34" charset="0"/>
                <a:cs typeface="Times New Roman" panose="02020603050405020304" pitchFamily="18" charset="0"/>
              </a:rPr>
              <a:t> Debit and Credit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Century Gothic" panose="020B0502020202020204" pitchFamily="34" charset="0"/>
                <a:ea typeface="Calibri" panose="020F0502020204030204" pitchFamily="34" charset="0"/>
                <a:cs typeface="Times New Roman" panose="02020603050405020304" pitchFamily="18" charset="0"/>
              </a:rPr>
              <a:t>On-line payment system </a:t>
            </a:r>
            <a:r>
              <a:rPr lang="en-US" sz="1200" baseline="0" dirty="0" err="1">
                <a:latin typeface="Century Gothic" panose="020B0502020202020204" pitchFamily="34" charset="0"/>
                <a:ea typeface="Calibri" panose="020F0502020204030204" pitchFamily="34" charset="0"/>
                <a:cs typeface="Times New Roman" panose="02020603050405020304" pitchFamily="18" charset="0"/>
              </a:rPr>
              <a:t>PayMaya</a:t>
            </a:r>
            <a:r>
              <a:rPr lang="en-US" sz="1200" baseline="0" dirty="0">
                <a:latin typeface="Century Gothic" panose="020B0502020202020204" pitchFamily="34" charset="0"/>
                <a:ea typeface="Calibri" panose="020F0502020204030204" pitchFamily="34" charset="0"/>
                <a:cs typeface="Times New Roman" panose="02020603050405020304" pitchFamily="18" charset="0"/>
              </a:rPr>
              <a:t> 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err="1">
                <a:latin typeface="Century Gothic" panose="020B0502020202020204" pitchFamily="34" charset="0"/>
                <a:ea typeface="Calibri" panose="020F0502020204030204" pitchFamily="34" charset="0"/>
                <a:cs typeface="Times New Roman" panose="02020603050405020304" pitchFamily="18" charset="0"/>
              </a:rPr>
              <a:t>GCash</a:t>
            </a:r>
            <a:endParaRPr lang="en-US" sz="1200" baseline="0" dirty="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7D28F21-60F2-46E4-B8D5-7A7E1BCC1595}" type="slidenum">
              <a:rPr lang="en-US" smtClean="0"/>
              <a:t>24</a:t>
            </a:fld>
            <a:endParaRPr lang="en-US"/>
          </a:p>
        </p:txBody>
      </p:sp>
    </p:spTree>
    <p:extLst>
      <p:ext uri="{BB962C8B-B14F-4D97-AF65-F5344CB8AC3E}">
        <p14:creationId xmlns:p14="http://schemas.microsoft.com/office/powerpoint/2010/main" val="389917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 most Filipino ready for digital transactions?</a:t>
            </a:r>
            <a:endParaRPr lang="en-PH" sz="14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Malacañang</a:t>
            </a:r>
            <a:r>
              <a:rPr lang="en-US" sz="1200" kern="1200" dirty="0">
                <a:solidFill>
                  <a:schemeClr val="tx1"/>
                </a:solidFill>
                <a:effectLst/>
                <a:latin typeface="+mn-lt"/>
                <a:ea typeface="+mn-ea"/>
                <a:cs typeface="+mn-cs"/>
              </a:rPr>
              <a:t> expressed confidence that the government is ready to transform the Philippines into a “cashless” society, given that the country is still grappling with the Covid-19 pandemic.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survey conducted by MoneyTransfers.com, an international money transfer firm, found that Philippines ranked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the list of countries that favor a cashless society.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study by Visa Philippines called “Consumer Payment Attitudes,” have shown Filipinos to be generally interested in cashless transactions thru the use of electronic transfers of money, credit and debit cards, mobile wallets and on-line transfers.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PH" sz="14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While the preferred manner of payment is still cash, the study finds that most consumers, who already use traditional credit cards, are likely to try other contactless payment methods. Nearly 4 out of 5 respondents said they are willing to give it a go, citing convenience, speed, and “an innovative way to pay” as motivations.</a:t>
            </a:r>
            <a:endParaRPr lang="en-PH" sz="14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ITC Infrastructure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PH" sz="1200" b="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BSP sees strong potential in the use of satellite communications technology in delivering internet connectivity</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This is being explored as a potential solution for improved financial access particularly in hard-to-reach rural areas. Toward this end, the BSP is supporting the following proposed reforms to support or may pave the way to digital financial transactions, to wit:</a:t>
            </a:r>
            <a:endParaRPr lang="en-PH"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400"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Open Access in Data Transmission Act. </a:t>
            </a:r>
            <a:r>
              <a:rPr lang="en-US" sz="1200" kern="1200" dirty="0">
                <a:solidFill>
                  <a:schemeClr val="tx1"/>
                </a:solidFill>
                <a:effectLst/>
                <a:latin typeface="+mn-lt"/>
                <a:ea typeface="+mn-ea"/>
                <a:cs typeface="+mn-cs"/>
              </a:rPr>
              <a:t>The bill aims to modernize the country’s telecoms regime which is still governed by a law that was enacted at a time when internet and data services were not yet commercially available. Among others, a major amendment of the proposed bill is to remove the requirement to obtain congressional franchise and streamline the registration process to open up the broadband industry to more players and attract much needed investment in data transmission infrastructure. </a:t>
            </a:r>
            <a:endParaRPr lang="en-PH" sz="14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Amendment to Executive Order (EO) No. 467. </a:t>
            </a:r>
            <a:r>
              <a:rPr lang="en-US" sz="1200" kern="1200" dirty="0">
                <a:solidFill>
                  <a:schemeClr val="tx1"/>
                </a:solidFill>
                <a:effectLst/>
                <a:latin typeface="+mn-lt"/>
                <a:ea typeface="+mn-ea"/>
                <a:cs typeface="+mn-cs"/>
              </a:rPr>
              <a:t>Signed by former President Fidel V. Ramos as a national policy for the operation and use of international satellite communications in the country, the EO is found to be restrictive as it only allows enfranchised entities duly authorized by the National Telecommunications Commission (NTC) to access international satellite systems. The amendment aims to liberalize access to satellites for internet connectivity which will help address digital infrastructure gap in the countryside.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Such intervention/s or policies definitely pave the way for the future as Filipinos to embrace cashless transaction that is now a necessity in these trying time.</a:t>
            </a:r>
            <a:endParaRPr lang="en-PH" sz="1400" kern="1200" dirty="0">
              <a:solidFill>
                <a:schemeClr val="tx1"/>
              </a:solidFill>
              <a:effectLst/>
              <a:latin typeface="+mn-lt"/>
              <a:ea typeface="+mn-ea"/>
              <a:cs typeface="+mn-cs"/>
            </a:endParaRPr>
          </a:p>
          <a:p>
            <a:pPr algn="l"/>
            <a:endParaRPr lang="en-US" dirty="0"/>
          </a:p>
        </p:txBody>
      </p:sp>
      <p:sp>
        <p:nvSpPr>
          <p:cNvPr id="4" name="Slide Number Placeholder 3"/>
          <p:cNvSpPr>
            <a:spLocks noGrp="1"/>
          </p:cNvSpPr>
          <p:nvPr>
            <p:ph type="sldNum" sz="quarter" idx="10"/>
          </p:nvPr>
        </p:nvSpPr>
        <p:spPr/>
        <p:txBody>
          <a:bodyPr/>
          <a:lstStyle/>
          <a:p>
            <a:fld id="{97D28F21-60F2-46E4-B8D5-7A7E1BCC1595}" type="slidenum">
              <a:rPr lang="en-US" smtClean="0"/>
              <a:t>25</a:t>
            </a:fld>
            <a:endParaRPr lang="en-US"/>
          </a:p>
        </p:txBody>
      </p:sp>
    </p:spTree>
    <p:extLst>
      <p:ext uri="{BB962C8B-B14F-4D97-AF65-F5344CB8AC3E}">
        <p14:creationId xmlns:p14="http://schemas.microsoft.com/office/powerpoint/2010/main" val="2717583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LGUs must see the advantages in using on-line payments</a:t>
            </a:r>
          </a:p>
          <a:p>
            <a:pPr algn="just">
              <a:lnSpc>
                <a:spcPct val="107000"/>
              </a:lnSpc>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dirty="0">
                <a:latin typeface="Century Gothic" panose="020B0502020202020204" pitchFamily="34" charset="0"/>
                <a:cs typeface="Arial" panose="020B0604020202020204" pitchFamily="34" charset="0"/>
              </a:rPr>
              <a:t>The shift from the traditional mode of over-the-counter transactions to online transaction has been long urged by the Government to speed up the transactions made to Government entities and agencies by the people</a:t>
            </a:r>
            <a:r>
              <a:rPr lang="en-US" sz="1800" dirty="0">
                <a:effectLst/>
                <a:latin typeface="+mn-lt"/>
                <a:ea typeface="+mn-ea"/>
                <a:cs typeface="+mn-cs"/>
              </a:rPr>
              <a:t>. There are already legislations and mechanisms laid out.</a:t>
            </a:r>
            <a:r>
              <a:rPr lang="en-US" sz="1800" dirty="0">
                <a:effectLst/>
                <a:latin typeface="Arial" panose="020B0604020202020204" pitchFamily="34" charset="0"/>
                <a:ea typeface="Calibri" panose="020F0502020204030204" pitchFamily="34" charset="0"/>
                <a:cs typeface="Times New Roman" panose="02020603050405020304" pitchFamily="18" charset="0"/>
              </a:rPr>
              <a:t> It is now up to the LGU to adopt an on-line payment systems for a more efficient collection and payment system.</a:t>
            </a:r>
          </a:p>
          <a:p>
            <a:pPr algn="just">
              <a:lnSpc>
                <a:spcPct val="107000"/>
              </a:lnSpc>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EPCS features mainly the convenience it may provide for taxpayers by reducing physical  transactions.</a:t>
            </a:r>
          </a:p>
          <a:p>
            <a:pPr algn="just">
              <a:lnSpc>
                <a:spcPct val="107000"/>
              </a:lnSpc>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PH" sz="1800" dirty="0">
                <a:effectLst/>
                <a:latin typeface="Arial" panose="020B0604020202020204" pitchFamily="34" charset="0"/>
                <a:ea typeface="Calibri" panose="020F0502020204030204" pitchFamily="34" charset="0"/>
                <a:cs typeface="Times New Roman" panose="02020603050405020304" pitchFamily="18" charset="0"/>
              </a:rPr>
              <a:t>COVID-19 has increased demand for </a:t>
            </a:r>
            <a:r>
              <a:rPr lang="en-PH" sz="1800" dirty="0" err="1">
                <a:effectLst/>
                <a:latin typeface="Arial" panose="020B0604020202020204" pitchFamily="34" charset="0"/>
                <a:ea typeface="Calibri" panose="020F0502020204030204" pitchFamily="34" charset="0"/>
                <a:cs typeface="Times New Roman" panose="02020603050405020304" pitchFamily="18" charset="0"/>
              </a:rPr>
              <a:t>eCommerce</a:t>
            </a:r>
            <a:r>
              <a:rPr lang="en-PH" sz="1800" dirty="0">
                <a:effectLst/>
                <a:latin typeface="Arial" panose="020B0604020202020204" pitchFamily="34" charset="0"/>
                <a:ea typeface="Calibri" panose="020F0502020204030204" pitchFamily="34" charset="0"/>
                <a:cs typeface="Times New Roman" panose="02020603050405020304" pitchFamily="18" charset="0"/>
              </a:rPr>
              <a:t> in the Philippines. While the younger population was already open to online shopping, the need for social distancing has pushed the cash centric and face to face shopping culture towards a more digital one, and this is expected to continue. What is lacking is proper digital and logistics infrastructure to truly enable a digital economy. There needs to be higher bandwidth capacity to service the retail market.</a:t>
            </a:r>
          </a:p>
          <a:p>
            <a:pPr algn="just">
              <a:lnSpc>
                <a:spcPct val="107000"/>
              </a:lnSpc>
              <a:spcAft>
                <a:spcPts val="800"/>
              </a:spcAft>
            </a:pPr>
            <a:endParaRPr lang="en-PH"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t>GFIs, particularly the AGDBs is at the forefront of providing LGUs with EPCS. They have the capacities and are in the position to help LGUs</a:t>
            </a:r>
            <a:r>
              <a:rPr lang="en-US" sz="1800" b="0" i="0" dirty="0">
                <a:solidFill>
                  <a:srgbClr val="333333"/>
                </a:solidFill>
                <a:effectLst/>
                <a:latin typeface="verdana" panose="020B0604030504040204" pitchFamily="34" charset="0"/>
              </a:rPr>
              <a:t> move towards digitized transactions to reduce contact, impede further contagion and boost economic activity as the country continues to battle the COVID-19 pandemic.</a:t>
            </a:r>
            <a:endParaRPr lang="en-US" sz="1800" dirty="0"/>
          </a:p>
          <a:p>
            <a:endParaRPr lang="en-US" sz="1800" dirty="0"/>
          </a:p>
          <a:p>
            <a:r>
              <a:rPr lang="en-US" sz="1800" dirty="0"/>
              <a:t>COA should provide additional guidelines on the issuance of </a:t>
            </a:r>
            <a:r>
              <a:rPr lang="en-US" sz="1800" dirty="0" err="1"/>
              <a:t>eReceipts</a:t>
            </a:r>
            <a:r>
              <a:rPr lang="en-US" sz="1800" dirty="0"/>
              <a:t> for LGUs as the COA Circular 2013-007 guidelines mainly focuses on the National Government Agencies.</a:t>
            </a:r>
          </a:p>
          <a:p>
            <a:endParaRPr lang="en-US" sz="1800" dirty="0"/>
          </a:p>
          <a:p>
            <a:r>
              <a:rPr lang="en-US" sz="1800" dirty="0"/>
              <a:t>The DOF thru the BLGF is currently encouraging LGUs to embrace and switch to digital technologies for a more improved service delivery and for an efficient collection of revenues and transactions.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Hence, we encourage LGUs through our local treasurers, to work side by side with the National Government for the adoption and widen the application of such measures to digitize our collection and payment systems, immediately.</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Thank you very much!</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7D28F21-60F2-46E4-B8D5-7A7E1BCC1595}" type="slidenum">
              <a:rPr lang="en-US" smtClean="0"/>
              <a:t>26</a:t>
            </a:fld>
            <a:endParaRPr lang="en-US"/>
          </a:p>
        </p:txBody>
      </p:sp>
    </p:spTree>
    <p:extLst>
      <p:ext uri="{BB962C8B-B14F-4D97-AF65-F5344CB8AC3E}">
        <p14:creationId xmlns:p14="http://schemas.microsoft.com/office/powerpoint/2010/main" val="1756434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1293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dirty="0">
                <a:solidFill>
                  <a:srgbClr val="000000"/>
                </a:solidFill>
                <a:latin typeface="Century Gothic" panose="020B0502020202020204" pitchFamily="34" charset="0"/>
                <a:ea typeface="Calibri" panose="020F0502020204030204" pitchFamily="34" charset="0"/>
                <a:cs typeface="Calibri" panose="020F0502020204030204" pitchFamily="34" charset="0"/>
              </a:rPr>
              <a:t>Under Executive Order (EO) No. 127, s. 1987, one of the mandates of the Bureau of Local Government Finance (BLGF) is to </a:t>
            </a:r>
            <a:r>
              <a:rPr lang="en-PH" sz="1200" dirty="0">
                <a:solidFill>
                  <a:srgbClr val="000000"/>
                </a:solidFill>
                <a:latin typeface="Century Gothic" panose="020B0502020202020204" pitchFamily="34" charset="0"/>
                <a:ea typeface="Calibri" panose="020F0502020204030204" pitchFamily="34" charset="0"/>
                <a:cs typeface="Calibri" panose="020F0502020204030204" pitchFamily="34" charset="0"/>
              </a:rPr>
              <a:t>assist the Department of Finance and the Subnational Governments in the formulation and implementation of policies on local government revenue administration and fund management.</a:t>
            </a:r>
          </a:p>
          <a:p>
            <a:endParaRPr lang="en-PH" sz="1200" dirty="0">
              <a:solidFill>
                <a:srgbClr val="000000"/>
              </a:solidFill>
              <a:latin typeface="Century Gothic" panose="020B0502020202020204" pitchFamily="34" charset="0"/>
              <a:ea typeface="Calibri" panose="020F0502020204030204" pitchFamily="34" charset="0"/>
              <a:cs typeface="Calibri" panose="020F0502020204030204" pitchFamily="34" charset="0"/>
            </a:endParaRPr>
          </a:p>
          <a:p>
            <a:r>
              <a:rPr lang="en-PH" dirty="0">
                <a:latin typeface="Arial" panose="020B0604020202020204" pitchFamily="34" charset="0"/>
                <a:cs typeface="Arial" panose="020B0604020202020204" pitchFamily="34" charset="0"/>
              </a:rPr>
              <a:t>The BLGF </a:t>
            </a:r>
            <a:r>
              <a:rPr lang="en-PH" sz="1000" dirty="0">
                <a:latin typeface="Arial" panose="020B0604020202020204" pitchFamily="34" charset="0"/>
                <a:cs typeface="Arial" panose="020B0604020202020204" pitchFamily="34" charset="0"/>
              </a:rPr>
              <a:t>is the Department of Finance’s arm directly responsible over the fiscal and financial affairs of local government units. </a:t>
            </a:r>
          </a:p>
          <a:p>
            <a:r>
              <a:rPr lang="en-PH" sz="1000" dirty="0">
                <a:latin typeface="Arial" panose="020B0604020202020204" pitchFamily="34" charset="0"/>
                <a:cs typeface="Arial" panose="020B0604020202020204" pitchFamily="34" charset="0"/>
              </a:rPr>
              <a:t>Under a decentralized environment, BLGF aims to provide a catalytic role in the effective and sustainable management of fiscal and financial resources of LGUs, </a:t>
            </a:r>
          </a:p>
          <a:p>
            <a:r>
              <a:rPr lang="en-PH" sz="1000" dirty="0">
                <a:latin typeface="Arial" panose="020B0604020202020204" pitchFamily="34" charset="0"/>
                <a:cs typeface="Arial" panose="020B0604020202020204" pitchFamily="34" charset="0"/>
              </a:rPr>
              <a:t>transforming them into self-reliant communities.</a:t>
            </a:r>
          </a:p>
          <a:p>
            <a:endParaRPr lang="en-PH" sz="1000" dirty="0">
              <a:latin typeface="Arial" panose="020B0604020202020204" pitchFamily="34" charset="0"/>
              <a:cs typeface="Arial" panose="020B0604020202020204" pitchFamily="34" charset="0"/>
            </a:endParaRPr>
          </a:p>
          <a:p>
            <a:r>
              <a:rPr lang="en-PH" sz="1000" dirty="0">
                <a:latin typeface="Arial" panose="020B0604020202020204" pitchFamily="34" charset="0"/>
                <a:cs typeface="Arial" panose="020B0604020202020204" pitchFamily="34" charset="0"/>
              </a:rPr>
              <a:t>It is the long-hope of the National Government that our LGUs become self-sufficient. Thus, The Department of Finance and the Bureau of Local Government Finance regularly update </a:t>
            </a:r>
          </a:p>
          <a:p>
            <a:r>
              <a:rPr lang="en-PH" sz="1000" dirty="0">
                <a:latin typeface="Arial" panose="020B0604020202020204" pitchFamily="34" charset="0"/>
                <a:cs typeface="Arial" panose="020B0604020202020204" pitchFamily="34" charset="0"/>
              </a:rPr>
              <a:t>and issue policy updates that allow our LGUs the much needed policies at the most appropriate times.</a:t>
            </a:r>
          </a:p>
          <a:p>
            <a:endParaRPr lang="en-PH" dirty="0">
              <a:latin typeface="Arial" panose="020B0604020202020204" pitchFamily="34" charset="0"/>
              <a:cs typeface="Arial" panose="020B0604020202020204" pitchFamily="34" charset="0"/>
            </a:endParaRPr>
          </a:p>
          <a:p>
            <a:endParaRPr lang="en-P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A098416-4353-0E40-92DF-B57DBFD847E5}" type="slidenum">
              <a:rPr lang="en-US" smtClean="0"/>
              <a:t>3</a:t>
            </a:fld>
            <a:endParaRPr lang="en-US" dirty="0"/>
          </a:p>
        </p:txBody>
      </p:sp>
    </p:spTree>
    <p:extLst>
      <p:ext uri="{BB962C8B-B14F-4D97-AF65-F5344CB8AC3E}">
        <p14:creationId xmlns:p14="http://schemas.microsoft.com/office/powerpoint/2010/main" val="319813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dirty="0">
                <a:solidFill>
                  <a:srgbClr val="000000"/>
                </a:solidFill>
                <a:latin typeface="Century Gothic" panose="020B0502020202020204" pitchFamily="34" charset="0"/>
                <a:ea typeface="Calibri" panose="020F0502020204030204" pitchFamily="34" charset="0"/>
                <a:cs typeface="Calibri" panose="020F0502020204030204" pitchFamily="34" charset="0"/>
              </a:rPr>
              <a:t>Over the course of the pandemic, from 2020 to present, several remedial measures were issued to mitigate the effects of the COVID-19, directly or indirectly. And in furtherance of these measures, supplemental and clarificatory issuances have been issued for the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dirty="0">
              <a:solidFill>
                <a:srgbClr val="000000"/>
              </a:solidFill>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dirty="0">
                <a:solidFill>
                  <a:srgbClr val="000000"/>
                </a:solidFill>
                <a:latin typeface="Century Gothic" panose="020B0502020202020204" pitchFamily="34" charset="0"/>
                <a:ea typeface="Calibri" panose="020F0502020204030204" pitchFamily="34" charset="0"/>
                <a:cs typeface="Calibri" panose="020F0502020204030204" pitchFamily="34" charset="0"/>
              </a:rPr>
              <a:t>The Department of Finance issued 2 Department Circulars. One, on the Real Estate Tax Amnesty Program and second, on Authorized Government Depository Bank. </a:t>
            </a:r>
            <a:r>
              <a:rPr lang="en-PH" sz="1000" dirty="0">
                <a:solidFill>
                  <a:srgbClr val="000000"/>
                </a:solidFill>
                <a:latin typeface="Century Gothic" panose="020B0502020202020204" pitchFamily="34" charset="0"/>
                <a:cs typeface="Calibri" panose="020F0502020204030204" pitchFamily="34" charset="0"/>
              </a:rPr>
              <a:t>Both have been circulated by BLGF under MC Numbers 10 and 11 series of 2022,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000" dirty="0">
              <a:solidFill>
                <a:srgbClr val="000000"/>
              </a:solidFill>
              <a:latin typeface="Century Gothic" panose="020B0502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000" dirty="0">
                <a:solidFill>
                  <a:srgbClr val="000000"/>
                </a:solidFill>
                <a:latin typeface="Century Gothic" panose="020B0502020202020204" pitchFamily="34" charset="0"/>
                <a:cs typeface="Calibri" panose="020F0502020204030204" pitchFamily="34" charset="0"/>
              </a:rPr>
              <a:t>Also, 3 Other Separate issuances on different subject matters were issued by the Bureau of Local Government Finance.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000" dirty="0">
                <a:solidFill>
                  <a:srgbClr val="000000"/>
                </a:solidFill>
                <a:latin typeface="Century Gothic" panose="020B0502020202020204" pitchFamily="34" charset="0"/>
                <a:cs typeface="Calibri" panose="020F0502020204030204" pitchFamily="34" charset="0"/>
              </a:rPr>
              <a:t>One, Memorandum Circular No. 003.2022 disseminating the Opinion from the Department of Justice on Section 15(a) of the the Renewal Energy Act of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000" dirty="0">
              <a:solidFill>
                <a:srgbClr val="000000"/>
              </a:solidFill>
              <a:latin typeface="Century Gothic" panose="020B0502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000" dirty="0">
                <a:solidFill>
                  <a:srgbClr val="000000"/>
                </a:solidFill>
                <a:latin typeface="Century Gothic" panose="020B0502020202020204" pitchFamily="34" charset="0"/>
                <a:cs typeface="Calibri" panose="020F0502020204030204" pitchFamily="34" charset="0"/>
              </a:rPr>
              <a:t>Another issuance from BLGF, MC No. 004.2022 reminding the local treasurers on the assessment, collection and payment of local business tax, Other taxes, fees and charges under the new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000" dirty="0">
              <a:solidFill>
                <a:srgbClr val="000000"/>
              </a:solidFill>
              <a:latin typeface="Century Gothic" panose="020B0502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000" dirty="0">
                <a:solidFill>
                  <a:srgbClr val="000000"/>
                </a:solidFill>
                <a:latin typeface="Century Gothic" panose="020B0502020202020204" pitchFamily="34" charset="0"/>
                <a:cs typeface="Calibri" panose="020F0502020204030204" pitchFamily="34" charset="0"/>
              </a:rPr>
              <a:t>Lastly, BLGF Memorandum to all treasurers reminding the same of </a:t>
            </a:r>
            <a:r>
              <a:rPr lang="en-PH" sz="1000" dirty="0" err="1">
                <a:solidFill>
                  <a:srgbClr val="000000"/>
                </a:solidFill>
                <a:latin typeface="Century Gothic" panose="020B0502020202020204" pitchFamily="34" charset="0"/>
                <a:cs typeface="Calibri" panose="020F0502020204030204" pitchFamily="34" charset="0"/>
              </a:rPr>
              <a:t>ComElec</a:t>
            </a:r>
            <a:r>
              <a:rPr lang="en-PH" sz="1000" dirty="0">
                <a:solidFill>
                  <a:srgbClr val="000000"/>
                </a:solidFill>
                <a:latin typeface="Century Gothic" panose="020B0502020202020204" pitchFamily="34" charset="0"/>
                <a:cs typeface="Calibri" panose="020F0502020204030204" pitchFamily="34" charset="0"/>
              </a:rPr>
              <a:t> Minute Resolution on the authority to give overtime payment for service rendered during election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000" dirty="0">
              <a:solidFill>
                <a:srgbClr val="000000"/>
              </a:solidFill>
              <a:latin typeface="Century Gothic" panose="020B0502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000" dirty="0">
              <a:latin typeface="Arial" panose="020B0604020202020204" pitchFamily="34" charset="0"/>
              <a:cs typeface="Arial" panose="020B0604020202020204" pitchFamily="34" charset="0"/>
            </a:endParaRPr>
          </a:p>
          <a:p>
            <a:endParaRPr lang="en-PH" sz="1000" dirty="0">
              <a:latin typeface="Arial" panose="020B0604020202020204" pitchFamily="34" charset="0"/>
              <a:cs typeface="Arial" panose="020B0604020202020204" pitchFamily="34" charset="0"/>
            </a:endParaRPr>
          </a:p>
          <a:p>
            <a:endParaRPr lang="en-PH" dirty="0">
              <a:latin typeface="Arial" panose="020B0604020202020204" pitchFamily="34" charset="0"/>
              <a:cs typeface="Arial" panose="020B0604020202020204" pitchFamily="34" charset="0"/>
            </a:endParaRPr>
          </a:p>
          <a:p>
            <a:endParaRPr lang="en-PH"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A098416-4353-0E40-92DF-B57DBFD847E5}" type="slidenum">
              <a:rPr lang="en-US" smtClean="0"/>
              <a:t>4</a:t>
            </a:fld>
            <a:endParaRPr lang="en-US" dirty="0"/>
          </a:p>
        </p:txBody>
      </p:sp>
    </p:spTree>
    <p:extLst>
      <p:ext uri="{BB962C8B-B14F-4D97-AF65-F5344CB8AC3E}">
        <p14:creationId xmlns:p14="http://schemas.microsoft.com/office/powerpoint/2010/main" val="104867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a:latin typeface="Century Gothic" panose="020B0502020202020204" pitchFamily="34" charset="0"/>
                <a:cs typeface="Arial" pitchFamily="34" charset="0"/>
              </a:rPr>
              <a:t>This MC was issued on 24 March 2022, disseminating DOF DC No. 001.2022 dated 07 March 2022,  which supplemented the guidelines for LGUs provided under DC No. 001.2019, in view of RA No. 11569, entitled “An Act Extending the Estate Tax Amnesty and for Other Purposes, Amending Section 6 of RA No. 11213, Otherwise known as the “Tax Amnesty Act”, which extended the grant of one-time opportunity for taxpayers to settle their estate tax obligations from until 14 June 2023, through an estate tax amnesty program, for taxable years 2017 and prior.</a:t>
            </a:r>
          </a:p>
          <a:p>
            <a:endParaRPr lang="en-PH" sz="1200" dirty="0">
              <a:latin typeface="Century Gothic" panose="020B0502020202020204" pitchFamily="34" charset="0"/>
            </a:endParaRPr>
          </a:p>
          <a:p>
            <a:r>
              <a:rPr lang="en-PH" sz="1200" dirty="0">
                <a:latin typeface="Century Gothic" panose="020B0502020202020204" pitchFamily="34" charset="0"/>
              </a:rPr>
              <a:t>In the said DOF</a:t>
            </a:r>
            <a:r>
              <a:rPr lang="en-PH" sz="1200" baseline="0" dirty="0">
                <a:latin typeface="Century Gothic" panose="020B0502020202020204" pitchFamily="34" charset="0"/>
              </a:rPr>
              <a:t> Department Circular, </a:t>
            </a:r>
            <a:r>
              <a:rPr lang="en-PH" sz="1200" dirty="0">
                <a:latin typeface="Century Gothic" panose="020B0502020202020204" pitchFamily="34" charset="0"/>
              </a:rPr>
              <a:t>granting relief on surcharges and interests</a:t>
            </a:r>
            <a:r>
              <a:rPr lang="en-PH" sz="1200" baseline="0" dirty="0">
                <a:latin typeface="Century Gothic" panose="020B0502020202020204" pitchFamily="34" charset="0"/>
              </a:rPr>
              <a:t> on tax on transfer of real property ownership, the following guidelines shall apply:</a:t>
            </a:r>
            <a:endParaRPr lang="en-PH" sz="1200" dirty="0">
              <a:latin typeface="Century Gothic" panose="020B0502020202020204" pitchFamily="34" charset="0"/>
            </a:endParaRPr>
          </a:p>
          <a:p>
            <a:endParaRPr lang="en-PH" sz="1200" dirty="0">
              <a:latin typeface="Century Gothic" panose="020B0502020202020204" pitchFamily="34" charset="0"/>
            </a:endParaRPr>
          </a:p>
          <a:p>
            <a:pPr marL="228600" indent="-228600">
              <a:buFont typeface="+mj-lt"/>
              <a:buAutoNum type="arabicPeriod"/>
            </a:pPr>
            <a:r>
              <a:rPr lang="en-PH" sz="1200" dirty="0">
                <a:latin typeface="Century Gothic" panose="020B0502020202020204" pitchFamily="34" charset="0"/>
              </a:rPr>
              <a:t>The grant of relief shall be authorized under a duly enacted local ordinance upon the effectivity of the Circular;</a:t>
            </a:r>
          </a:p>
          <a:p>
            <a:pPr marL="228600" indent="-228600">
              <a:buFont typeface="+mj-lt"/>
              <a:buAutoNum type="arabicPeriod"/>
            </a:pPr>
            <a:r>
              <a:rPr lang="en-US" sz="1200" dirty="0">
                <a:latin typeface="Century Gothic" panose="020B0502020202020204" pitchFamily="34" charset="0"/>
              </a:rPr>
              <a:t>The grant of relief shall be imposed only on all surcharges and interests on local transfer taxes on estates of decedent/s who died on or before 31 December 2077 and shall be availed by the legal heir/s, administrator or executor until 14 June 2023;</a:t>
            </a:r>
          </a:p>
          <a:p>
            <a:pPr marL="228600" indent="-228600">
              <a:buFont typeface="+mj-lt"/>
              <a:buAutoNum type="arabicPeriod"/>
            </a:pPr>
            <a:r>
              <a:rPr lang="en-US" sz="1200" dirty="0">
                <a:latin typeface="Century Gothic" panose="020B0502020202020204" pitchFamily="34" charset="0"/>
              </a:rPr>
              <a:t>The grant of relief shall be applied to transfer on real property ownership by succession only, and in no case shall apply to other kinds of transfer.</a:t>
            </a:r>
          </a:p>
          <a:p>
            <a:pPr marL="228600" indent="-228600">
              <a:buFont typeface="+mj-lt"/>
              <a:buAutoNum type="arabicPeriod"/>
            </a:pPr>
            <a:endParaRPr lang="en-US" sz="1200" dirty="0">
              <a:latin typeface="Century Gothic" panose="020B0502020202020204" pitchFamily="34" charset="0"/>
            </a:endParaRPr>
          </a:p>
          <a:p>
            <a:pPr marL="0" indent="0">
              <a:buFont typeface="+mj-lt"/>
              <a:buNone/>
            </a:pPr>
            <a:r>
              <a:rPr lang="en-US" sz="1200" dirty="0">
                <a:latin typeface="Century Gothic" panose="020B0502020202020204" pitchFamily="34" charset="0"/>
              </a:rPr>
              <a:t>Any LGUs here started adopting and implementing this estate tax amnesty?</a:t>
            </a:r>
          </a:p>
          <a:p>
            <a:pPr marL="0" indent="0">
              <a:buFont typeface="+mj-lt"/>
              <a:buNone/>
            </a:pPr>
            <a:endParaRPr lang="en-US" sz="1200" dirty="0">
              <a:latin typeface="Century Gothic" panose="020B0502020202020204" pitchFamily="34" charset="0"/>
            </a:endParaRPr>
          </a:p>
          <a:p>
            <a:pPr marL="0" indent="0">
              <a:buFont typeface="+mj-lt"/>
              <a:buNone/>
            </a:pPr>
            <a:r>
              <a:rPr lang="en-US" sz="1200" dirty="0">
                <a:latin typeface="Century Gothic" panose="020B0502020202020204" pitchFamily="34" charset="0"/>
              </a:rPr>
              <a:t>…</a:t>
            </a:r>
          </a:p>
          <a:p>
            <a:pPr marL="0" indent="0">
              <a:buFont typeface="+mj-lt"/>
              <a:buNone/>
            </a:pPr>
            <a:endParaRPr lang="en-PH" sz="1200" dirty="0">
              <a:latin typeface="Century Gothic" panose="020B0502020202020204" pitchFamily="34" charset="0"/>
            </a:endParaRPr>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5</a:t>
            </a:fld>
            <a:endParaRPr lang="en-US"/>
          </a:p>
        </p:txBody>
      </p:sp>
    </p:spTree>
    <p:extLst>
      <p:ext uri="{BB962C8B-B14F-4D97-AF65-F5344CB8AC3E}">
        <p14:creationId xmlns:p14="http://schemas.microsoft.com/office/powerpoint/2010/main" val="117901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a:latin typeface="Century Gothic" panose="020B0502020202020204" pitchFamily="34" charset="0"/>
              </a:rPr>
              <a:t>With the objective to consolidate resources of in This MC was issued on 14 June 2022, disseminating DOF DC No. 002.2022 dated 16 May 2022, setting the revised guidelines on Authorized Government Depository Banks directed to the heads of All National Government Agencies, Government-Owned or –Controlled Corporations/Government Financial Institutions, and </a:t>
            </a:r>
            <a:r>
              <a:rPr lang="en-PH" sz="1200" b="1" dirty="0">
                <a:latin typeface="Century Gothic" panose="020B0502020202020204" pitchFamily="34" charset="0"/>
              </a:rPr>
              <a:t>Provincial, City, Municipal, and Barangay Treasurers.</a:t>
            </a:r>
          </a:p>
          <a:p>
            <a:endParaRPr lang="en-US" sz="1200" b="0" i="0" kern="1200" dirty="0">
              <a:solidFill>
                <a:schemeClr val="tx1"/>
              </a:solidFill>
              <a:effectLst/>
              <a:latin typeface="+mn-lt"/>
              <a:ea typeface="+mn-ea"/>
              <a:cs typeface="+mn-cs"/>
            </a:endParaRPr>
          </a:p>
          <a:p>
            <a:r>
              <a:rPr lang="en-US" sz="1200" dirty="0">
                <a:latin typeface="Century Gothic" panose="020B0502020202020204" pitchFamily="34" charset="0"/>
              </a:rPr>
              <a:t>LGUs, specifically are allowed by laws, rules, and regulations to retain income and/or for operations and/or working balances, shall deposit and maintain Government Funds with any of the following banks, without the need for prior approval from the Executive Director of the BLGF:</a:t>
            </a:r>
          </a:p>
          <a:p>
            <a:endParaRPr lang="en-US" sz="1200" b="1" dirty="0">
              <a:latin typeface="Century Gothic" panose="020B0502020202020204" pitchFamily="34" charset="0"/>
            </a:endParaRPr>
          </a:p>
          <a:p>
            <a:pPr marL="457200" indent="-457200">
              <a:buFont typeface="+mj-lt"/>
              <a:buAutoNum type="alphaLcPeriod"/>
            </a:pPr>
            <a:r>
              <a:rPr lang="en-US" sz="1200" dirty="0">
                <a:latin typeface="Century Gothic" panose="020B0502020202020204" pitchFamily="34" charset="0"/>
              </a:rPr>
              <a:t>Land Bank of the Philippines;</a:t>
            </a:r>
          </a:p>
          <a:p>
            <a:pPr marL="457200" indent="-457200">
              <a:buFont typeface="+mj-lt"/>
              <a:buAutoNum type="alphaLcPeriod"/>
            </a:pPr>
            <a:r>
              <a:rPr lang="en-US" sz="1200" dirty="0">
                <a:latin typeface="Century Gothic" panose="020B0502020202020204" pitchFamily="34" charset="0"/>
              </a:rPr>
              <a:t>Development Bank of the Philippines;</a:t>
            </a:r>
          </a:p>
          <a:p>
            <a:pPr marL="457200" indent="-457200">
              <a:buFont typeface="+mj-lt"/>
              <a:buAutoNum type="alphaLcPeriod"/>
            </a:pPr>
            <a:r>
              <a:rPr lang="en-US" sz="1200" dirty="0">
                <a:latin typeface="Century Gothic" panose="020B0502020202020204" pitchFamily="34" charset="0"/>
              </a:rPr>
              <a:t>Overseas Filipino Bank (formerly, Philippine Postal Savings Bank </a:t>
            </a:r>
            <a:r>
              <a:rPr lang="en-US" sz="1200" dirty="0" err="1">
                <a:latin typeface="Century Gothic" panose="020B0502020202020204" pitchFamily="34" charset="0"/>
              </a:rPr>
              <a:t>lnc</a:t>
            </a:r>
            <a:r>
              <a:rPr lang="en-US" sz="1200" dirty="0">
                <a:latin typeface="Century Gothic" panose="020B0502020202020204" pitchFamily="34" charset="0"/>
              </a:rPr>
              <a:t>.); and</a:t>
            </a:r>
          </a:p>
          <a:p>
            <a:pPr marL="457200" indent="-457200">
              <a:buFont typeface="+mj-lt"/>
              <a:buAutoNum type="alphaLcPeriod"/>
            </a:pPr>
            <a:r>
              <a:rPr lang="en-US" sz="1200" dirty="0">
                <a:latin typeface="Century Gothic" panose="020B0502020202020204" pitchFamily="34" charset="0"/>
              </a:rPr>
              <a:t>Al </a:t>
            </a:r>
            <a:r>
              <a:rPr lang="en-US" sz="1200" dirty="0" err="1">
                <a:latin typeface="Century Gothic" panose="020B0502020202020204" pitchFamily="34" charset="0"/>
              </a:rPr>
              <a:t>Amanah</a:t>
            </a:r>
            <a:r>
              <a:rPr lang="en-US" sz="1200" dirty="0">
                <a:latin typeface="Century Gothic" panose="020B0502020202020204" pitchFamily="34" charset="0"/>
              </a:rPr>
              <a:t> </a:t>
            </a:r>
            <a:r>
              <a:rPr lang="en-US" sz="1200" dirty="0" err="1">
                <a:latin typeface="Century Gothic" panose="020B0502020202020204" pitchFamily="34" charset="0"/>
              </a:rPr>
              <a:t>lslamic</a:t>
            </a:r>
            <a:r>
              <a:rPr lang="en-US" sz="1200" dirty="0">
                <a:latin typeface="Century Gothic" panose="020B0502020202020204" pitchFamily="34" charset="0"/>
              </a:rPr>
              <a:t> </a:t>
            </a:r>
            <a:r>
              <a:rPr lang="en-US" sz="1200" dirty="0" err="1">
                <a:latin typeface="Century Gothic" panose="020B0502020202020204" pitchFamily="34" charset="0"/>
              </a:rPr>
              <a:t>lnvestment</a:t>
            </a:r>
            <a:r>
              <a:rPr lang="en-US" sz="1200" dirty="0">
                <a:latin typeface="Century Gothic" panose="020B0502020202020204" pitchFamily="34" charset="0"/>
              </a:rPr>
              <a:t> Bank of the Philippines.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ln highly exceptional cases, where the LGUs deemed it necessary to transact with private banks or avail its services, the LGUs shall secure the approval of the Executive Director of the BLGF.</a:t>
            </a: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098416-4353-0E40-92DF-B57DBFD847E5}" type="slidenum">
              <a:rPr lang="en-US" smtClean="0"/>
              <a:t>6</a:t>
            </a:fld>
            <a:endParaRPr lang="en-US"/>
          </a:p>
        </p:txBody>
      </p:sp>
    </p:spTree>
    <p:extLst>
      <p:ext uri="{BB962C8B-B14F-4D97-AF65-F5344CB8AC3E}">
        <p14:creationId xmlns:p14="http://schemas.microsoft.com/office/powerpoint/2010/main" val="276434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On revenue and expenditure floats, it is provided that the proposed bank will only serve as a collection bank for the account of LGUs: Provided, further that, all collections of collection banks shall be transferred to any of those listed in previous slide on the next banking day counted from the date of collection.</a:t>
            </a:r>
            <a:endParaRPr lang="en-US" sz="1200" b="1" dirty="0">
              <a:latin typeface="Century Gothic" panose="020B0502020202020204" pitchFamily="34" charset="0"/>
            </a:endParaRPr>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7</a:t>
            </a:fld>
            <a:endParaRPr lang="en-US"/>
          </a:p>
        </p:txBody>
      </p:sp>
    </p:spTree>
    <p:extLst>
      <p:ext uri="{BB962C8B-B14F-4D97-AF65-F5344CB8AC3E}">
        <p14:creationId xmlns:p14="http://schemas.microsoft.com/office/powerpoint/2010/main" val="240864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All requests relative to cases where LGUs deemed it necessary to transact with private banks or avail its services, shall be accompanied by the following:</a:t>
            </a:r>
          </a:p>
          <a:p>
            <a:pPr marL="342900" indent="-342900">
              <a:buFont typeface="+mj-lt"/>
              <a:buAutoNum type="arabicPeriod"/>
            </a:pPr>
            <a:r>
              <a:rPr lang="en-US" sz="1600" dirty="0">
                <a:latin typeface="Century Gothic" panose="020B0502020202020204" pitchFamily="34" charset="0"/>
              </a:rPr>
              <a:t>Letter from the LCE or its duly designated officer indicating: </a:t>
            </a:r>
          </a:p>
          <a:p>
            <a:pPr marL="342900" indent="-342900">
              <a:buFont typeface="Arial" panose="020B0604020202020204" pitchFamily="34" charset="0"/>
              <a:buChar char="•"/>
            </a:pPr>
            <a:endParaRPr lang="en-US" sz="1600" dirty="0">
              <a:latin typeface="Century Gothic" panose="020B0502020202020204" pitchFamily="34" charset="0"/>
            </a:endParaRPr>
          </a:p>
          <a:p>
            <a:pPr marL="971550" lvl="1" indent="-514350">
              <a:buFont typeface="+mj-lt"/>
              <a:buAutoNum type="romanLcPeriod"/>
            </a:pPr>
            <a:r>
              <a:rPr lang="en-US" sz="1600" dirty="0">
                <a:latin typeface="Century Gothic" panose="020B0502020202020204" pitchFamily="34" charset="0"/>
              </a:rPr>
              <a:t>the terms of the deposit, purpose for opening and maintaining an account with the proposed bank; and</a:t>
            </a:r>
          </a:p>
          <a:p>
            <a:pPr marL="971550" lvl="1" indent="-514350">
              <a:buFont typeface="+mj-lt"/>
              <a:buAutoNum type="romanLcPeriod"/>
            </a:pPr>
            <a:r>
              <a:rPr lang="en-US" sz="1600" dirty="0">
                <a:latin typeface="Century Gothic" panose="020B0502020202020204" pitchFamily="34" charset="0"/>
              </a:rPr>
              <a:t>that the LGU shall comply with fiscal and financial reporting requirements of the BLGF;</a:t>
            </a:r>
          </a:p>
          <a:p>
            <a:endParaRPr lang="en-PH" dirty="0"/>
          </a:p>
          <a:p>
            <a:r>
              <a:rPr lang="en-PH" dirty="0"/>
              <a:t>2. Copy of the Approved </a:t>
            </a:r>
            <a:r>
              <a:rPr lang="en-US" sz="1200" dirty="0">
                <a:latin typeface="Century Gothic" panose="020B0502020202020204" pitchFamily="34" charset="0"/>
              </a:rPr>
              <a:t>Resolution of the local Sanggunian authorizing the LGU to deposit funds with the proposed bank with the approval of the Local Chief Executive, and directing the Local Chief Executive and all concerned officers to perform all such acts to ensure full compliance with fiscal and financial reporting requirements of the DOF and the BLGF;</a:t>
            </a:r>
          </a:p>
          <a:p>
            <a:endParaRPr lang="en-US" sz="1200" dirty="0">
              <a:latin typeface="Century Gothic" panose="020B0502020202020204" pitchFamily="34" charset="0"/>
            </a:endParaRPr>
          </a:p>
          <a:p>
            <a:r>
              <a:rPr lang="en-US" sz="1200" dirty="0">
                <a:latin typeface="Century Gothic" panose="020B0502020202020204" pitchFamily="34" charset="0"/>
              </a:rPr>
              <a:t>3. The LGU shall also submit a list of AGDBs, within a 50- kilometer radius from the LGU and specifying the products and services currently offered.</a:t>
            </a:r>
          </a:p>
          <a:p>
            <a:r>
              <a:rPr lang="en-US" sz="1200" dirty="0">
                <a:latin typeface="Century Gothic" panose="020B0502020202020204" pitchFamily="34" charset="0"/>
              </a:rPr>
              <a:t>4. Other information that the BLGF may require in the course of its evaluation.</a:t>
            </a:r>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8</a:t>
            </a:fld>
            <a:endParaRPr lang="en-US"/>
          </a:p>
        </p:txBody>
      </p:sp>
    </p:spTree>
    <p:extLst>
      <p:ext uri="{BB962C8B-B14F-4D97-AF65-F5344CB8AC3E}">
        <p14:creationId xmlns:p14="http://schemas.microsoft.com/office/powerpoint/2010/main" val="61349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Century Gothic" panose="020B0502020202020204" pitchFamily="34" charset="0"/>
              </a:rPr>
              <a:t>All LGUs maintaining accounts, including term deposits and investments with banks other than those listed in this DC, including those with prior BLGF approval, shall have one (1) year from the effectivity of this circular to transfer all funds and cash balances to any banks listed in this DC.</a:t>
            </a:r>
          </a:p>
          <a:p>
            <a:pPr>
              <a:defRPr/>
            </a:pPr>
            <a:endParaRPr lang="en-US" sz="1200" dirty="0">
              <a:latin typeface="Century Gothic" panose="020B0502020202020204" pitchFamily="34" charset="0"/>
            </a:endParaRPr>
          </a:p>
          <a:p>
            <a:pPr>
              <a:defRPr/>
            </a:pPr>
            <a:r>
              <a:rPr lang="en-US" sz="1200" dirty="0">
                <a:latin typeface="Century Gothic" panose="020B0502020202020204" pitchFamily="34" charset="0"/>
              </a:rPr>
              <a:t>Moreover, the LGUs with existing accounts with banks other than those listed in this DC as of the effectivity of this Circular, shall, for purposes of amortization payment only, be allowed to maintain such accounts until the loan maturity.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PH" dirty="0"/>
          </a:p>
        </p:txBody>
      </p:sp>
      <p:sp>
        <p:nvSpPr>
          <p:cNvPr id="4" name="Slide Number Placeholder 3"/>
          <p:cNvSpPr>
            <a:spLocks noGrp="1"/>
          </p:cNvSpPr>
          <p:nvPr>
            <p:ph type="sldNum" sz="quarter" idx="10"/>
          </p:nvPr>
        </p:nvSpPr>
        <p:spPr/>
        <p:txBody>
          <a:bodyPr/>
          <a:lstStyle/>
          <a:p>
            <a:fld id="{1A098416-4353-0E40-92DF-B57DBFD847E5}" type="slidenum">
              <a:rPr lang="en-US" smtClean="0"/>
              <a:t>9</a:t>
            </a:fld>
            <a:endParaRPr lang="en-US"/>
          </a:p>
        </p:txBody>
      </p:sp>
    </p:spTree>
    <p:extLst>
      <p:ext uri="{BB962C8B-B14F-4D97-AF65-F5344CB8AC3E}">
        <p14:creationId xmlns:p14="http://schemas.microsoft.com/office/powerpoint/2010/main" val="164315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9364F5-24D8-47D3-841F-D31D54894515}"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242421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22486-FCB9-4010-BAEB-F86C97AD6E83}"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210314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15172-80A8-4A68-8730-AD873B3B6874}"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143827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86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9A1EE-A9EB-4101-B84A-13E9F0098057}"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200261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9A5BCA-12DA-4191-8803-7B3770EEA269}"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326623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AC2542-11A3-4565-83D2-E4DD4E25C691}" type="datetime1">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314330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AD0254-F73A-4227-8DCE-C1E38E35618A}" type="datetime1">
              <a:rPr lang="en-US" smtClean="0"/>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400149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C86D31-F514-4177-BD84-494C9F03D76F}" type="datetime1">
              <a:rPr lang="en-US" smtClean="0"/>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263095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47C93-5B36-4659-835A-8584A8ACD1A6}" type="datetime1">
              <a:rPr lang="en-US" smtClean="0"/>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95429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D02A91-4AB9-4FA4-81D9-3D41F916B0E4}" type="datetime1">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266300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25EE3A-C922-4B96-BFCD-FE867628F3B8}" type="datetime1">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6FB2D-32D6-4F57-8841-45372712A488}" type="slidenum">
              <a:rPr lang="en-US" smtClean="0"/>
              <a:t>‹#›</a:t>
            </a:fld>
            <a:endParaRPr lang="en-US"/>
          </a:p>
        </p:txBody>
      </p:sp>
    </p:spTree>
    <p:extLst>
      <p:ext uri="{BB962C8B-B14F-4D97-AF65-F5344CB8AC3E}">
        <p14:creationId xmlns:p14="http://schemas.microsoft.com/office/powerpoint/2010/main" val="382574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EEDC0-2EA4-493D-A723-83E6E52982A5}" type="datetime1">
              <a:rPr lang="en-US" smtClean="0"/>
              <a:t>9/10/2022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6FB2D-32D6-4F57-8841-45372712A488}" type="slidenum">
              <a:rPr lang="en-US" smtClean="0"/>
              <a:t>‹#›</a:t>
            </a:fld>
            <a:endParaRPr lang="en-US"/>
          </a:p>
        </p:txBody>
      </p:sp>
    </p:spTree>
    <p:extLst>
      <p:ext uri="{BB962C8B-B14F-4D97-AF65-F5344CB8AC3E}">
        <p14:creationId xmlns:p14="http://schemas.microsoft.com/office/powerpoint/2010/main" val="3151872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68;p4"/>
          <p:cNvSpPr txBox="1"/>
          <p:nvPr/>
        </p:nvSpPr>
        <p:spPr>
          <a:xfrm>
            <a:off x="4612821" y="2029787"/>
            <a:ext cx="7389768" cy="2251766"/>
          </a:xfrm>
          <a:prstGeom prst="rect">
            <a:avLst/>
          </a:prstGeom>
          <a:noFill/>
          <a:ln>
            <a:noFill/>
          </a:ln>
        </p:spPr>
        <p:txBody>
          <a:bodyPr spcFirstLastPara="1" wrap="square" lIns="41152" tIns="20570" rIns="41152" bIns="20570" anchor="t" anchorCtr="0">
            <a:noAutofit/>
          </a:bodyPr>
          <a:lstStyle/>
          <a:p>
            <a:r>
              <a:rPr lang="en-US" sz="4400" b="1" dirty="0">
                <a:solidFill>
                  <a:srgbClr val="002060"/>
                </a:solidFill>
                <a:latin typeface="Century Gothic"/>
                <a:ea typeface="+mn-lt"/>
                <a:cs typeface="+mn-lt"/>
              </a:rPr>
              <a:t>MUNTAP@53</a:t>
            </a:r>
          </a:p>
          <a:p>
            <a:r>
              <a:rPr lang="en-US" sz="4400" b="1" dirty="0">
                <a:solidFill>
                  <a:srgbClr val="002060"/>
                </a:solidFill>
                <a:latin typeface="Century Gothic"/>
                <a:ea typeface="+mn-lt"/>
                <a:cs typeface="+mn-lt"/>
              </a:rPr>
              <a:t>BEAMING EXCELLENCE BEYOND THE NEW NORMAL</a:t>
            </a:r>
          </a:p>
        </p:txBody>
      </p:sp>
      <p:sp>
        <p:nvSpPr>
          <p:cNvPr id="10" name="Google Shape;68;p4">
            <a:extLst>
              <a:ext uri="{FF2B5EF4-FFF2-40B4-BE49-F238E27FC236}">
                <a16:creationId xmlns:a16="http://schemas.microsoft.com/office/drawing/2014/main" xmlns="" id="{EC954F74-FCE1-5745-88EF-168A7C4A87B6}"/>
              </a:ext>
            </a:extLst>
          </p:cNvPr>
          <p:cNvSpPr txBox="1"/>
          <p:nvPr/>
        </p:nvSpPr>
        <p:spPr>
          <a:xfrm>
            <a:off x="5722876" y="1043761"/>
            <a:ext cx="4938593" cy="676421"/>
          </a:xfrm>
          <a:prstGeom prst="rect">
            <a:avLst/>
          </a:prstGeom>
          <a:noFill/>
          <a:ln>
            <a:noFill/>
          </a:ln>
        </p:spPr>
        <p:txBody>
          <a:bodyPr spcFirstLastPara="1" wrap="square" lIns="34294" tIns="17142" rIns="34294" bIns="17142" anchor="t" anchorCtr="0">
            <a:noAutofit/>
          </a:bodyPr>
          <a:lstStyle/>
          <a:p>
            <a:r>
              <a:rPr lang="en-PH" sz="1100" cap="small" spc="300" dirty="0">
                <a:latin typeface="Gill Sans MT" panose="020B0502020104020203" pitchFamily="34" charset="0"/>
                <a:ea typeface="Nunito"/>
                <a:cs typeface="Nunito"/>
                <a:sym typeface="Nunito"/>
              </a:rPr>
              <a:t>Department of Finance</a:t>
            </a:r>
          </a:p>
          <a:p>
            <a:r>
              <a:rPr lang="en-PH" sz="1100" b="1" dirty="0">
                <a:latin typeface="Gill Sans MT" panose="020B0502020104020203" pitchFamily="34" charset="0"/>
                <a:ea typeface="Nunito"/>
                <a:cs typeface="Nunito"/>
                <a:sym typeface="Nunito"/>
              </a:rPr>
              <a:t>BUREAU OF LOCAL GOVERNMENT FINANCE</a:t>
            </a:r>
          </a:p>
          <a:p>
            <a:endParaRPr lang="en-PH" sz="800" i="1" dirty="0">
              <a:latin typeface="Gill Sans MT" panose="020B0502020104020203" pitchFamily="34" charset="0"/>
              <a:ea typeface="Nunito"/>
              <a:cs typeface="Nunito"/>
              <a:sym typeface="Nunito"/>
            </a:endParaRPr>
          </a:p>
          <a:p>
            <a:r>
              <a:rPr lang="en-PH" sz="1050" i="1" spc="60" dirty="0">
                <a:latin typeface="Gill Sans MT" panose="020B0502020104020203" pitchFamily="34" charset="0"/>
                <a:ea typeface="Nunito"/>
                <a:cs typeface="Nunito"/>
                <a:sym typeface="Nunito"/>
              </a:rPr>
              <a:t>Improving Local Finance, Empowering Local Governments towards Sustainability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821" y="924772"/>
            <a:ext cx="914400" cy="914400"/>
          </a:xfrm>
          <a:prstGeom prst="rect">
            <a:avLst/>
          </a:prstGeom>
        </p:spPr>
      </p:pic>
      <p:sp>
        <p:nvSpPr>
          <p:cNvPr id="5" name="TextBox 3"/>
          <p:cNvSpPr txBox="1"/>
          <p:nvPr/>
        </p:nvSpPr>
        <p:spPr>
          <a:xfrm>
            <a:off x="4612821" y="4472168"/>
            <a:ext cx="7157931" cy="1231106"/>
          </a:xfrm>
          <a:prstGeom prst="rect">
            <a:avLst/>
          </a:prstGeom>
          <a:noFill/>
        </p:spPr>
        <p:txBody>
          <a:bodyPr wrap="square" lIns="91440" tIns="45720" rIns="91440" bIns="45720" rtlCol="0" anchor="t">
            <a:spAutoFit/>
          </a:bodyPr>
          <a:lstStyle/>
          <a:p>
            <a:r>
              <a:rPr lang="en-US" sz="2000" b="1" dirty="0">
                <a:latin typeface="Century Gothic"/>
              </a:rPr>
              <a:t>RICARDO L. BOBIS, JR.</a:t>
            </a:r>
          </a:p>
          <a:p>
            <a:r>
              <a:rPr lang="en-US" dirty="0">
                <a:latin typeface="Century Gothic"/>
              </a:rPr>
              <a:t>Director II, LGUOS</a:t>
            </a:r>
          </a:p>
          <a:p>
            <a:endParaRPr lang="en-US" dirty="0">
              <a:latin typeface="Century Gothic"/>
            </a:endParaRPr>
          </a:p>
          <a:p>
            <a:r>
              <a:rPr lang="en-US" b="1" dirty="0">
                <a:latin typeface="Century Gothic"/>
              </a:rPr>
              <a:t>Davao City | 23 August 2022</a:t>
            </a:r>
            <a:endParaRPr lang="en-US" sz="2000" b="1" dirty="0"/>
          </a:p>
        </p:txBody>
      </p:sp>
      <p:sp>
        <p:nvSpPr>
          <p:cNvPr id="2" name="Rectangle 1"/>
          <p:cNvSpPr/>
          <p:nvPr/>
        </p:nvSpPr>
        <p:spPr>
          <a:xfrm>
            <a:off x="2857" y="1020950"/>
            <a:ext cx="3701684" cy="1036320"/>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p:cNvSpPr/>
          <p:nvPr/>
        </p:nvSpPr>
        <p:spPr>
          <a:xfrm>
            <a:off x="5937504" y="6021514"/>
            <a:ext cx="6254496" cy="836486"/>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9" name="Group 8"/>
          <p:cNvGrpSpPr/>
          <p:nvPr/>
        </p:nvGrpSpPr>
        <p:grpSpPr>
          <a:xfrm>
            <a:off x="590654" y="5821680"/>
            <a:ext cx="1712521" cy="797304"/>
            <a:chOff x="453494" y="3635485"/>
            <a:chExt cx="1712521" cy="797304"/>
          </a:xfrm>
        </p:grpSpPr>
        <p:grpSp>
          <p:nvGrpSpPr>
            <p:cNvPr id="24" name="Group 23"/>
            <p:cNvGrpSpPr/>
            <p:nvPr/>
          </p:nvGrpSpPr>
          <p:grpSpPr>
            <a:xfrm>
              <a:off x="453494" y="4081327"/>
              <a:ext cx="1278324" cy="351462"/>
              <a:chOff x="771698" y="5803668"/>
              <a:chExt cx="2902536" cy="798023"/>
            </a:xfrm>
            <a:solidFill>
              <a:schemeClr val="accent5">
                <a:lumMod val="60000"/>
                <a:lumOff val="40000"/>
              </a:schemeClr>
            </a:solidFill>
          </p:grpSpPr>
          <p:grpSp>
            <p:nvGrpSpPr>
              <p:cNvPr id="57" name="Group 56"/>
              <p:cNvGrpSpPr/>
              <p:nvPr/>
            </p:nvGrpSpPr>
            <p:grpSpPr>
              <a:xfrm>
                <a:off x="771698" y="5803668"/>
                <a:ext cx="1868984" cy="798023"/>
                <a:chOff x="695498" y="5794662"/>
                <a:chExt cx="1868984" cy="798023"/>
              </a:xfrm>
              <a:grpFill/>
            </p:grpSpPr>
            <p:grpSp>
              <p:nvGrpSpPr>
                <p:cNvPr id="69" name="Group 68"/>
                <p:cNvGrpSpPr/>
                <p:nvPr/>
              </p:nvGrpSpPr>
              <p:grpSpPr>
                <a:xfrm>
                  <a:off x="695498" y="6111240"/>
                  <a:ext cx="1868984" cy="481445"/>
                  <a:chOff x="695498" y="6090458"/>
                  <a:chExt cx="1868984" cy="481445"/>
                </a:xfrm>
                <a:grpFill/>
              </p:grpSpPr>
              <p:sp>
                <p:nvSpPr>
                  <p:cNvPr id="76" name="Oval 7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0" name="Oval 69"/>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58" name="Group 57"/>
              <p:cNvGrpSpPr/>
              <p:nvPr/>
            </p:nvGrpSpPr>
            <p:grpSpPr>
              <a:xfrm>
                <a:off x="2852658" y="5803668"/>
                <a:ext cx="821576" cy="798023"/>
                <a:chOff x="695498" y="5794662"/>
                <a:chExt cx="821576" cy="798023"/>
              </a:xfrm>
              <a:grpFill/>
            </p:grpSpPr>
            <p:grpSp>
              <p:nvGrpSpPr>
                <p:cNvPr id="59" name="Group 58"/>
                <p:cNvGrpSpPr/>
                <p:nvPr/>
              </p:nvGrpSpPr>
              <p:grpSpPr>
                <a:xfrm>
                  <a:off x="695498" y="6111240"/>
                  <a:ext cx="821576" cy="481445"/>
                  <a:chOff x="695498" y="6090458"/>
                  <a:chExt cx="821576" cy="481445"/>
                </a:xfrm>
                <a:grpFill/>
              </p:grpSpPr>
              <p:sp>
                <p:nvSpPr>
                  <p:cNvPr id="63" name="Oval 62"/>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0" name="Oval 59"/>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4" name="Group 3"/>
            <p:cNvGrpSpPr/>
            <p:nvPr/>
          </p:nvGrpSpPr>
          <p:grpSpPr>
            <a:xfrm>
              <a:off x="453494" y="3638645"/>
              <a:ext cx="1278324" cy="351462"/>
              <a:chOff x="2445586" y="4281553"/>
              <a:chExt cx="1856509" cy="510428"/>
            </a:xfrm>
            <a:solidFill>
              <a:schemeClr val="accent5">
                <a:lumMod val="60000"/>
                <a:lumOff val="40000"/>
              </a:schemeClr>
            </a:solidFill>
          </p:grpSpPr>
          <p:sp>
            <p:nvSpPr>
              <p:cNvPr id="88" name="Oval 87"/>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57" name="Oval 256"/>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8" name="Oval 257"/>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9" name="Oval 258"/>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3" name="Oval 262"/>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4" name="Oval 263"/>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5" name="Oval 264"/>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1" name="Oval 25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2" name="Oval 25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3" name="Oval 25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0" name="Oval 269"/>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1" name="Oval 270"/>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2" name="Oval 271"/>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6" name="Oval 27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7" name="Oval 27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8" name="Oval 27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2" name="Oval 281"/>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3" name="Oval 282"/>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4" name="Oval 283"/>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97" name="Group 296"/>
          <p:cNvGrpSpPr/>
          <p:nvPr/>
        </p:nvGrpSpPr>
        <p:grpSpPr>
          <a:xfrm>
            <a:off x="10068353" y="246457"/>
            <a:ext cx="1712521" cy="797304"/>
            <a:chOff x="453494" y="3635485"/>
            <a:chExt cx="1712521" cy="797304"/>
          </a:xfrm>
        </p:grpSpPr>
        <p:grpSp>
          <p:nvGrpSpPr>
            <p:cNvPr id="298" name="Group 297"/>
            <p:cNvGrpSpPr/>
            <p:nvPr/>
          </p:nvGrpSpPr>
          <p:grpSpPr>
            <a:xfrm>
              <a:off x="453494" y="4081327"/>
              <a:ext cx="1278324" cy="351462"/>
              <a:chOff x="771698" y="5803668"/>
              <a:chExt cx="2902536" cy="798023"/>
            </a:xfrm>
            <a:solidFill>
              <a:schemeClr val="accent5">
                <a:lumMod val="60000"/>
                <a:lumOff val="40000"/>
              </a:schemeClr>
            </a:solidFill>
          </p:grpSpPr>
          <p:grpSp>
            <p:nvGrpSpPr>
              <p:cNvPr id="345" name="Group 344"/>
              <p:cNvGrpSpPr/>
              <p:nvPr/>
            </p:nvGrpSpPr>
            <p:grpSpPr>
              <a:xfrm>
                <a:off x="771698" y="5803668"/>
                <a:ext cx="1868984" cy="798023"/>
                <a:chOff x="695498" y="5794662"/>
                <a:chExt cx="1868984" cy="798023"/>
              </a:xfrm>
              <a:grpFill/>
            </p:grpSpPr>
            <p:grpSp>
              <p:nvGrpSpPr>
                <p:cNvPr id="357" name="Group 356"/>
                <p:cNvGrpSpPr/>
                <p:nvPr/>
              </p:nvGrpSpPr>
              <p:grpSpPr>
                <a:xfrm>
                  <a:off x="695498" y="6111240"/>
                  <a:ext cx="1868984" cy="481445"/>
                  <a:chOff x="695498" y="6090458"/>
                  <a:chExt cx="1868984" cy="481445"/>
                </a:xfrm>
                <a:grpFill/>
              </p:grpSpPr>
              <p:sp>
                <p:nvSpPr>
                  <p:cNvPr id="364" name="Oval 36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5" name="Oval 36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6" name="Oval 36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7" name="Oval 366"/>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8" name="Oval 367"/>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9" name="Oval 368"/>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0" name="Oval 36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1" name="Oval 37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2" name="Oval 37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3" name="Oval 372"/>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4" name="Oval 373"/>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5" name="Oval 374"/>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58" name="Oval 357"/>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9" name="Oval 358"/>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0" name="Oval 359"/>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1" name="Oval 360"/>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2" name="Oval 361"/>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3" name="Oval 362"/>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346" name="Group 345"/>
              <p:cNvGrpSpPr/>
              <p:nvPr/>
            </p:nvGrpSpPr>
            <p:grpSpPr>
              <a:xfrm>
                <a:off x="2852658" y="5803668"/>
                <a:ext cx="821576" cy="798023"/>
                <a:chOff x="695498" y="5794662"/>
                <a:chExt cx="821576" cy="798023"/>
              </a:xfrm>
              <a:grpFill/>
            </p:grpSpPr>
            <p:grpSp>
              <p:nvGrpSpPr>
                <p:cNvPr id="347" name="Group 346"/>
                <p:cNvGrpSpPr/>
                <p:nvPr/>
              </p:nvGrpSpPr>
              <p:grpSpPr>
                <a:xfrm>
                  <a:off x="695498" y="6111240"/>
                  <a:ext cx="821576" cy="481445"/>
                  <a:chOff x="695498" y="6090458"/>
                  <a:chExt cx="821576" cy="481445"/>
                </a:xfrm>
                <a:grpFill/>
              </p:grpSpPr>
              <p:sp>
                <p:nvSpPr>
                  <p:cNvPr id="351" name="Oval 350"/>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2" name="Oval 351"/>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3" name="Oval 352"/>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4" name="Oval 35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5" name="Oval 35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6" name="Oval 35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48" name="Oval 347"/>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9" name="Oval 348"/>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0" name="Oval 349"/>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299" name="Group 298"/>
            <p:cNvGrpSpPr/>
            <p:nvPr/>
          </p:nvGrpSpPr>
          <p:grpSpPr>
            <a:xfrm>
              <a:off x="453494" y="3638645"/>
              <a:ext cx="1278324" cy="351462"/>
              <a:chOff x="2445586" y="4281553"/>
              <a:chExt cx="1856509" cy="510428"/>
            </a:xfrm>
            <a:solidFill>
              <a:schemeClr val="accent5">
                <a:lumMod val="60000"/>
                <a:lumOff val="40000"/>
              </a:schemeClr>
            </a:solidFill>
          </p:grpSpPr>
          <p:sp>
            <p:nvSpPr>
              <p:cNvPr id="318" name="Oval 317"/>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9" name="Oval 318"/>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0" name="Oval 319"/>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1" name="Oval 320"/>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2" name="Oval 321"/>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3" name="Oval 322"/>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4" name="Oval 323"/>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5" name="Oval 324"/>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6" name="Oval 325"/>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7" name="Oval 326"/>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8" name="Oval 327"/>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9" name="Oval 328"/>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0" name="Oval 329"/>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1" name="Oval 330"/>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2" name="Oval 331"/>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3" name="Oval 332"/>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4" name="Oval 333"/>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5" name="Oval 334"/>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6" name="Oval 335"/>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7" name="Oval 336"/>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8" name="Oval 337"/>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9" name="Oval 338"/>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0" name="Oval 339"/>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1" name="Oval 340"/>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2" name="Oval 341"/>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3" name="Oval 342"/>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4" name="Oval 343"/>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00" name="Oval 299"/>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1" name="Oval 300"/>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2" name="Oval 301"/>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3" name="Oval 302"/>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4" name="Oval 303"/>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5" name="Oval 304"/>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6" name="Oval 305"/>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7" name="Oval 306"/>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8" name="Oval 307"/>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9" name="Oval 308"/>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0" name="Oval 309"/>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1" name="Oval 310"/>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2" name="Oval 311"/>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3" name="Oval 312"/>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4" name="Oval 313"/>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5" name="Oval 314"/>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6" name="Oval 315"/>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7" name="Oval 316"/>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3323" r="-12"/>
          <a:stretch/>
        </p:blipFill>
        <p:spPr>
          <a:xfrm>
            <a:off x="235009" y="1539110"/>
            <a:ext cx="4015515" cy="4010276"/>
          </a:xfrm>
          <a:prstGeom prst="rect">
            <a:avLst/>
          </a:prstGeom>
        </p:spPr>
      </p:pic>
    </p:spTree>
    <p:extLst>
      <p:ext uri="{BB962C8B-B14F-4D97-AF65-F5344CB8AC3E}">
        <p14:creationId xmlns:p14="http://schemas.microsoft.com/office/powerpoint/2010/main" val="45567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5" name="TextBox 4"/>
          <p:cNvSpPr txBox="1"/>
          <p:nvPr/>
        </p:nvSpPr>
        <p:spPr>
          <a:xfrm>
            <a:off x="5197244" y="3293266"/>
            <a:ext cx="6721467" cy="1323439"/>
          </a:xfrm>
          <a:prstGeom prst="rect">
            <a:avLst/>
          </a:prstGeom>
          <a:noFill/>
        </p:spPr>
        <p:txBody>
          <a:bodyPr wrap="square" lIns="91440" tIns="45720" rIns="91440" bIns="45720" rtlCol="0" anchor="t">
            <a:spAutoFit/>
          </a:bodyPr>
          <a:lstStyle/>
          <a:p>
            <a:pPr>
              <a:defRPr/>
            </a:pPr>
            <a:r>
              <a:rPr lang="en-US" sz="1600" dirty="0">
                <a:latin typeface="Century Gothic" panose="020B0502020202020204" pitchFamily="34" charset="0"/>
              </a:rPr>
              <a:t>Lastly, the LGUs with existing term deposits and investments in treasury bills, bonds and other instruments with banks other than those listed in this DC are not allowed to renew or extend the maturity periods of such deposits and investments upon the effectivity of this Act. </a:t>
            </a: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302798"/>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p:cNvSpPr/>
          <p:nvPr/>
        </p:nvSpPr>
        <p:spPr>
          <a:xfrm>
            <a:off x="7997952" y="6946"/>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1" name="Group 10"/>
          <p:cNvGrpSpPr/>
          <p:nvPr/>
        </p:nvGrpSpPr>
        <p:grpSpPr>
          <a:xfrm>
            <a:off x="10094976" y="5904146"/>
            <a:ext cx="1712521" cy="797304"/>
            <a:chOff x="453494" y="3635485"/>
            <a:chExt cx="1712521" cy="797304"/>
          </a:xfrm>
        </p:grpSpPr>
        <p:grpSp>
          <p:nvGrpSpPr>
            <p:cNvPr id="12" name="Group 11"/>
            <p:cNvGrpSpPr/>
            <p:nvPr/>
          </p:nvGrpSpPr>
          <p:grpSpPr>
            <a:xfrm>
              <a:off x="453494" y="4081327"/>
              <a:ext cx="1278324" cy="351462"/>
              <a:chOff x="771698" y="5803668"/>
              <a:chExt cx="2902536" cy="798023"/>
            </a:xfrm>
            <a:solidFill>
              <a:schemeClr val="accent5">
                <a:lumMod val="60000"/>
                <a:lumOff val="40000"/>
              </a:schemeClr>
            </a:solidFill>
          </p:grpSpPr>
          <p:grpSp>
            <p:nvGrpSpPr>
              <p:cNvPr id="59" name="Group 58"/>
              <p:cNvGrpSpPr/>
              <p:nvPr/>
            </p:nvGrpSpPr>
            <p:grpSpPr>
              <a:xfrm>
                <a:off x="771698" y="5803668"/>
                <a:ext cx="1868984" cy="798023"/>
                <a:chOff x="695498" y="5794662"/>
                <a:chExt cx="1868984" cy="798023"/>
              </a:xfrm>
              <a:grpFill/>
            </p:grpSpPr>
            <p:grpSp>
              <p:nvGrpSpPr>
                <p:cNvPr id="71" name="Group 70"/>
                <p:cNvGrpSpPr/>
                <p:nvPr/>
              </p:nvGrpSpPr>
              <p:grpSpPr>
                <a:xfrm>
                  <a:off x="695498" y="6111240"/>
                  <a:ext cx="1868984" cy="481445"/>
                  <a:chOff x="695498" y="6090458"/>
                  <a:chExt cx="1868984" cy="481445"/>
                </a:xfrm>
                <a:grpFill/>
              </p:grpSpPr>
              <p:sp>
                <p:nvSpPr>
                  <p:cNvPr id="78" name="Oval 7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2" name="Oval 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0" name="Group 59"/>
              <p:cNvGrpSpPr/>
              <p:nvPr/>
            </p:nvGrpSpPr>
            <p:grpSpPr>
              <a:xfrm>
                <a:off x="2852658" y="5803668"/>
                <a:ext cx="821576" cy="798023"/>
                <a:chOff x="695498" y="5794662"/>
                <a:chExt cx="821576" cy="798023"/>
              </a:xfrm>
              <a:grpFill/>
            </p:grpSpPr>
            <p:grpSp>
              <p:nvGrpSpPr>
                <p:cNvPr id="61" name="Group 60"/>
                <p:cNvGrpSpPr/>
                <p:nvPr/>
              </p:nvGrpSpPr>
              <p:grpSpPr>
                <a:xfrm>
                  <a:off x="695498" y="6111240"/>
                  <a:ext cx="821576" cy="481445"/>
                  <a:chOff x="695498" y="6090458"/>
                  <a:chExt cx="821576" cy="481445"/>
                </a:xfrm>
                <a:grpFill/>
              </p:grpSpPr>
              <p:sp>
                <p:nvSpPr>
                  <p:cNvPr id="65" name="Oval 6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2" name="Oval 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3" name="Group 12"/>
            <p:cNvGrpSpPr/>
            <p:nvPr/>
          </p:nvGrpSpPr>
          <p:grpSpPr>
            <a:xfrm>
              <a:off x="453494" y="3638645"/>
              <a:ext cx="1278324" cy="351462"/>
              <a:chOff x="2445586" y="4281553"/>
              <a:chExt cx="1856509" cy="510428"/>
            </a:xfrm>
            <a:solidFill>
              <a:schemeClr val="accent5">
                <a:lumMod val="60000"/>
                <a:lumOff val="40000"/>
              </a:schemeClr>
            </a:solidFill>
          </p:grpSpPr>
          <p:sp>
            <p:nvSpPr>
              <p:cNvPr id="32" name="Oval 3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 name="Oval 1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Oval 1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1" name="Rectangle 90"/>
          <p:cNvSpPr/>
          <p:nvPr/>
        </p:nvSpPr>
        <p:spPr>
          <a:xfrm>
            <a:off x="5197244" y="818933"/>
            <a:ext cx="6141573"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011.2022</a:t>
            </a:r>
            <a:endParaRPr lang="en-US" dirty="0">
              <a:solidFill>
                <a:srgbClr val="001F60"/>
              </a:solidFill>
            </a:endParaRPr>
          </a:p>
        </p:txBody>
      </p:sp>
      <p:sp>
        <p:nvSpPr>
          <p:cNvPr id="92" name="Rectangle 91"/>
          <p:cNvSpPr/>
          <p:nvPr/>
        </p:nvSpPr>
        <p:spPr>
          <a:xfrm>
            <a:off x="5176619" y="2014113"/>
            <a:ext cx="6269042" cy="1054712"/>
          </a:xfrm>
          <a:prstGeom prst="rect">
            <a:avLst/>
          </a:prstGeom>
        </p:spPr>
        <p:txBody>
          <a:bodyPr wrap="square" lIns="91440" tIns="45720" rIns="91440" bIns="45720" anchor="t">
            <a:spAutoFit/>
          </a:bodyPr>
          <a:lstStyle/>
          <a:p>
            <a:pPr>
              <a:lnSpc>
                <a:spcPct val="106000"/>
              </a:lnSpc>
              <a:spcAft>
                <a:spcPts val="960"/>
              </a:spcAft>
            </a:pPr>
            <a:r>
              <a:rPr lang="en-US" sz="2000" b="1" dirty="0">
                <a:latin typeface="Century Gothic"/>
              </a:rPr>
              <a:t>DOF Department Circular No. 002.2022: Revised Guidelines on Authorized Government Depository Banks</a:t>
            </a:r>
            <a:endParaRPr lang="en-US" sz="2000" dirty="0"/>
          </a:p>
        </p:txBody>
      </p:sp>
      <p:pic>
        <p:nvPicPr>
          <p:cNvPr id="3" name="Picture 2" descr="Text, letter&#10;&#10;Description automatically generated">
            <a:extLst>
              <a:ext uri="{FF2B5EF4-FFF2-40B4-BE49-F238E27FC236}">
                <a16:creationId xmlns:a16="http://schemas.microsoft.com/office/drawing/2014/main" xmlns="" id="{10D7FCB0-1E28-6ECE-9122-DA23DA83B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73" y="297580"/>
            <a:ext cx="3899363" cy="6262840"/>
          </a:xfrm>
          <a:prstGeom prst="rect">
            <a:avLst/>
          </a:prstGeom>
        </p:spPr>
      </p:pic>
    </p:spTree>
    <p:extLst>
      <p:ext uri="{BB962C8B-B14F-4D97-AF65-F5344CB8AC3E}">
        <p14:creationId xmlns:p14="http://schemas.microsoft.com/office/powerpoint/2010/main" val="348067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02" y="2605894"/>
            <a:ext cx="6757355" cy="2677656"/>
          </a:xfrm>
          <a:prstGeom prst="rect">
            <a:avLst/>
          </a:prstGeom>
          <a:noFill/>
        </p:spPr>
        <p:txBody>
          <a:bodyPr wrap="square" lIns="91440" tIns="45720" rIns="91440" bIns="45720" rtlCol="0" anchor="t">
            <a:spAutoFit/>
          </a:bodyPr>
          <a:lstStyle/>
          <a:p>
            <a:pPr algn="just"/>
            <a:r>
              <a:rPr lang="en-PH" sz="2400" dirty="0">
                <a:latin typeface="Century Gothic"/>
                <a:ea typeface="+mn-lt"/>
                <a:cs typeface="+mn-lt"/>
              </a:rPr>
              <a:t>Section 15(c) of the Renewable Energy Act, </a:t>
            </a:r>
            <a:r>
              <a:rPr lang="en-PH" sz="2400" b="1" dirty="0">
                <a:latin typeface="Century Gothic"/>
                <a:ea typeface="+mn-lt"/>
                <a:cs typeface="+mn-lt"/>
              </a:rPr>
              <a:t>the special realty imposed on Renewal Energy developers for real properties, actually and exclusively used for Renewal Energy facilities should not exceed 1.5%, which rate includes the basic RPT and the additional levy for SEF.</a:t>
            </a:r>
            <a:endParaRPr lang="en-US" b="1" dirty="0">
              <a:latin typeface="Century Gothic"/>
            </a:endParaRPr>
          </a:p>
        </p:txBody>
      </p:sp>
      <p:sp>
        <p:nvSpPr>
          <p:cNvPr id="8" name="Rectangle 7"/>
          <p:cNvSpPr/>
          <p:nvPr/>
        </p:nvSpPr>
        <p:spPr>
          <a:xfrm>
            <a:off x="285701" y="678821"/>
            <a:ext cx="5712327"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003.2022</a:t>
            </a:r>
            <a:endParaRPr lang="en-US" sz="3200" dirty="0">
              <a:solidFill>
                <a:srgbClr val="001F60"/>
              </a:solidFill>
            </a:endParaRPr>
          </a:p>
        </p:txBody>
      </p:sp>
      <p:sp>
        <p:nvSpPr>
          <p:cNvPr id="10" name="Rectangle 9"/>
          <p:cNvSpPr/>
          <p:nvPr/>
        </p:nvSpPr>
        <p:spPr>
          <a:xfrm>
            <a:off x="285702" y="1903978"/>
            <a:ext cx="6914072" cy="464230"/>
          </a:xfrm>
          <a:prstGeom prst="rect">
            <a:avLst/>
          </a:prstGeom>
        </p:spPr>
        <p:txBody>
          <a:bodyPr wrap="none" lIns="91440" tIns="45720" rIns="91440" bIns="45720" anchor="t">
            <a:spAutoFit/>
          </a:bodyPr>
          <a:lstStyle/>
          <a:p>
            <a:pPr>
              <a:lnSpc>
                <a:spcPct val="106000"/>
              </a:lnSpc>
              <a:spcAft>
                <a:spcPts val="960"/>
              </a:spcAft>
            </a:pPr>
            <a:r>
              <a:rPr lang="en-US" sz="2400" b="1" dirty="0">
                <a:latin typeface="Century Gothic"/>
              </a:rPr>
              <a:t>DOJ Opinion on Section 15 (c) of RA No. 9513</a:t>
            </a:r>
            <a:endParaRPr lang="en-US" sz="1400" dirty="0"/>
          </a:p>
        </p:txBody>
      </p:sp>
      <p:sp>
        <p:nvSpPr>
          <p:cNvPr id="9" name="Rectangle 8"/>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90" name="Group 89"/>
          <p:cNvGrpSpPr/>
          <p:nvPr/>
        </p:nvGrpSpPr>
        <p:grpSpPr>
          <a:xfrm>
            <a:off x="376480" y="5828182"/>
            <a:ext cx="1712521" cy="797304"/>
            <a:chOff x="453494" y="3635485"/>
            <a:chExt cx="1712521" cy="797304"/>
          </a:xfrm>
        </p:grpSpPr>
        <p:grpSp>
          <p:nvGrpSpPr>
            <p:cNvPr id="91" name="Group 90"/>
            <p:cNvGrpSpPr/>
            <p:nvPr/>
          </p:nvGrpSpPr>
          <p:grpSpPr>
            <a:xfrm>
              <a:off x="453494" y="4081327"/>
              <a:ext cx="1278324" cy="351462"/>
              <a:chOff x="771698" y="5803668"/>
              <a:chExt cx="2902536" cy="798023"/>
            </a:xfrm>
            <a:solidFill>
              <a:schemeClr val="accent5">
                <a:lumMod val="60000"/>
                <a:lumOff val="40000"/>
              </a:schemeClr>
            </a:solidFill>
          </p:grpSpPr>
          <p:grpSp>
            <p:nvGrpSpPr>
              <p:cNvPr id="138" name="Group 137"/>
              <p:cNvGrpSpPr/>
              <p:nvPr/>
            </p:nvGrpSpPr>
            <p:grpSpPr>
              <a:xfrm>
                <a:off x="771698" y="5803668"/>
                <a:ext cx="1868984" cy="798023"/>
                <a:chOff x="695498" y="5794662"/>
                <a:chExt cx="1868984" cy="798023"/>
              </a:xfrm>
              <a:grpFill/>
            </p:grpSpPr>
            <p:grpSp>
              <p:nvGrpSpPr>
                <p:cNvPr id="150" name="Group 149"/>
                <p:cNvGrpSpPr/>
                <p:nvPr/>
              </p:nvGrpSpPr>
              <p:grpSpPr>
                <a:xfrm>
                  <a:off x="695498" y="6111240"/>
                  <a:ext cx="1868984" cy="481445"/>
                  <a:chOff x="695498" y="6090458"/>
                  <a:chExt cx="1868984" cy="481445"/>
                </a:xfrm>
                <a:grpFill/>
              </p:grpSpPr>
              <p:sp>
                <p:nvSpPr>
                  <p:cNvPr id="157" name="Oval 15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Oval 159"/>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1" name="Oval 15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39" name="Group 138"/>
              <p:cNvGrpSpPr/>
              <p:nvPr/>
            </p:nvGrpSpPr>
            <p:grpSpPr>
              <a:xfrm>
                <a:off x="2852658" y="5803668"/>
                <a:ext cx="821576" cy="798023"/>
                <a:chOff x="695498" y="5794662"/>
                <a:chExt cx="821576" cy="798023"/>
              </a:xfrm>
              <a:grpFill/>
            </p:grpSpPr>
            <p:grpSp>
              <p:nvGrpSpPr>
                <p:cNvPr id="140" name="Group 139"/>
                <p:cNvGrpSpPr/>
                <p:nvPr/>
              </p:nvGrpSpPr>
              <p:grpSpPr>
                <a:xfrm>
                  <a:off x="695498" y="6111240"/>
                  <a:ext cx="821576" cy="481445"/>
                  <a:chOff x="695498" y="6090458"/>
                  <a:chExt cx="821576" cy="481445"/>
                </a:xfrm>
                <a:grpFill/>
              </p:grpSpPr>
              <p:sp>
                <p:nvSpPr>
                  <p:cNvPr id="144" name="Oval 14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1" name="Oval 14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92" name="Group 91"/>
            <p:cNvGrpSpPr/>
            <p:nvPr/>
          </p:nvGrpSpPr>
          <p:grpSpPr>
            <a:xfrm>
              <a:off x="453494" y="3638645"/>
              <a:ext cx="1278324" cy="351462"/>
              <a:chOff x="2445586" y="4281553"/>
              <a:chExt cx="1856509" cy="510428"/>
            </a:xfrm>
            <a:solidFill>
              <a:schemeClr val="accent5">
                <a:lumMod val="60000"/>
                <a:lumOff val="40000"/>
              </a:schemeClr>
            </a:solidFill>
          </p:grpSpPr>
          <p:sp>
            <p:nvSpPr>
              <p:cNvPr id="111" name="Oval 110"/>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3" name="Oval 92"/>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9" name="Rectangle 168"/>
          <p:cNvSpPr/>
          <p:nvPr/>
        </p:nvSpPr>
        <p:spPr>
          <a:xfrm>
            <a:off x="5010380" y="6226834"/>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 name="Picture 3"/>
          <p:cNvPicPr>
            <a:picLocks noChangeAspect="1"/>
          </p:cNvPicPr>
          <p:nvPr/>
        </p:nvPicPr>
        <p:blipFill rotWithShape="1">
          <a:blip r:embed="rId3"/>
          <a:srcRect l="28307" t="19136" r="41448" b="4606"/>
          <a:stretch/>
        </p:blipFill>
        <p:spPr>
          <a:xfrm>
            <a:off x="7572104" y="214162"/>
            <a:ext cx="4293613" cy="6200604"/>
          </a:xfrm>
          <a:prstGeom prst="rect">
            <a:avLst/>
          </a:prstGeom>
        </p:spPr>
      </p:pic>
    </p:spTree>
    <p:extLst>
      <p:ext uri="{BB962C8B-B14F-4D97-AF65-F5344CB8AC3E}">
        <p14:creationId xmlns:p14="http://schemas.microsoft.com/office/powerpoint/2010/main" val="193633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dirty="0">
                <a:solidFill>
                  <a:srgbClr val="003472"/>
                </a:solidFill>
                <a:latin typeface="Tw Cen MT Condensed" pitchFamily="34" charset="0"/>
              </a:rPr>
              <a:t>The BLGF</a:t>
            </a:r>
          </a:p>
        </p:txBody>
      </p:sp>
      <p:sp>
        <p:nvSpPr>
          <p:cNvPr id="5" name="TextBox 4"/>
          <p:cNvSpPr txBox="1"/>
          <p:nvPr/>
        </p:nvSpPr>
        <p:spPr>
          <a:xfrm>
            <a:off x="214786" y="3040069"/>
            <a:ext cx="6795614" cy="3046988"/>
          </a:xfrm>
          <a:prstGeom prst="rect">
            <a:avLst/>
          </a:prstGeom>
          <a:noFill/>
        </p:spPr>
        <p:txBody>
          <a:bodyPr wrap="square" lIns="91440" tIns="45720" rIns="91440" bIns="45720" rtlCol="0" anchor="t">
            <a:spAutoFit/>
          </a:bodyPr>
          <a:lstStyle/>
          <a:p>
            <a:pPr marL="403225" indent="-403225" algn="just"/>
            <a:r>
              <a:rPr lang="en-US" sz="1600" dirty="0">
                <a:latin typeface="Century Gothic" panose="020B0502020202020204" pitchFamily="34" charset="0"/>
                <a:cs typeface="Arial" pitchFamily="34" charset="0"/>
              </a:rPr>
              <a:t>1. Administrative actions that may be instituted in accordance with existing rules and regulations, and appropriate internal controls, such as:</a:t>
            </a:r>
          </a:p>
          <a:p>
            <a:pPr algn="just"/>
            <a:endParaRPr lang="en-PH" sz="1600" dirty="0">
              <a:latin typeface="Century Gothic" panose="020B0502020202020204" pitchFamily="34" charset="0"/>
              <a:cs typeface="Arial" pitchFamily="34" charset="0"/>
            </a:endParaRPr>
          </a:p>
          <a:p>
            <a:pPr marL="800100" lvl="1" indent="-342900" algn="just">
              <a:buFont typeface="+mj-lt"/>
              <a:buAutoNum type="alphaLcPeriod"/>
            </a:pPr>
            <a:r>
              <a:rPr lang="en-US" sz="1600" dirty="0">
                <a:latin typeface="Century Gothic" panose="020B0502020202020204" pitchFamily="34" charset="0"/>
              </a:rPr>
              <a:t>Implementation of online assessment and collection systems;</a:t>
            </a:r>
          </a:p>
          <a:p>
            <a:pPr marL="800100" lvl="1" indent="-342900" algn="just">
              <a:buFont typeface="+mj-lt"/>
              <a:buAutoNum type="alphaLcPeriod"/>
            </a:pPr>
            <a:r>
              <a:rPr lang="en-US" sz="1600" dirty="0">
                <a:latin typeface="Century Gothic" panose="020B0502020202020204" pitchFamily="34" charset="0"/>
              </a:rPr>
              <a:t>Establishment of physical and/or electronic Business One-Stop Shops (BOSS);</a:t>
            </a:r>
          </a:p>
          <a:p>
            <a:pPr marL="800100" lvl="1" indent="-342900" algn="just">
              <a:buFont typeface="+mj-lt"/>
              <a:buAutoNum type="alphaLcPeriod"/>
            </a:pPr>
            <a:r>
              <a:rPr lang="en-US" sz="1600" dirty="0">
                <a:latin typeface="Century Gothic" panose="020B0502020202020204" pitchFamily="34" charset="0"/>
              </a:rPr>
              <a:t>Installation of manual or electronic kiosks;</a:t>
            </a:r>
          </a:p>
          <a:p>
            <a:pPr marL="800100" lvl="1" indent="-342900" algn="just">
              <a:buFont typeface="+mj-lt"/>
              <a:buAutoNum type="alphaLcPeriod"/>
            </a:pPr>
            <a:r>
              <a:rPr lang="en-US" sz="1600" dirty="0">
                <a:latin typeface="Century Gothic" panose="020B0502020202020204" pitchFamily="34" charset="0"/>
              </a:rPr>
              <a:t>Establishment of satellite or mobile assessment hubs and collection centers in barangays, or extensions of physical BOSS;</a:t>
            </a: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17476" y="566046"/>
            <a:ext cx="6058584"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004.2022</a:t>
            </a:r>
            <a:endParaRPr lang="en-US" dirty="0">
              <a:solidFill>
                <a:srgbClr val="001F60"/>
              </a:solidFill>
            </a:endParaRPr>
          </a:p>
        </p:txBody>
      </p:sp>
      <p:sp>
        <p:nvSpPr>
          <p:cNvPr id="7" name="Rectangle 6"/>
          <p:cNvSpPr/>
          <p:nvPr/>
        </p:nvSpPr>
        <p:spPr>
          <a:xfrm>
            <a:off x="217476" y="1774631"/>
            <a:ext cx="6935991" cy="1054712"/>
          </a:xfrm>
          <a:prstGeom prst="rect">
            <a:avLst/>
          </a:prstGeom>
        </p:spPr>
        <p:txBody>
          <a:bodyPr wrap="square" lIns="91440" tIns="45720" rIns="91440" bIns="45720" anchor="t">
            <a:spAutoFit/>
          </a:bodyPr>
          <a:lstStyle/>
          <a:p>
            <a:pPr>
              <a:lnSpc>
                <a:spcPct val="106000"/>
              </a:lnSpc>
              <a:spcAft>
                <a:spcPts val="960"/>
              </a:spcAft>
            </a:pPr>
            <a:r>
              <a:rPr lang="en-US" sz="2000" b="1" dirty="0">
                <a:latin typeface="Century Gothic"/>
              </a:rPr>
              <a:t>Advisory on the Assessment, Collection, and Payment of Local Business Tax, Other Taxes, Fees and Charges Under the New Normal</a:t>
            </a:r>
            <a:endParaRPr lang="en-US" sz="1200" dirty="0"/>
          </a:p>
        </p:txBody>
      </p:sp>
      <p:sp>
        <p:nvSpPr>
          <p:cNvPr id="9" name="Rectangle 8"/>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0" name="Group 9"/>
          <p:cNvGrpSpPr/>
          <p:nvPr/>
        </p:nvGrpSpPr>
        <p:grpSpPr>
          <a:xfrm>
            <a:off x="5570611" y="239395"/>
            <a:ext cx="1712521" cy="797304"/>
            <a:chOff x="453494" y="3635485"/>
            <a:chExt cx="1712521" cy="797304"/>
          </a:xfrm>
        </p:grpSpPr>
        <p:grpSp>
          <p:nvGrpSpPr>
            <p:cNvPr id="11" name="Group 10"/>
            <p:cNvGrpSpPr/>
            <p:nvPr/>
          </p:nvGrpSpPr>
          <p:grpSpPr>
            <a:xfrm>
              <a:off x="453494" y="4081327"/>
              <a:ext cx="1278324" cy="351462"/>
              <a:chOff x="771698" y="5803668"/>
              <a:chExt cx="2902536" cy="798023"/>
            </a:xfrm>
            <a:solidFill>
              <a:schemeClr val="accent5">
                <a:lumMod val="60000"/>
                <a:lumOff val="40000"/>
              </a:schemeClr>
            </a:solidFill>
          </p:grpSpPr>
          <p:grpSp>
            <p:nvGrpSpPr>
              <p:cNvPr id="58" name="Group 57"/>
              <p:cNvGrpSpPr/>
              <p:nvPr/>
            </p:nvGrpSpPr>
            <p:grpSpPr>
              <a:xfrm>
                <a:off x="771698" y="5803668"/>
                <a:ext cx="1868984" cy="798023"/>
                <a:chOff x="695498" y="5794662"/>
                <a:chExt cx="1868984" cy="798023"/>
              </a:xfrm>
              <a:grpFill/>
            </p:grpSpPr>
            <p:grpSp>
              <p:nvGrpSpPr>
                <p:cNvPr id="70" name="Group 69"/>
                <p:cNvGrpSpPr/>
                <p:nvPr/>
              </p:nvGrpSpPr>
              <p:grpSpPr>
                <a:xfrm>
                  <a:off x="695498" y="6111240"/>
                  <a:ext cx="1868984" cy="481445"/>
                  <a:chOff x="695498" y="6090458"/>
                  <a:chExt cx="1868984" cy="481445"/>
                </a:xfrm>
                <a:grpFill/>
              </p:grpSpPr>
              <p:sp>
                <p:nvSpPr>
                  <p:cNvPr id="77" name="Oval 7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1" name="Oval 7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59" name="Group 58"/>
              <p:cNvGrpSpPr/>
              <p:nvPr/>
            </p:nvGrpSpPr>
            <p:grpSpPr>
              <a:xfrm>
                <a:off x="2852658" y="5803668"/>
                <a:ext cx="821576" cy="798023"/>
                <a:chOff x="695498" y="5794662"/>
                <a:chExt cx="821576" cy="798023"/>
              </a:xfrm>
              <a:grpFill/>
            </p:grpSpPr>
            <p:grpSp>
              <p:nvGrpSpPr>
                <p:cNvPr id="60" name="Group 59"/>
                <p:cNvGrpSpPr/>
                <p:nvPr/>
              </p:nvGrpSpPr>
              <p:grpSpPr>
                <a:xfrm>
                  <a:off x="695498" y="6111240"/>
                  <a:ext cx="821576" cy="481445"/>
                  <a:chOff x="695498" y="6090458"/>
                  <a:chExt cx="821576" cy="481445"/>
                </a:xfrm>
                <a:grpFill/>
              </p:grpSpPr>
              <p:sp>
                <p:nvSpPr>
                  <p:cNvPr id="64" name="Oval 6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1" name="Oval 6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2" name="Group 11"/>
            <p:cNvGrpSpPr/>
            <p:nvPr/>
          </p:nvGrpSpPr>
          <p:grpSpPr>
            <a:xfrm>
              <a:off x="453494" y="3638645"/>
              <a:ext cx="1278324" cy="351462"/>
              <a:chOff x="2445586" y="4281553"/>
              <a:chExt cx="1856509" cy="510428"/>
            </a:xfrm>
            <a:solidFill>
              <a:schemeClr val="accent5">
                <a:lumMod val="60000"/>
                <a:lumOff val="40000"/>
              </a:schemeClr>
            </a:solidFill>
          </p:grpSpPr>
          <p:sp>
            <p:nvSpPr>
              <p:cNvPr id="31" name="Oval 30"/>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3" name="Oval 12"/>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Oval 13"/>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Oval 14"/>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9" name="Rectangle 88"/>
          <p:cNvSpPr/>
          <p:nvPr/>
        </p:nvSpPr>
        <p:spPr>
          <a:xfrm>
            <a:off x="5010380" y="6226834"/>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0" name="Picture 89"/>
          <p:cNvPicPr>
            <a:picLocks noChangeAspect="1"/>
          </p:cNvPicPr>
          <p:nvPr/>
        </p:nvPicPr>
        <p:blipFill rotWithShape="1">
          <a:blip r:embed="rId3"/>
          <a:srcRect l="34231" t="19972" r="35449" b="4702"/>
          <a:stretch/>
        </p:blipFill>
        <p:spPr>
          <a:xfrm>
            <a:off x="7455091" y="242344"/>
            <a:ext cx="4435286" cy="6198149"/>
          </a:xfrm>
          <a:prstGeom prst="rect">
            <a:avLst/>
          </a:prstGeom>
        </p:spPr>
      </p:pic>
    </p:spTree>
    <p:extLst>
      <p:ext uri="{BB962C8B-B14F-4D97-AF65-F5344CB8AC3E}">
        <p14:creationId xmlns:p14="http://schemas.microsoft.com/office/powerpoint/2010/main" val="263266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5" name="TextBox 4"/>
          <p:cNvSpPr txBox="1"/>
          <p:nvPr/>
        </p:nvSpPr>
        <p:spPr>
          <a:xfrm>
            <a:off x="233360" y="2962045"/>
            <a:ext cx="6920108" cy="2800767"/>
          </a:xfrm>
          <a:prstGeom prst="rect">
            <a:avLst/>
          </a:prstGeom>
          <a:noFill/>
        </p:spPr>
        <p:txBody>
          <a:bodyPr wrap="square" lIns="91440" tIns="45720" rIns="91440" bIns="45720" rtlCol="0" anchor="t">
            <a:spAutoFit/>
          </a:bodyPr>
          <a:lstStyle/>
          <a:p>
            <a:pPr marL="403225" indent="-403225" algn="just"/>
            <a:r>
              <a:rPr lang="en-US" sz="1600" dirty="0">
                <a:latin typeface="Century Gothic" panose="020B0502020202020204" pitchFamily="34" charset="0"/>
                <a:cs typeface="Arial" pitchFamily="34" charset="0"/>
              </a:rPr>
              <a:t>1. Administrative actions that may be instituted in accordance with existing rules and regulations, and appropriate internal controls, such as:</a:t>
            </a:r>
          </a:p>
          <a:p>
            <a:pPr algn="just"/>
            <a:endParaRPr lang="en-PH" sz="1600" dirty="0">
              <a:latin typeface="Century Gothic" panose="020B0502020202020204" pitchFamily="34" charset="0"/>
              <a:cs typeface="Arial" pitchFamily="34" charset="0"/>
            </a:endParaRPr>
          </a:p>
          <a:p>
            <a:pPr marL="800100" lvl="1" indent="-342900">
              <a:buFont typeface="+mj-lt"/>
              <a:buAutoNum type="alphaLcPeriod" startAt="5"/>
            </a:pPr>
            <a:r>
              <a:rPr lang="en-US" sz="1600" dirty="0">
                <a:latin typeface="Century Gothic" panose="020B0502020202020204" pitchFamily="34" charset="0"/>
              </a:rPr>
              <a:t>Adoption of cluster-/schedule-based approach;</a:t>
            </a:r>
          </a:p>
          <a:p>
            <a:pPr marL="800100" lvl="1" indent="-342900">
              <a:buFont typeface="+mj-lt"/>
              <a:buAutoNum type="alphaLcPeriod" startAt="5"/>
            </a:pPr>
            <a:r>
              <a:rPr lang="en-US" sz="1600" dirty="0">
                <a:latin typeface="Century Gothic" panose="020B0502020202020204" pitchFamily="34" charset="0"/>
              </a:rPr>
              <a:t>Extension of regular business hours and/or days of the Local </a:t>
            </a:r>
            <a:r>
              <a:rPr lang="en-PH" sz="1600" dirty="0">
                <a:latin typeface="Century Gothic" panose="020B0502020202020204" pitchFamily="34" charset="0"/>
              </a:rPr>
              <a:t>Treasury Office;</a:t>
            </a:r>
          </a:p>
          <a:p>
            <a:pPr marL="800100" lvl="1" indent="-342900">
              <a:buFont typeface="+mj-lt"/>
              <a:buAutoNum type="alphaLcPeriod" startAt="5"/>
            </a:pPr>
            <a:r>
              <a:rPr lang="en-US" sz="1600" dirty="0">
                <a:latin typeface="Century Gothic" panose="020B0502020202020204" pitchFamily="34" charset="0"/>
              </a:rPr>
              <a:t>Cause the reconfiguration of applicable information system/s of the LGU;</a:t>
            </a:r>
          </a:p>
          <a:p>
            <a:pPr marL="800100" lvl="1" indent="-342900">
              <a:buFont typeface="+mj-lt"/>
              <a:buAutoNum type="alphaLcPeriod" startAt="5"/>
            </a:pPr>
            <a:r>
              <a:rPr lang="en-US" sz="1600" dirty="0">
                <a:latin typeface="Century Gothic" panose="020B0502020202020204" pitchFamily="34" charset="0"/>
              </a:rPr>
              <a:t>Combination of any of the above approaches.</a:t>
            </a:r>
          </a:p>
          <a:p>
            <a:pPr marL="800100" lvl="1" indent="-342900">
              <a:buFont typeface="+mj-lt"/>
              <a:buAutoNum type="alphaLcPeriod" startAt="5"/>
            </a:pPr>
            <a:endParaRPr lang="en-PH" sz="1600" dirty="0">
              <a:latin typeface="Century Gothic" panose="020B0502020202020204" pitchFamily="34" charset="0"/>
              <a:cs typeface="Arial" pitchFamily="34" charset="0"/>
            </a:endParaRP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3359" y="486973"/>
            <a:ext cx="7326044" cy="614335"/>
          </a:xfrm>
          <a:prstGeom prst="rect">
            <a:avLst/>
          </a:prstGeom>
        </p:spPr>
        <p:txBody>
          <a:bodyPr wrap="none" lIns="91440" tIns="45720" rIns="91440" bIns="45720" anchor="t">
            <a:spAutoFit/>
          </a:bodyPr>
          <a:lstStyle/>
          <a:p>
            <a:pPr>
              <a:lnSpc>
                <a:spcPct val="106000"/>
              </a:lnSpc>
              <a:spcAft>
                <a:spcPts val="960"/>
              </a:spcAft>
            </a:pPr>
            <a:r>
              <a:rPr lang="en-US" sz="3200" b="1" dirty="0">
                <a:latin typeface="Century Gothic"/>
              </a:rPr>
              <a:t>Memorandum Circular No. 004.2022</a:t>
            </a:r>
            <a:endParaRPr lang="en-US" dirty="0"/>
          </a:p>
        </p:txBody>
      </p:sp>
      <p:sp>
        <p:nvSpPr>
          <p:cNvPr id="97" name="Rectangle 96"/>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217476" y="566046"/>
            <a:ext cx="6058584"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004.2022</a:t>
            </a:r>
            <a:endParaRPr lang="en-US" dirty="0">
              <a:solidFill>
                <a:srgbClr val="001F60"/>
              </a:solidFill>
            </a:endParaRPr>
          </a:p>
        </p:txBody>
      </p:sp>
      <p:sp>
        <p:nvSpPr>
          <p:cNvPr id="99" name="Rectangle 98"/>
          <p:cNvSpPr/>
          <p:nvPr/>
        </p:nvSpPr>
        <p:spPr>
          <a:xfrm>
            <a:off x="217476" y="1774631"/>
            <a:ext cx="6935991" cy="1054712"/>
          </a:xfrm>
          <a:prstGeom prst="rect">
            <a:avLst/>
          </a:prstGeom>
        </p:spPr>
        <p:txBody>
          <a:bodyPr wrap="square" lIns="91440" tIns="45720" rIns="91440" bIns="45720" anchor="t">
            <a:spAutoFit/>
          </a:bodyPr>
          <a:lstStyle/>
          <a:p>
            <a:pPr>
              <a:lnSpc>
                <a:spcPct val="106000"/>
              </a:lnSpc>
              <a:spcAft>
                <a:spcPts val="960"/>
              </a:spcAft>
            </a:pPr>
            <a:r>
              <a:rPr lang="en-US" sz="2000" b="1" dirty="0">
                <a:latin typeface="Century Gothic"/>
              </a:rPr>
              <a:t>Advisory on the Assessment, Collection, and Payment of Local Business Tax, Other Taxes, Fees and Charges Under the New Normal</a:t>
            </a:r>
            <a:endParaRPr lang="en-US" sz="1200" dirty="0"/>
          </a:p>
        </p:txBody>
      </p:sp>
      <p:sp>
        <p:nvSpPr>
          <p:cNvPr id="100" name="Rectangle 99"/>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Rectangle 100"/>
          <p:cNvSpPr/>
          <p:nvPr/>
        </p:nvSpPr>
        <p:spPr>
          <a:xfrm>
            <a:off x="5010380" y="6226834"/>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02" name="Picture 101"/>
          <p:cNvPicPr>
            <a:picLocks noChangeAspect="1"/>
          </p:cNvPicPr>
          <p:nvPr/>
        </p:nvPicPr>
        <p:blipFill rotWithShape="1">
          <a:blip r:embed="rId3"/>
          <a:srcRect l="34231" t="19972" r="35449" b="4702"/>
          <a:stretch/>
        </p:blipFill>
        <p:spPr>
          <a:xfrm>
            <a:off x="7455091" y="242344"/>
            <a:ext cx="4435286" cy="6198149"/>
          </a:xfrm>
          <a:prstGeom prst="rect">
            <a:avLst/>
          </a:prstGeom>
        </p:spPr>
      </p:pic>
      <p:grpSp>
        <p:nvGrpSpPr>
          <p:cNvPr id="103" name="Group 102"/>
          <p:cNvGrpSpPr/>
          <p:nvPr/>
        </p:nvGrpSpPr>
        <p:grpSpPr>
          <a:xfrm>
            <a:off x="376480" y="5828182"/>
            <a:ext cx="1712521" cy="797304"/>
            <a:chOff x="453494" y="3635485"/>
            <a:chExt cx="1712521" cy="797304"/>
          </a:xfrm>
        </p:grpSpPr>
        <p:grpSp>
          <p:nvGrpSpPr>
            <p:cNvPr id="104" name="Group 103"/>
            <p:cNvGrpSpPr/>
            <p:nvPr/>
          </p:nvGrpSpPr>
          <p:grpSpPr>
            <a:xfrm>
              <a:off x="453494" y="4081327"/>
              <a:ext cx="1278324" cy="351462"/>
              <a:chOff x="771698" y="5803668"/>
              <a:chExt cx="2902536" cy="798023"/>
            </a:xfrm>
            <a:solidFill>
              <a:schemeClr val="accent5">
                <a:lumMod val="60000"/>
                <a:lumOff val="40000"/>
              </a:schemeClr>
            </a:solidFill>
          </p:grpSpPr>
          <p:grpSp>
            <p:nvGrpSpPr>
              <p:cNvPr id="151" name="Group 150"/>
              <p:cNvGrpSpPr/>
              <p:nvPr/>
            </p:nvGrpSpPr>
            <p:grpSpPr>
              <a:xfrm>
                <a:off x="771698" y="5803668"/>
                <a:ext cx="1868984" cy="798023"/>
                <a:chOff x="695498" y="5794662"/>
                <a:chExt cx="1868984" cy="798023"/>
              </a:xfrm>
              <a:grpFill/>
            </p:grpSpPr>
            <p:grpSp>
              <p:nvGrpSpPr>
                <p:cNvPr id="163" name="Group 162"/>
                <p:cNvGrpSpPr/>
                <p:nvPr/>
              </p:nvGrpSpPr>
              <p:grpSpPr>
                <a:xfrm>
                  <a:off x="695498" y="6111240"/>
                  <a:ext cx="1868984" cy="481445"/>
                  <a:chOff x="695498" y="6090458"/>
                  <a:chExt cx="1868984" cy="481445"/>
                </a:xfrm>
                <a:grpFill/>
              </p:grpSpPr>
              <p:sp>
                <p:nvSpPr>
                  <p:cNvPr id="170" name="Oval 169"/>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2" name="Oval 171"/>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3" name="Oval 172"/>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6" name="Oval 17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8" name="Oval 17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9" name="Oval 178"/>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0" name="Oval 179"/>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1" name="Oval 180"/>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4" name="Oval 16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52" name="Group 151"/>
              <p:cNvGrpSpPr/>
              <p:nvPr/>
            </p:nvGrpSpPr>
            <p:grpSpPr>
              <a:xfrm>
                <a:off x="2852658" y="5803668"/>
                <a:ext cx="821576" cy="798023"/>
                <a:chOff x="695498" y="5794662"/>
                <a:chExt cx="821576" cy="798023"/>
              </a:xfrm>
              <a:grpFill/>
            </p:grpSpPr>
            <p:grpSp>
              <p:nvGrpSpPr>
                <p:cNvPr id="153" name="Group 152"/>
                <p:cNvGrpSpPr/>
                <p:nvPr/>
              </p:nvGrpSpPr>
              <p:grpSpPr>
                <a:xfrm>
                  <a:off x="695498" y="6111240"/>
                  <a:ext cx="821576" cy="481445"/>
                  <a:chOff x="695498" y="6090458"/>
                  <a:chExt cx="821576" cy="481445"/>
                </a:xfrm>
                <a:grpFill/>
              </p:grpSpPr>
              <p:sp>
                <p:nvSpPr>
                  <p:cNvPr id="157" name="Oval 15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Oval 15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4" name="Oval 15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05" name="Group 104"/>
            <p:cNvGrpSpPr/>
            <p:nvPr/>
          </p:nvGrpSpPr>
          <p:grpSpPr>
            <a:xfrm>
              <a:off x="453494" y="3638645"/>
              <a:ext cx="1278324" cy="351462"/>
              <a:chOff x="2445586" y="4281553"/>
              <a:chExt cx="1856509" cy="510428"/>
            </a:xfrm>
            <a:solidFill>
              <a:schemeClr val="accent5">
                <a:lumMod val="60000"/>
                <a:lumOff val="40000"/>
              </a:schemeClr>
            </a:solidFill>
          </p:grpSpPr>
          <p:sp>
            <p:nvSpPr>
              <p:cNvPr id="124" name="Oval 123"/>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6" name="Oval 105"/>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extLst>
      <p:ext uri="{BB962C8B-B14F-4D97-AF65-F5344CB8AC3E}">
        <p14:creationId xmlns:p14="http://schemas.microsoft.com/office/powerpoint/2010/main" val="41237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02798"/>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1" name="Picture 10"/>
          <p:cNvPicPr>
            <a:picLocks noChangeAspect="1"/>
          </p:cNvPicPr>
          <p:nvPr/>
        </p:nvPicPr>
        <p:blipFill rotWithShape="1">
          <a:blip r:embed="rId3"/>
          <a:srcRect l="34231" t="19972" r="35449" b="4702"/>
          <a:stretch/>
        </p:blipFill>
        <p:spPr>
          <a:xfrm>
            <a:off x="383209" y="288105"/>
            <a:ext cx="4435286" cy="6198149"/>
          </a:xfrm>
          <a:prstGeom prst="rect">
            <a:avLst/>
          </a:prstGeom>
        </p:spPr>
      </p:pic>
      <p:sp>
        <p:nvSpPr>
          <p:cNvPr id="5" name="TextBox 4"/>
          <p:cNvSpPr txBox="1"/>
          <p:nvPr/>
        </p:nvSpPr>
        <p:spPr>
          <a:xfrm>
            <a:off x="5312920" y="2180964"/>
            <a:ext cx="6564086" cy="3416320"/>
          </a:xfrm>
          <a:prstGeom prst="rect">
            <a:avLst/>
          </a:prstGeom>
          <a:noFill/>
        </p:spPr>
        <p:txBody>
          <a:bodyPr wrap="square" lIns="91440" tIns="45720" rIns="91440" bIns="45720" rtlCol="0" anchor="t">
            <a:spAutoFit/>
          </a:bodyPr>
          <a:lstStyle/>
          <a:p>
            <a:pPr marL="457200" indent="-457200" algn="just">
              <a:buFont typeface="+mj-lt"/>
              <a:buAutoNum type="arabicPeriod" startAt="2"/>
            </a:pPr>
            <a:r>
              <a:rPr lang="en-US" dirty="0">
                <a:latin typeface="Century Gothic" panose="020B0502020202020204" pitchFamily="34" charset="0"/>
              </a:rPr>
              <a:t>Adoption of electronic facilities for business registration and renewal.</a:t>
            </a:r>
          </a:p>
          <a:p>
            <a:pPr marL="457200" indent="-457200" algn="just">
              <a:buFont typeface="+mj-lt"/>
              <a:buAutoNum type="arabicPeriod" startAt="2"/>
            </a:pPr>
            <a:endParaRPr lang="en-US" dirty="0">
              <a:latin typeface="Century Gothic" panose="020B0502020202020204" pitchFamily="34" charset="0"/>
            </a:endParaRPr>
          </a:p>
          <a:p>
            <a:pPr marL="457200" indent="-457200" algn="just">
              <a:buFont typeface="+mj-lt"/>
              <a:buAutoNum type="arabicPeriod" startAt="2"/>
            </a:pPr>
            <a:r>
              <a:rPr lang="en-US" dirty="0">
                <a:latin typeface="Century Gothic" panose="020B0502020202020204" pitchFamily="34" charset="0"/>
              </a:rPr>
              <a:t>Use the anniversary date of the business as basis for the renewal period of business permits pursuant to Section 11 (e)7 of Republic Act (RA) No. 110328.</a:t>
            </a:r>
          </a:p>
          <a:p>
            <a:pPr marL="457200" indent="-457200" algn="just">
              <a:buFont typeface="+mj-lt"/>
              <a:buAutoNum type="arabicPeriod" startAt="2"/>
            </a:pPr>
            <a:endParaRPr lang="en-US" dirty="0">
              <a:latin typeface="Century Gothic" panose="020B0502020202020204" pitchFamily="34" charset="0"/>
            </a:endParaRPr>
          </a:p>
          <a:p>
            <a:pPr marL="457200" indent="-457200" algn="just">
              <a:buFont typeface="+mj-lt"/>
              <a:buAutoNum type="arabicPeriod" startAt="2"/>
            </a:pPr>
            <a:r>
              <a:rPr lang="en-US" dirty="0">
                <a:latin typeface="Century Gothic" panose="020B0502020202020204" pitchFamily="34" charset="0"/>
              </a:rPr>
              <a:t>Local treasurers are reminded to always consider the LGU's available funds and cash flow requirements and projections to ensure that funding for basic services and mandatory obligations will not be hampered.</a:t>
            </a:r>
          </a:p>
        </p:txBody>
      </p:sp>
      <p:sp>
        <p:nvSpPr>
          <p:cNvPr id="7" name="Rectangle 6"/>
          <p:cNvSpPr/>
          <p:nvPr/>
        </p:nvSpPr>
        <p:spPr>
          <a:xfrm>
            <a:off x="5272954" y="833831"/>
            <a:ext cx="5768714"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004.2022</a:t>
            </a:r>
            <a:endParaRPr lang="en-US" dirty="0">
              <a:solidFill>
                <a:srgbClr val="001F60"/>
              </a:solidFill>
            </a:endParaRPr>
          </a:p>
        </p:txBody>
      </p:sp>
      <p:sp>
        <p:nvSpPr>
          <p:cNvPr id="9" name="Rectangle 8"/>
          <p:cNvSpPr/>
          <p:nvPr/>
        </p:nvSpPr>
        <p:spPr>
          <a:xfrm>
            <a:off x="7997952" y="6946"/>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2" name="Group 11"/>
          <p:cNvGrpSpPr/>
          <p:nvPr/>
        </p:nvGrpSpPr>
        <p:grpSpPr>
          <a:xfrm>
            <a:off x="10094976" y="5904146"/>
            <a:ext cx="1712521" cy="797304"/>
            <a:chOff x="453494" y="3635485"/>
            <a:chExt cx="1712521" cy="797304"/>
          </a:xfrm>
        </p:grpSpPr>
        <p:grpSp>
          <p:nvGrpSpPr>
            <p:cNvPr id="13" name="Group 12"/>
            <p:cNvGrpSpPr/>
            <p:nvPr/>
          </p:nvGrpSpPr>
          <p:grpSpPr>
            <a:xfrm>
              <a:off x="453494" y="4081327"/>
              <a:ext cx="1278324" cy="351462"/>
              <a:chOff x="771698" y="5803668"/>
              <a:chExt cx="2902536" cy="798023"/>
            </a:xfrm>
            <a:solidFill>
              <a:schemeClr val="accent5">
                <a:lumMod val="60000"/>
                <a:lumOff val="40000"/>
              </a:schemeClr>
            </a:solidFill>
          </p:grpSpPr>
          <p:grpSp>
            <p:nvGrpSpPr>
              <p:cNvPr id="60" name="Group 59"/>
              <p:cNvGrpSpPr/>
              <p:nvPr/>
            </p:nvGrpSpPr>
            <p:grpSpPr>
              <a:xfrm>
                <a:off x="771698" y="5803668"/>
                <a:ext cx="1868984" cy="798023"/>
                <a:chOff x="695498" y="5794662"/>
                <a:chExt cx="1868984" cy="798023"/>
              </a:xfrm>
              <a:grpFill/>
            </p:grpSpPr>
            <p:grpSp>
              <p:nvGrpSpPr>
                <p:cNvPr id="72" name="Group 71"/>
                <p:cNvGrpSpPr/>
                <p:nvPr/>
              </p:nvGrpSpPr>
              <p:grpSpPr>
                <a:xfrm>
                  <a:off x="695498" y="6111240"/>
                  <a:ext cx="1868984" cy="481445"/>
                  <a:chOff x="695498" y="6090458"/>
                  <a:chExt cx="1868984" cy="481445"/>
                </a:xfrm>
                <a:grpFill/>
              </p:grpSpPr>
              <p:sp>
                <p:nvSpPr>
                  <p:cNvPr id="79" name="Oval 78"/>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3" name="Oval 7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1" name="Group 60"/>
              <p:cNvGrpSpPr/>
              <p:nvPr/>
            </p:nvGrpSpPr>
            <p:grpSpPr>
              <a:xfrm>
                <a:off x="2852658" y="5803668"/>
                <a:ext cx="821576" cy="798023"/>
                <a:chOff x="695498" y="5794662"/>
                <a:chExt cx="821576" cy="798023"/>
              </a:xfrm>
              <a:grpFill/>
            </p:grpSpPr>
            <p:grpSp>
              <p:nvGrpSpPr>
                <p:cNvPr id="62" name="Group 61"/>
                <p:cNvGrpSpPr/>
                <p:nvPr/>
              </p:nvGrpSpPr>
              <p:grpSpPr>
                <a:xfrm>
                  <a:off x="695498" y="6111240"/>
                  <a:ext cx="821576" cy="481445"/>
                  <a:chOff x="695498" y="6090458"/>
                  <a:chExt cx="821576" cy="481445"/>
                </a:xfrm>
                <a:grpFill/>
              </p:grpSpPr>
              <p:sp>
                <p:nvSpPr>
                  <p:cNvPr id="66" name="Oval 6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3" name="Oval 6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4" name="Group 13"/>
            <p:cNvGrpSpPr/>
            <p:nvPr/>
          </p:nvGrpSpPr>
          <p:grpSpPr>
            <a:xfrm>
              <a:off x="453494" y="3638645"/>
              <a:ext cx="1278324" cy="351462"/>
              <a:chOff x="2445586" y="4281553"/>
              <a:chExt cx="1856509" cy="510428"/>
            </a:xfrm>
            <a:solidFill>
              <a:schemeClr val="accent5">
                <a:lumMod val="60000"/>
                <a:lumOff val="40000"/>
              </a:schemeClr>
            </a:solidFill>
          </p:grpSpPr>
          <p:sp>
            <p:nvSpPr>
              <p:cNvPr id="33" name="Oval 32"/>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 name="Oval 14"/>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extLst>
      <p:ext uri="{BB962C8B-B14F-4D97-AF65-F5344CB8AC3E}">
        <p14:creationId xmlns:p14="http://schemas.microsoft.com/office/powerpoint/2010/main" val="360456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5" name="TextBox 4"/>
          <p:cNvSpPr txBox="1"/>
          <p:nvPr/>
        </p:nvSpPr>
        <p:spPr>
          <a:xfrm>
            <a:off x="5272954" y="2084032"/>
            <a:ext cx="6562922" cy="3970318"/>
          </a:xfrm>
          <a:prstGeom prst="rect">
            <a:avLst/>
          </a:prstGeom>
          <a:noFill/>
        </p:spPr>
        <p:txBody>
          <a:bodyPr wrap="square" lIns="91440" tIns="45720" rIns="91440" bIns="45720" rtlCol="0" anchor="t">
            <a:spAutoFit/>
          </a:bodyPr>
          <a:lstStyle/>
          <a:p>
            <a:pPr marL="342900" indent="-342900">
              <a:buFont typeface="+mj-lt"/>
              <a:buAutoNum type="arabicPeriod" startAt="5"/>
            </a:pPr>
            <a:r>
              <a:rPr lang="en-US" dirty="0">
                <a:latin typeface="Century Gothic" panose="020B0502020202020204" pitchFamily="34" charset="0"/>
              </a:rPr>
              <a:t>LGUs that are not extending the payment deadlines are still enjoined to adopt the applicable strategies and actions stated thereof, as part of the new normal treasury operations during the Covid-19 pandemic and in other </a:t>
            </a:r>
            <a:r>
              <a:rPr lang="en-PH" dirty="0">
                <a:latin typeface="Century Gothic" panose="020B0502020202020204" pitchFamily="34" charset="0"/>
              </a:rPr>
              <a:t>similar instances.</a:t>
            </a:r>
          </a:p>
          <a:p>
            <a:r>
              <a:rPr lang="en-PH" dirty="0">
                <a:latin typeface="Century Gothic" panose="020B0502020202020204" pitchFamily="34" charset="0"/>
              </a:rPr>
              <a:t> </a:t>
            </a:r>
          </a:p>
          <a:p>
            <a:pPr marL="342900" indent="-342900">
              <a:buFont typeface="+mj-lt"/>
              <a:buAutoNum type="arabicPeriod" startAt="6"/>
            </a:pPr>
            <a:r>
              <a:rPr lang="en-US" dirty="0">
                <a:latin typeface="Century Gothic" panose="020B0502020202020204" pitchFamily="34" charset="0"/>
              </a:rPr>
              <a:t>On real property tax (RPT) and Special Education Fund (SEF), Section 250 of the LGC, allows four (4) equal installments for four (4) quarters without interest or penalties: first installment to be due and payable on or before 31 March; second installment, on or before 30 June; third installment, on or before 30 September; and the last installment on or before 31 December.</a:t>
            </a:r>
            <a:endParaRPr lang="en-PH" dirty="0">
              <a:latin typeface="Century Gothic" panose="020B0502020202020204" pitchFamily="34" charset="0"/>
              <a:cs typeface="Arial" pitchFamily="34" charset="0"/>
            </a:endParaRP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302798"/>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 name="Picture 8"/>
          <p:cNvPicPr>
            <a:picLocks noChangeAspect="1"/>
          </p:cNvPicPr>
          <p:nvPr/>
        </p:nvPicPr>
        <p:blipFill rotWithShape="1">
          <a:blip r:embed="rId3"/>
          <a:srcRect l="34231" t="19972" r="35449" b="4702"/>
          <a:stretch/>
        </p:blipFill>
        <p:spPr>
          <a:xfrm>
            <a:off x="383209" y="288105"/>
            <a:ext cx="4435286" cy="6198149"/>
          </a:xfrm>
          <a:prstGeom prst="rect">
            <a:avLst/>
          </a:prstGeom>
        </p:spPr>
      </p:pic>
      <p:sp>
        <p:nvSpPr>
          <p:cNvPr id="10" name="Rectangle 9"/>
          <p:cNvSpPr/>
          <p:nvPr/>
        </p:nvSpPr>
        <p:spPr>
          <a:xfrm>
            <a:off x="5272954" y="833831"/>
            <a:ext cx="5768714"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004.2022</a:t>
            </a:r>
            <a:endParaRPr lang="en-US" dirty="0">
              <a:solidFill>
                <a:srgbClr val="001F60"/>
              </a:solidFill>
            </a:endParaRPr>
          </a:p>
        </p:txBody>
      </p:sp>
      <p:sp>
        <p:nvSpPr>
          <p:cNvPr id="11" name="Rectangle 10"/>
          <p:cNvSpPr/>
          <p:nvPr/>
        </p:nvSpPr>
        <p:spPr>
          <a:xfrm>
            <a:off x="7997952" y="6946"/>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2" name="Group 11"/>
          <p:cNvGrpSpPr/>
          <p:nvPr/>
        </p:nvGrpSpPr>
        <p:grpSpPr>
          <a:xfrm>
            <a:off x="10094976" y="5904146"/>
            <a:ext cx="1712521" cy="797304"/>
            <a:chOff x="453494" y="3635485"/>
            <a:chExt cx="1712521" cy="797304"/>
          </a:xfrm>
        </p:grpSpPr>
        <p:grpSp>
          <p:nvGrpSpPr>
            <p:cNvPr id="13" name="Group 12"/>
            <p:cNvGrpSpPr/>
            <p:nvPr/>
          </p:nvGrpSpPr>
          <p:grpSpPr>
            <a:xfrm>
              <a:off x="453494" y="4081327"/>
              <a:ext cx="1278324" cy="351462"/>
              <a:chOff x="771698" y="5803668"/>
              <a:chExt cx="2902536" cy="798023"/>
            </a:xfrm>
            <a:solidFill>
              <a:schemeClr val="accent5">
                <a:lumMod val="60000"/>
                <a:lumOff val="40000"/>
              </a:schemeClr>
            </a:solidFill>
          </p:grpSpPr>
          <p:grpSp>
            <p:nvGrpSpPr>
              <p:cNvPr id="60" name="Group 59"/>
              <p:cNvGrpSpPr/>
              <p:nvPr/>
            </p:nvGrpSpPr>
            <p:grpSpPr>
              <a:xfrm>
                <a:off x="771698" y="5803668"/>
                <a:ext cx="1868984" cy="798023"/>
                <a:chOff x="695498" y="5794662"/>
                <a:chExt cx="1868984" cy="798023"/>
              </a:xfrm>
              <a:grpFill/>
            </p:grpSpPr>
            <p:grpSp>
              <p:nvGrpSpPr>
                <p:cNvPr id="72" name="Group 71"/>
                <p:cNvGrpSpPr/>
                <p:nvPr/>
              </p:nvGrpSpPr>
              <p:grpSpPr>
                <a:xfrm>
                  <a:off x="695498" y="6111240"/>
                  <a:ext cx="1868984" cy="481445"/>
                  <a:chOff x="695498" y="6090458"/>
                  <a:chExt cx="1868984" cy="481445"/>
                </a:xfrm>
                <a:grpFill/>
              </p:grpSpPr>
              <p:sp>
                <p:nvSpPr>
                  <p:cNvPr id="79" name="Oval 78"/>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3" name="Oval 7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1" name="Group 60"/>
              <p:cNvGrpSpPr/>
              <p:nvPr/>
            </p:nvGrpSpPr>
            <p:grpSpPr>
              <a:xfrm>
                <a:off x="2852658" y="5803668"/>
                <a:ext cx="821576" cy="798023"/>
                <a:chOff x="695498" y="5794662"/>
                <a:chExt cx="821576" cy="798023"/>
              </a:xfrm>
              <a:grpFill/>
            </p:grpSpPr>
            <p:grpSp>
              <p:nvGrpSpPr>
                <p:cNvPr id="62" name="Group 61"/>
                <p:cNvGrpSpPr/>
                <p:nvPr/>
              </p:nvGrpSpPr>
              <p:grpSpPr>
                <a:xfrm>
                  <a:off x="695498" y="6111240"/>
                  <a:ext cx="821576" cy="481445"/>
                  <a:chOff x="695498" y="6090458"/>
                  <a:chExt cx="821576" cy="481445"/>
                </a:xfrm>
                <a:grpFill/>
              </p:grpSpPr>
              <p:sp>
                <p:nvSpPr>
                  <p:cNvPr id="66" name="Oval 6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3" name="Oval 6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4" name="Group 13"/>
            <p:cNvGrpSpPr/>
            <p:nvPr/>
          </p:nvGrpSpPr>
          <p:grpSpPr>
            <a:xfrm>
              <a:off x="453494" y="3638645"/>
              <a:ext cx="1278324" cy="351462"/>
              <a:chOff x="2445586" y="4281553"/>
              <a:chExt cx="1856509" cy="510428"/>
            </a:xfrm>
            <a:solidFill>
              <a:schemeClr val="accent5">
                <a:lumMod val="60000"/>
                <a:lumOff val="40000"/>
              </a:schemeClr>
            </a:solidFill>
          </p:grpSpPr>
          <p:sp>
            <p:nvSpPr>
              <p:cNvPr id="33" name="Oval 32"/>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 name="Oval 14"/>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extLst>
      <p:ext uri="{BB962C8B-B14F-4D97-AF65-F5344CB8AC3E}">
        <p14:creationId xmlns:p14="http://schemas.microsoft.com/office/powerpoint/2010/main" val="68730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5" name="TextBox 4"/>
          <p:cNvSpPr txBox="1"/>
          <p:nvPr/>
        </p:nvSpPr>
        <p:spPr>
          <a:xfrm>
            <a:off x="233360" y="2647814"/>
            <a:ext cx="6515784" cy="1754326"/>
          </a:xfrm>
          <a:prstGeom prst="rect">
            <a:avLst/>
          </a:prstGeom>
          <a:noFill/>
        </p:spPr>
        <p:txBody>
          <a:bodyPr wrap="square" lIns="91440" tIns="45720" rIns="91440" bIns="45720" rtlCol="0" anchor="t">
            <a:spAutoFit/>
          </a:bodyPr>
          <a:lstStyle/>
          <a:p>
            <a:r>
              <a:rPr lang="en-US" dirty="0">
                <a:latin typeface="Century Gothic" panose="020B0502020202020204" pitchFamily="34" charset="0"/>
              </a:rPr>
              <a:t>Disseminating the Commission on Elections (</a:t>
            </a:r>
            <a:r>
              <a:rPr lang="en-US" dirty="0" err="1">
                <a:latin typeface="Century Gothic" panose="020B0502020202020204" pitchFamily="34" charset="0"/>
              </a:rPr>
              <a:t>ComElec</a:t>
            </a:r>
            <a:r>
              <a:rPr lang="en-US" dirty="0">
                <a:latin typeface="Century Gothic" panose="020B0502020202020204" pitchFamily="34" charset="0"/>
              </a:rPr>
              <a:t>) Minute Resolution No. 19-0414 dated 30 April 2019, which authorizes the payment of overtime claim for extra services, rendered by provincial, city and municipal treasurers in connection, with the May 13, 2019 Elections and to future elections.</a:t>
            </a: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3359" y="486973"/>
            <a:ext cx="5274812" cy="588174"/>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a:t>
            </a:r>
            <a:endParaRPr lang="en-US" dirty="0">
              <a:solidFill>
                <a:srgbClr val="001F60"/>
              </a:solidFill>
            </a:endParaRPr>
          </a:p>
        </p:txBody>
      </p:sp>
      <p:sp>
        <p:nvSpPr>
          <p:cNvPr id="7" name="Rectangle 6"/>
          <p:cNvSpPr/>
          <p:nvPr/>
        </p:nvSpPr>
        <p:spPr>
          <a:xfrm>
            <a:off x="245737" y="1657246"/>
            <a:ext cx="6383663" cy="810094"/>
          </a:xfrm>
          <a:prstGeom prst="rect">
            <a:avLst/>
          </a:prstGeom>
        </p:spPr>
        <p:txBody>
          <a:bodyPr wrap="square" lIns="91440" tIns="45720" rIns="91440" bIns="45720" anchor="t">
            <a:spAutoFit/>
          </a:bodyPr>
          <a:lstStyle/>
          <a:p>
            <a:pPr>
              <a:lnSpc>
                <a:spcPct val="106000"/>
              </a:lnSpc>
              <a:spcAft>
                <a:spcPts val="960"/>
              </a:spcAft>
            </a:pPr>
            <a:r>
              <a:rPr lang="en-US" sz="2200" b="1" dirty="0">
                <a:latin typeface="Century Gothic"/>
              </a:rPr>
              <a:t>Authority to Give Overtime Payment for Service Rendered During Election Period</a:t>
            </a:r>
            <a:endParaRPr lang="en-US" sz="2200" dirty="0"/>
          </a:p>
        </p:txBody>
      </p:sp>
      <p:sp>
        <p:nvSpPr>
          <p:cNvPr id="9" name="Rectangle 8"/>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p:cNvSpPr/>
          <p:nvPr/>
        </p:nvSpPr>
        <p:spPr>
          <a:xfrm>
            <a:off x="5010380" y="6226834"/>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1" name="Group 10"/>
          <p:cNvGrpSpPr/>
          <p:nvPr/>
        </p:nvGrpSpPr>
        <p:grpSpPr>
          <a:xfrm>
            <a:off x="376480" y="5828182"/>
            <a:ext cx="1712521" cy="797304"/>
            <a:chOff x="453494" y="3635485"/>
            <a:chExt cx="1712521" cy="797304"/>
          </a:xfrm>
        </p:grpSpPr>
        <p:grpSp>
          <p:nvGrpSpPr>
            <p:cNvPr id="12" name="Group 11"/>
            <p:cNvGrpSpPr/>
            <p:nvPr/>
          </p:nvGrpSpPr>
          <p:grpSpPr>
            <a:xfrm>
              <a:off x="453494" y="4081327"/>
              <a:ext cx="1278324" cy="351462"/>
              <a:chOff x="771698" y="5803668"/>
              <a:chExt cx="2902536" cy="798023"/>
            </a:xfrm>
            <a:solidFill>
              <a:schemeClr val="accent5">
                <a:lumMod val="60000"/>
                <a:lumOff val="40000"/>
              </a:schemeClr>
            </a:solidFill>
          </p:grpSpPr>
          <p:grpSp>
            <p:nvGrpSpPr>
              <p:cNvPr id="59" name="Group 58"/>
              <p:cNvGrpSpPr/>
              <p:nvPr/>
            </p:nvGrpSpPr>
            <p:grpSpPr>
              <a:xfrm>
                <a:off x="771698" y="5803668"/>
                <a:ext cx="1868984" cy="798023"/>
                <a:chOff x="695498" y="5794662"/>
                <a:chExt cx="1868984" cy="798023"/>
              </a:xfrm>
              <a:grpFill/>
            </p:grpSpPr>
            <p:grpSp>
              <p:nvGrpSpPr>
                <p:cNvPr id="71" name="Group 70"/>
                <p:cNvGrpSpPr/>
                <p:nvPr/>
              </p:nvGrpSpPr>
              <p:grpSpPr>
                <a:xfrm>
                  <a:off x="695498" y="6111240"/>
                  <a:ext cx="1868984" cy="481445"/>
                  <a:chOff x="695498" y="6090458"/>
                  <a:chExt cx="1868984" cy="481445"/>
                </a:xfrm>
                <a:grpFill/>
              </p:grpSpPr>
              <p:sp>
                <p:nvSpPr>
                  <p:cNvPr id="78" name="Oval 7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2" name="Oval 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0" name="Group 59"/>
              <p:cNvGrpSpPr/>
              <p:nvPr/>
            </p:nvGrpSpPr>
            <p:grpSpPr>
              <a:xfrm>
                <a:off x="2852658" y="5803668"/>
                <a:ext cx="821576" cy="798023"/>
                <a:chOff x="695498" y="5794662"/>
                <a:chExt cx="821576" cy="798023"/>
              </a:xfrm>
              <a:grpFill/>
            </p:grpSpPr>
            <p:grpSp>
              <p:nvGrpSpPr>
                <p:cNvPr id="61" name="Group 60"/>
                <p:cNvGrpSpPr/>
                <p:nvPr/>
              </p:nvGrpSpPr>
              <p:grpSpPr>
                <a:xfrm>
                  <a:off x="695498" y="6111240"/>
                  <a:ext cx="821576" cy="481445"/>
                  <a:chOff x="695498" y="6090458"/>
                  <a:chExt cx="821576" cy="481445"/>
                </a:xfrm>
                <a:grpFill/>
              </p:grpSpPr>
              <p:sp>
                <p:nvSpPr>
                  <p:cNvPr id="65" name="Oval 6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2" name="Oval 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3" name="Group 12"/>
            <p:cNvGrpSpPr/>
            <p:nvPr/>
          </p:nvGrpSpPr>
          <p:grpSpPr>
            <a:xfrm>
              <a:off x="453494" y="3638645"/>
              <a:ext cx="1278324" cy="351462"/>
              <a:chOff x="2445586" y="4281553"/>
              <a:chExt cx="1856509" cy="510428"/>
            </a:xfrm>
            <a:solidFill>
              <a:schemeClr val="accent5">
                <a:lumMod val="60000"/>
                <a:lumOff val="40000"/>
              </a:schemeClr>
            </a:solidFill>
          </p:grpSpPr>
          <p:sp>
            <p:nvSpPr>
              <p:cNvPr id="32" name="Oval 3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 name="Oval 1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Oval 1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90" name="Picture 89"/>
          <p:cNvPicPr>
            <a:picLocks noChangeAspect="1"/>
          </p:cNvPicPr>
          <p:nvPr/>
        </p:nvPicPr>
        <p:blipFill rotWithShape="1">
          <a:blip r:embed="rId3"/>
          <a:srcRect l="34231" t="20313" r="35513" b="3676"/>
          <a:stretch/>
        </p:blipFill>
        <p:spPr>
          <a:xfrm>
            <a:off x="7192432" y="304519"/>
            <a:ext cx="4320725" cy="6105771"/>
          </a:xfrm>
          <a:prstGeom prst="rect">
            <a:avLst/>
          </a:prstGeom>
        </p:spPr>
      </p:pic>
    </p:spTree>
    <p:extLst>
      <p:ext uri="{BB962C8B-B14F-4D97-AF65-F5344CB8AC3E}">
        <p14:creationId xmlns:p14="http://schemas.microsoft.com/office/powerpoint/2010/main" val="252648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68;p4"/>
          <p:cNvSpPr txBox="1"/>
          <p:nvPr/>
        </p:nvSpPr>
        <p:spPr>
          <a:xfrm>
            <a:off x="4612821" y="2029787"/>
            <a:ext cx="7389768" cy="2251766"/>
          </a:xfrm>
          <a:prstGeom prst="rect">
            <a:avLst/>
          </a:prstGeom>
          <a:noFill/>
          <a:ln>
            <a:noFill/>
          </a:ln>
        </p:spPr>
        <p:txBody>
          <a:bodyPr spcFirstLastPara="1" wrap="square" lIns="41152" tIns="20570" rIns="41152" bIns="20570" anchor="t" anchorCtr="0">
            <a:noAutofit/>
          </a:bodyPr>
          <a:lstStyle/>
          <a:p>
            <a:r>
              <a:rPr lang="en-US" sz="4400" b="1" dirty="0">
                <a:solidFill>
                  <a:srgbClr val="002060"/>
                </a:solidFill>
                <a:latin typeface="Century Gothic"/>
                <a:ea typeface="+mn-lt"/>
                <a:cs typeface="+mn-lt"/>
              </a:rPr>
              <a:t>MUNTAP@53</a:t>
            </a:r>
          </a:p>
          <a:p>
            <a:r>
              <a:rPr lang="en-US" sz="4400" b="1" dirty="0">
                <a:solidFill>
                  <a:srgbClr val="002060"/>
                </a:solidFill>
                <a:latin typeface="Century Gothic"/>
                <a:ea typeface="+mn-lt"/>
                <a:cs typeface="+mn-lt"/>
              </a:rPr>
              <a:t>BEAMING EXCELLENCE BEYOND THE NEW NORMAL</a:t>
            </a:r>
          </a:p>
        </p:txBody>
      </p:sp>
      <p:sp>
        <p:nvSpPr>
          <p:cNvPr id="10" name="Google Shape;68;p4">
            <a:extLst>
              <a:ext uri="{FF2B5EF4-FFF2-40B4-BE49-F238E27FC236}">
                <a16:creationId xmlns:a16="http://schemas.microsoft.com/office/drawing/2014/main" xmlns="" id="{EC954F74-FCE1-5745-88EF-168A7C4A87B6}"/>
              </a:ext>
            </a:extLst>
          </p:cNvPr>
          <p:cNvSpPr txBox="1"/>
          <p:nvPr/>
        </p:nvSpPr>
        <p:spPr>
          <a:xfrm>
            <a:off x="5722876" y="1043761"/>
            <a:ext cx="4938593" cy="676421"/>
          </a:xfrm>
          <a:prstGeom prst="rect">
            <a:avLst/>
          </a:prstGeom>
          <a:noFill/>
          <a:ln>
            <a:noFill/>
          </a:ln>
        </p:spPr>
        <p:txBody>
          <a:bodyPr spcFirstLastPara="1" wrap="square" lIns="34294" tIns="17142" rIns="34294" bIns="17142" anchor="t" anchorCtr="0">
            <a:noAutofit/>
          </a:bodyPr>
          <a:lstStyle/>
          <a:p>
            <a:r>
              <a:rPr lang="en-PH" sz="1100" cap="small" spc="300" dirty="0">
                <a:latin typeface="Gill Sans MT" panose="020B0502020104020203" pitchFamily="34" charset="0"/>
                <a:ea typeface="Nunito"/>
                <a:cs typeface="Nunito"/>
                <a:sym typeface="Nunito"/>
              </a:rPr>
              <a:t>Department of Finance</a:t>
            </a:r>
          </a:p>
          <a:p>
            <a:r>
              <a:rPr lang="en-PH" sz="1100" b="1" dirty="0">
                <a:latin typeface="Gill Sans MT" panose="020B0502020104020203" pitchFamily="34" charset="0"/>
                <a:ea typeface="Nunito"/>
                <a:cs typeface="Nunito"/>
                <a:sym typeface="Nunito"/>
              </a:rPr>
              <a:t>BUREAU OF LOCAL GOVERNMENT FINANCE</a:t>
            </a:r>
          </a:p>
          <a:p>
            <a:endParaRPr lang="en-PH" sz="800" i="1" dirty="0">
              <a:latin typeface="Gill Sans MT" panose="020B0502020104020203" pitchFamily="34" charset="0"/>
              <a:ea typeface="Nunito"/>
              <a:cs typeface="Nunito"/>
              <a:sym typeface="Nunito"/>
            </a:endParaRPr>
          </a:p>
          <a:p>
            <a:r>
              <a:rPr lang="en-PH" sz="1050" i="1" spc="60" dirty="0">
                <a:latin typeface="Gill Sans MT" panose="020B0502020104020203" pitchFamily="34" charset="0"/>
                <a:ea typeface="Nunito"/>
                <a:cs typeface="Nunito"/>
                <a:sym typeface="Nunito"/>
              </a:rPr>
              <a:t>Improving Local Finance, Empowering Local Governments towards Sustainability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821" y="924772"/>
            <a:ext cx="914400" cy="914400"/>
          </a:xfrm>
          <a:prstGeom prst="rect">
            <a:avLst/>
          </a:prstGeom>
        </p:spPr>
      </p:pic>
      <p:sp>
        <p:nvSpPr>
          <p:cNvPr id="5" name="TextBox 3"/>
          <p:cNvSpPr txBox="1"/>
          <p:nvPr/>
        </p:nvSpPr>
        <p:spPr>
          <a:xfrm>
            <a:off x="4612821" y="4472168"/>
            <a:ext cx="7157931" cy="1231106"/>
          </a:xfrm>
          <a:prstGeom prst="rect">
            <a:avLst/>
          </a:prstGeom>
          <a:noFill/>
        </p:spPr>
        <p:txBody>
          <a:bodyPr wrap="square" lIns="91440" tIns="45720" rIns="91440" bIns="45720" rtlCol="0" anchor="t">
            <a:spAutoFit/>
          </a:bodyPr>
          <a:lstStyle/>
          <a:p>
            <a:r>
              <a:rPr lang="en-US" sz="2000" b="1" dirty="0">
                <a:latin typeface="Century Gothic"/>
              </a:rPr>
              <a:t>RICARDO L. BOBIS, JR.</a:t>
            </a:r>
          </a:p>
          <a:p>
            <a:r>
              <a:rPr lang="en-US" dirty="0">
                <a:latin typeface="Century Gothic"/>
              </a:rPr>
              <a:t>Director II, LGUOS</a:t>
            </a:r>
          </a:p>
          <a:p>
            <a:endParaRPr lang="en-US" dirty="0">
              <a:latin typeface="Century Gothic"/>
            </a:endParaRPr>
          </a:p>
          <a:p>
            <a:r>
              <a:rPr lang="en-US" b="1" dirty="0">
                <a:latin typeface="Century Gothic"/>
              </a:rPr>
              <a:t>Davao City | 23 August 2022</a:t>
            </a:r>
            <a:endParaRPr lang="en-US" sz="2000" b="1" dirty="0"/>
          </a:p>
        </p:txBody>
      </p:sp>
      <p:sp>
        <p:nvSpPr>
          <p:cNvPr id="2" name="Rectangle 1"/>
          <p:cNvSpPr/>
          <p:nvPr/>
        </p:nvSpPr>
        <p:spPr>
          <a:xfrm>
            <a:off x="2857" y="1020950"/>
            <a:ext cx="3701684" cy="1036320"/>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p:cNvSpPr/>
          <p:nvPr/>
        </p:nvSpPr>
        <p:spPr>
          <a:xfrm>
            <a:off x="5937504" y="6021514"/>
            <a:ext cx="6254496" cy="836486"/>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9" name="Group 8"/>
          <p:cNvGrpSpPr/>
          <p:nvPr/>
        </p:nvGrpSpPr>
        <p:grpSpPr>
          <a:xfrm>
            <a:off x="590654" y="5821680"/>
            <a:ext cx="1712521" cy="797304"/>
            <a:chOff x="453494" y="3635485"/>
            <a:chExt cx="1712521" cy="797304"/>
          </a:xfrm>
        </p:grpSpPr>
        <p:grpSp>
          <p:nvGrpSpPr>
            <p:cNvPr id="24" name="Group 23"/>
            <p:cNvGrpSpPr/>
            <p:nvPr/>
          </p:nvGrpSpPr>
          <p:grpSpPr>
            <a:xfrm>
              <a:off x="453494" y="4081327"/>
              <a:ext cx="1278324" cy="351462"/>
              <a:chOff x="771698" y="5803668"/>
              <a:chExt cx="2902536" cy="798023"/>
            </a:xfrm>
            <a:solidFill>
              <a:schemeClr val="accent5">
                <a:lumMod val="60000"/>
                <a:lumOff val="40000"/>
              </a:schemeClr>
            </a:solidFill>
          </p:grpSpPr>
          <p:grpSp>
            <p:nvGrpSpPr>
              <p:cNvPr id="57" name="Group 56"/>
              <p:cNvGrpSpPr/>
              <p:nvPr/>
            </p:nvGrpSpPr>
            <p:grpSpPr>
              <a:xfrm>
                <a:off x="771698" y="5803668"/>
                <a:ext cx="1868984" cy="798023"/>
                <a:chOff x="695498" y="5794662"/>
                <a:chExt cx="1868984" cy="798023"/>
              </a:xfrm>
              <a:grpFill/>
            </p:grpSpPr>
            <p:grpSp>
              <p:nvGrpSpPr>
                <p:cNvPr id="69" name="Group 68"/>
                <p:cNvGrpSpPr/>
                <p:nvPr/>
              </p:nvGrpSpPr>
              <p:grpSpPr>
                <a:xfrm>
                  <a:off x="695498" y="6111240"/>
                  <a:ext cx="1868984" cy="481445"/>
                  <a:chOff x="695498" y="6090458"/>
                  <a:chExt cx="1868984" cy="481445"/>
                </a:xfrm>
                <a:grpFill/>
              </p:grpSpPr>
              <p:sp>
                <p:nvSpPr>
                  <p:cNvPr id="76" name="Oval 7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0" name="Oval 69"/>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58" name="Group 57"/>
              <p:cNvGrpSpPr/>
              <p:nvPr/>
            </p:nvGrpSpPr>
            <p:grpSpPr>
              <a:xfrm>
                <a:off x="2852658" y="5803668"/>
                <a:ext cx="821576" cy="798023"/>
                <a:chOff x="695498" y="5794662"/>
                <a:chExt cx="821576" cy="798023"/>
              </a:xfrm>
              <a:grpFill/>
            </p:grpSpPr>
            <p:grpSp>
              <p:nvGrpSpPr>
                <p:cNvPr id="59" name="Group 58"/>
                <p:cNvGrpSpPr/>
                <p:nvPr/>
              </p:nvGrpSpPr>
              <p:grpSpPr>
                <a:xfrm>
                  <a:off x="695498" y="6111240"/>
                  <a:ext cx="821576" cy="481445"/>
                  <a:chOff x="695498" y="6090458"/>
                  <a:chExt cx="821576" cy="481445"/>
                </a:xfrm>
                <a:grpFill/>
              </p:grpSpPr>
              <p:sp>
                <p:nvSpPr>
                  <p:cNvPr id="63" name="Oval 62"/>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0" name="Oval 59"/>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4" name="Group 3"/>
            <p:cNvGrpSpPr/>
            <p:nvPr/>
          </p:nvGrpSpPr>
          <p:grpSpPr>
            <a:xfrm>
              <a:off x="453494" y="3638645"/>
              <a:ext cx="1278324" cy="351462"/>
              <a:chOff x="2445586" y="4281553"/>
              <a:chExt cx="1856509" cy="510428"/>
            </a:xfrm>
            <a:solidFill>
              <a:schemeClr val="accent5">
                <a:lumMod val="60000"/>
                <a:lumOff val="40000"/>
              </a:schemeClr>
            </a:solidFill>
          </p:grpSpPr>
          <p:sp>
            <p:nvSpPr>
              <p:cNvPr id="88" name="Oval 87"/>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57" name="Oval 256"/>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8" name="Oval 257"/>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9" name="Oval 258"/>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3" name="Oval 262"/>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4" name="Oval 263"/>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5" name="Oval 264"/>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1" name="Oval 25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2" name="Oval 25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3" name="Oval 25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0" name="Oval 269"/>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1" name="Oval 270"/>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2" name="Oval 271"/>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6" name="Oval 27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7" name="Oval 27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8" name="Oval 27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2" name="Oval 281"/>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3" name="Oval 282"/>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4" name="Oval 283"/>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297" name="Group 296"/>
          <p:cNvGrpSpPr/>
          <p:nvPr/>
        </p:nvGrpSpPr>
        <p:grpSpPr>
          <a:xfrm>
            <a:off x="10068353" y="246457"/>
            <a:ext cx="1712521" cy="797304"/>
            <a:chOff x="453494" y="3635485"/>
            <a:chExt cx="1712521" cy="797304"/>
          </a:xfrm>
        </p:grpSpPr>
        <p:grpSp>
          <p:nvGrpSpPr>
            <p:cNvPr id="298" name="Group 297"/>
            <p:cNvGrpSpPr/>
            <p:nvPr/>
          </p:nvGrpSpPr>
          <p:grpSpPr>
            <a:xfrm>
              <a:off x="453494" y="4081327"/>
              <a:ext cx="1278324" cy="351462"/>
              <a:chOff x="771698" y="5803668"/>
              <a:chExt cx="2902536" cy="798023"/>
            </a:xfrm>
            <a:solidFill>
              <a:schemeClr val="accent5">
                <a:lumMod val="60000"/>
                <a:lumOff val="40000"/>
              </a:schemeClr>
            </a:solidFill>
          </p:grpSpPr>
          <p:grpSp>
            <p:nvGrpSpPr>
              <p:cNvPr id="345" name="Group 344"/>
              <p:cNvGrpSpPr/>
              <p:nvPr/>
            </p:nvGrpSpPr>
            <p:grpSpPr>
              <a:xfrm>
                <a:off x="771698" y="5803668"/>
                <a:ext cx="1868984" cy="798023"/>
                <a:chOff x="695498" y="5794662"/>
                <a:chExt cx="1868984" cy="798023"/>
              </a:xfrm>
              <a:grpFill/>
            </p:grpSpPr>
            <p:grpSp>
              <p:nvGrpSpPr>
                <p:cNvPr id="357" name="Group 356"/>
                <p:cNvGrpSpPr/>
                <p:nvPr/>
              </p:nvGrpSpPr>
              <p:grpSpPr>
                <a:xfrm>
                  <a:off x="695498" y="6111240"/>
                  <a:ext cx="1868984" cy="481445"/>
                  <a:chOff x="695498" y="6090458"/>
                  <a:chExt cx="1868984" cy="481445"/>
                </a:xfrm>
                <a:grpFill/>
              </p:grpSpPr>
              <p:sp>
                <p:nvSpPr>
                  <p:cNvPr id="364" name="Oval 36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5" name="Oval 36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6" name="Oval 36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7" name="Oval 366"/>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8" name="Oval 367"/>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9" name="Oval 368"/>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0" name="Oval 36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1" name="Oval 37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2" name="Oval 37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3" name="Oval 372"/>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4" name="Oval 373"/>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5" name="Oval 374"/>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58" name="Oval 357"/>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9" name="Oval 358"/>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0" name="Oval 359"/>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1" name="Oval 360"/>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2" name="Oval 361"/>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3" name="Oval 362"/>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346" name="Group 345"/>
              <p:cNvGrpSpPr/>
              <p:nvPr/>
            </p:nvGrpSpPr>
            <p:grpSpPr>
              <a:xfrm>
                <a:off x="2852658" y="5803668"/>
                <a:ext cx="821576" cy="798023"/>
                <a:chOff x="695498" y="5794662"/>
                <a:chExt cx="821576" cy="798023"/>
              </a:xfrm>
              <a:grpFill/>
            </p:grpSpPr>
            <p:grpSp>
              <p:nvGrpSpPr>
                <p:cNvPr id="347" name="Group 346"/>
                <p:cNvGrpSpPr/>
                <p:nvPr/>
              </p:nvGrpSpPr>
              <p:grpSpPr>
                <a:xfrm>
                  <a:off x="695498" y="6111240"/>
                  <a:ext cx="821576" cy="481445"/>
                  <a:chOff x="695498" y="6090458"/>
                  <a:chExt cx="821576" cy="481445"/>
                </a:xfrm>
                <a:grpFill/>
              </p:grpSpPr>
              <p:sp>
                <p:nvSpPr>
                  <p:cNvPr id="351" name="Oval 350"/>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2" name="Oval 351"/>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3" name="Oval 352"/>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4" name="Oval 35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5" name="Oval 35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6" name="Oval 35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48" name="Oval 347"/>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9" name="Oval 348"/>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0" name="Oval 349"/>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299" name="Group 298"/>
            <p:cNvGrpSpPr/>
            <p:nvPr/>
          </p:nvGrpSpPr>
          <p:grpSpPr>
            <a:xfrm>
              <a:off x="453494" y="3638645"/>
              <a:ext cx="1278324" cy="351462"/>
              <a:chOff x="2445586" y="4281553"/>
              <a:chExt cx="1856509" cy="510428"/>
            </a:xfrm>
            <a:solidFill>
              <a:schemeClr val="accent5">
                <a:lumMod val="60000"/>
                <a:lumOff val="40000"/>
              </a:schemeClr>
            </a:solidFill>
          </p:grpSpPr>
          <p:sp>
            <p:nvSpPr>
              <p:cNvPr id="318" name="Oval 317"/>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9" name="Oval 318"/>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0" name="Oval 319"/>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1" name="Oval 320"/>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2" name="Oval 321"/>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3" name="Oval 322"/>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4" name="Oval 323"/>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5" name="Oval 324"/>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6" name="Oval 325"/>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7" name="Oval 326"/>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8" name="Oval 327"/>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9" name="Oval 328"/>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0" name="Oval 329"/>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1" name="Oval 330"/>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2" name="Oval 331"/>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3" name="Oval 332"/>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4" name="Oval 333"/>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5" name="Oval 334"/>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6" name="Oval 335"/>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7" name="Oval 336"/>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8" name="Oval 337"/>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9" name="Oval 338"/>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0" name="Oval 339"/>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1" name="Oval 340"/>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2" name="Oval 341"/>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3" name="Oval 342"/>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4" name="Oval 343"/>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00" name="Oval 299"/>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1" name="Oval 300"/>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2" name="Oval 301"/>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3" name="Oval 302"/>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4" name="Oval 303"/>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5" name="Oval 304"/>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6" name="Oval 305"/>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7" name="Oval 306"/>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8" name="Oval 307"/>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9" name="Oval 308"/>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0" name="Oval 309"/>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1" name="Oval 310"/>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2" name="Oval 311"/>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3" name="Oval 312"/>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4" name="Oval 313"/>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5" name="Oval 314"/>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6" name="Oval 315"/>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7" name="Oval 316"/>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3323" r="-12"/>
          <a:stretch/>
        </p:blipFill>
        <p:spPr>
          <a:xfrm>
            <a:off x="235009" y="1539110"/>
            <a:ext cx="4015515" cy="4010276"/>
          </a:xfrm>
          <a:prstGeom prst="rect">
            <a:avLst/>
          </a:prstGeom>
        </p:spPr>
      </p:pic>
    </p:spTree>
    <p:extLst>
      <p:ext uri="{BB962C8B-B14F-4D97-AF65-F5344CB8AC3E}">
        <p14:creationId xmlns:p14="http://schemas.microsoft.com/office/powerpoint/2010/main" val="183078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631" y="2046207"/>
            <a:ext cx="9838944" cy="2585323"/>
          </a:xfrm>
          <a:prstGeom prst="rect">
            <a:avLst/>
          </a:prstGeom>
          <a:noFill/>
        </p:spPr>
        <p:txBody>
          <a:bodyPr wrap="square" rtlCol="0">
            <a:spAutoFit/>
          </a:bodyPr>
          <a:lstStyle/>
          <a:p>
            <a:pPr algn="ctr"/>
            <a:r>
              <a:rPr lang="en-US" sz="5400" b="1" dirty="0">
                <a:solidFill>
                  <a:srgbClr val="001F60"/>
                </a:solidFill>
                <a:latin typeface="Century Gothic" panose="020B0502020202020204" pitchFamily="34" charset="0"/>
              </a:rPr>
              <a:t>DIGITAL TREASURY: </a:t>
            </a:r>
          </a:p>
          <a:p>
            <a:pPr algn="ctr"/>
            <a:r>
              <a:rPr lang="en-US" sz="5400" b="1" dirty="0">
                <a:solidFill>
                  <a:srgbClr val="001F60"/>
                </a:solidFill>
                <a:latin typeface="Century Gothic" panose="020B0502020202020204" pitchFamily="34" charset="0"/>
              </a:rPr>
              <a:t>A STRATEGIC ADVANCEMENT UNDER THE NEW NORMAL</a:t>
            </a:r>
            <a:endParaRPr lang="en-PH" sz="5400" b="1" dirty="0">
              <a:solidFill>
                <a:srgbClr val="001F60"/>
              </a:solidFill>
              <a:latin typeface="Century Gothic" panose="020B0502020202020204" pitchFamily="34" charset="0"/>
            </a:endParaRPr>
          </a:p>
        </p:txBody>
      </p:sp>
      <p:sp>
        <p:nvSpPr>
          <p:cNvPr id="7" name="Rectangle 6"/>
          <p:cNvSpPr/>
          <p:nvPr/>
        </p:nvSpPr>
        <p:spPr>
          <a:xfrm>
            <a:off x="5937504" y="6021514"/>
            <a:ext cx="6254496" cy="836486"/>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p:cNvSpPr/>
          <p:nvPr/>
        </p:nvSpPr>
        <p:spPr>
          <a:xfrm>
            <a:off x="0" y="0"/>
            <a:ext cx="6254496" cy="836486"/>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0" name="Group 9"/>
          <p:cNvGrpSpPr/>
          <p:nvPr/>
        </p:nvGrpSpPr>
        <p:grpSpPr>
          <a:xfrm>
            <a:off x="9672113" y="836486"/>
            <a:ext cx="1712521" cy="797304"/>
            <a:chOff x="453494" y="3635485"/>
            <a:chExt cx="1712521" cy="797304"/>
          </a:xfrm>
        </p:grpSpPr>
        <p:grpSp>
          <p:nvGrpSpPr>
            <p:cNvPr id="11" name="Group 10"/>
            <p:cNvGrpSpPr/>
            <p:nvPr/>
          </p:nvGrpSpPr>
          <p:grpSpPr>
            <a:xfrm>
              <a:off x="453494" y="4081327"/>
              <a:ext cx="1278324" cy="351462"/>
              <a:chOff x="771698" y="5803668"/>
              <a:chExt cx="2902536" cy="798023"/>
            </a:xfrm>
            <a:solidFill>
              <a:schemeClr val="accent5">
                <a:lumMod val="60000"/>
                <a:lumOff val="40000"/>
              </a:schemeClr>
            </a:solidFill>
          </p:grpSpPr>
          <p:grpSp>
            <p:nvGrpSpPr>
              <p:cNvPr id="59" name="Group 58"/>
              <p:cNvGrpSpPr/>
              <p:nvPr/>
            </p:nvGrpSpPr>
            <p:grpSpPr>
              <a:xfrm>
                <a:off x="771698" y="5803668"/>
                <a:ext cx="1868984" cy="798023"/>
                <a:chOff x="695498" y="5794662"/>
                <a:chExt cx="1868984" cy="798023"/>
              </a:xfrm>
              <a:grpFill/>
            </p:grpSpPr>
            <p:grpSp>
              <p:nvGrpSpPr>
                <p:cNvPr id="71" name="Group 70"/>
                <p:cNvGrpSpPr/>
                <p:nvPr/>
              </p:nvGrpSpPr>
              <p:grpSpPr>
                <a:xfrm>
                  <a:off x="695498" y="6111240"/>
                  <a:ext cx="1868984" cy="481445"/>
                  <a:chOff x="695498" y="6090458"/>
                  <a:chExt cx="1868984" cy="481445"/>
                </a:xfrm>
                <a:grpFill/>
              </p:grpSpPr>
              <p:sp>
                <p:nvSpPr>
                  <p:cNvPr id="78" name="Oval 7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2" name="Oval 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0" name="Group 59"/>
              <p:cNvGrpSpPr/>
              <p:nvPr/>
            </p:nvGrpSpPr>
            <p:grpSpPr>
              <a:xfrm>
                <a:off x="2852658" y="5803668"/>
                <a:ext cx="821576" cy="798023"/>
                <a:chOff x="695498" y="5794662"/>
                <a:chExt cx="821576" cy="798023"/>
              </a:xfrm>
              <a:grpFill/>
            </p:grpSpPr>
            <p:grpSp>
              <p:nvGrpSpPr>
                <p:cNvPr id="61" name="Group 60"/>
                <p:cNvGrpSpPr/>
                <p:nvPr/>
              </p:nvGrpSpPr>
              <p:grpSpPr>
                <a:xfrm>
                  <a:off x="695498" y="6111240"/>
                  <a:ext cx="821576" cy="481445"/>
                  <a:chOff x="695498" y="6090458"/>
                  <a:chExt cx="821576" cy="481445"/>
                </a:xfrm>
                <a:grpFill/>
              </p:grpSpPr>
              <p:sp>
                <p:nvSpPr>
                  <p:cNvPr id="65" name="Oval 6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2" name="Oval 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2" name="Group 11"/>
            <p:cNvGrpSpPr/>
            <p:nvPr/>
          </p:nvGrpSpPr>
          <p:grpSpPr>
            <a:xfrm>
              <a:off x="453494" y="3638645"/>
              <a:ext cx="1278324" cy="351462"/>
              <a:chOff x="2445586" y="4281553"/>
              <a:chExt cx="1856509" cy="510428"/>
            </a:xfrm>
            <a:solidFill>
              <a:schemeClr val="accent5">
                <a:lumMod val="60000"/>
                <a:lumOff val="40000"/>
              </a:schemeClr>
            </a:solidFill>
          </p:grpSpPr>
          <p:sp>
            <p:nvSpPr>
              <p:cNvPr id="32" name="Oval 3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 name="Oval 1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Oval 1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0" name="Group 89"/>
          <p:cNvGrpSpPr/>
          <p:nvPr/>
        </p:nvGrpSpPr>
        <p:grpSpPr>
          <a:xfrm>
            <a:off x="1138428" y="5222941"/>
            <a:ext cx="1712521" cy="797304"/>
            <a:chOff x="453494" y="3635485"/>
            <a:chExt cx="1712521" cy="797304"/>
          </a:xfrm>
        </p:grpSpPr>
        <p:grpSp>
          <p:nvGrpSpPr>
            <p:cNvPr id="91" name="Group 90"/>
            <p:cNvGrpSpPr/>
            <p:nvPr/>
          </p:nvGrpSpPr>
          <p:grpSpPr>
            <a:xfrm>
              <a:off x="453494" y="4081327"/>
              <a:ext cx="1278324" cy="351462"/>
              <a:chOff x="771698" y="5803668"/>
              <a:chExt cx="2902536" cy="798023"/>
            </a:xfrm>
            <a:solidFill>
              <a:schemeClr val="accent5">
                <a:lumMod val="60000"/>
                <a:lumOff val="40000"/>
              </a:schemeClr>
            </a:solidFill>
          </p:grpSpPr>
          <p:grpSp>
            <p:nvGrpSpPr>
              <p:cNvPr id="138" name="Group 137"/>
              <p:cNvGrpSpPr/>
              <p:nvPr/>
            </p:nvGrpSpPr>
            <p:grpSpPr>
              <a:xfrm>
                <a:off x="771698" y="5803668"/>
                <a:ext cx="1868984" cy="798023"/>
                <a:chOff x="695498" y="5794662"/>
                <a:chExt cx="1868984" cy="798023"/>
              </a:xfrm>
              <a:grpFill/>
            </p:grpSpPr>
            <p:grpSp>
              <p:nvGrpSpPr>
                <p:cNvPr id="151" name="Group 150"/>
                <p:cNvGrpSpPr/>
                <p:nvPr/>
              </p:nvGrpSpPr>
              <p:grpSpPr>
                <a:xfrm>
                  <a:off x="695498" y="6111240"/>
                  <a:ext cx="1868984" cy="481445"/>
                  <a:chOff x="695498" y="6090458"/>
                  <a:chExt cx="1868984" cy="481445"/>
                </a:xfrm>
                <a:grpFill/>
              </p:grpSpPr>
              <p:sp>
                <p:nvSpPr>
                  <p:cNvPr id="158" name="Oval 15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Oval 15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2" name="Oval 15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39" name="Group 138"/>
              <p:cNvGrpSpPr/>
              <p:nvPr/>
            </p:nvGrpSpPr>
            <p:grpSpPr>
              <a:xfrm>
                <a:off x="2852658" y="5803668"/>
                <a:ext cx="821576" cy="798023"/>
                <a:chOff x="695498" y="5794662"/>
                <a:chExt cx="821576" cy="798023"/>
              </a:xfrm>
              <a:grpFill/>
            </p:grpSpPr>
            <p:grpSp>
              <p:nvGrpSpPr>
                <p:cNvPr id="140" name="Group 139"/>
                <p:cNvGrpSpPr/>
                <p:nvPr/>
              </p:nvGrpSpPr>
              <p:grpSpPr>
                <a:xfrm>
                  <a:off x="695498" y="6111240"/>
                  <a:ext cx="821576" cy="481445"/>
                  <a:chOff x="695498" y="6090458"/>
                  <a:chExt cx="821576" cy="481445"/>
                </a:xfrm>
                <a:grpFill/>
              </p:grpSpPr>
              <p:sp>
                <p:nvSpPr>
                  <p:cNvPr id="144" name="Oval 14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1" name="Oval 14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92" name="Group 91"/>
            <p:cNvGrpSpPr/>
            <p:nvPr/>
          </p:nvGrpSpPr>
          <p:grpSpPr>
            <a:xfrm>
              <a:off x="453494" y="3638645"/>
              <a:ext cx="1278324" cy="351462"/>
              <a:chOff x="2445586" y="4281553"/>
              <a:chExt cx="1856509" cy="510428"/>
            </a:xfrm>
            <a:solidFill>
              <a:schemeClr val="accent5">
                <a:lumMod val="60000"/>
                <a:lumOff val="40000"/>
              </a:schemeClr>
            </a:solidFill>
          </p:grpSpPr>
          <p:sp>
            <p:nvSpPr>
              <p:cNvPr id="111" name="Oval 110"/>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3" name="Oval 92"/>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extLst>
      <p:ext uri="{BB962C8B-B14F-4D97-AF65-F5344CB8AC3E}">
        <p14:creationId xmlns:p14="http://schemas.microsoft.com/office/powerpoint/2010/main" val="207492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69319" y="1343872"/>
            <a:ext cx="10781946" cy="830997"/>
          </a:xfrm>
          <a:prstGeom prst="rect">
            <a:avLst/>
          </a:prstGeom>
        </p:spPr>
        <p:txBody>
          <a:bodyPr wrap="square">
            <a:spAutoFit/>
          </a:bodyPr>
          <a:lstStyle/>
          <a:p>
            <a:pPr algn="ctr"/>
            <a:r>
              <a:rPr lang="en-US" sz="2400" b="1" dirty="0">
                <a:latin typeface="Century Gothic" panose="020B0502020202020204" pitchFamily="34" charset="0"/>
                <a:cs typeface="Arial" panose="020B0604020202020204" pitchFamily="34" charset="0"/>
              </a:rPr>
              <a:t>What is the current environment when we talk of electronic and digital transactions?</a:t>
            </a:r>
          </a:p>
        </p:txBody>
      </p:sp>
      <p:sp>
        <p:nvSpPr>
          <p:cNvPr id="20" name="Flowchart: Delay 19"/>
          <p:cNvSpPr/>
          <p:nvPr/>
        </p:nvSpPr>
        <p:spPr>
          <a:xfrm rot="16200000">
            <a:off x="1485369" y="2547805"/>
            <a:ext cx="1105786" cy="2737883"/>
          </a:xfrm>
          <a:prstGeom prst="flowChartDelay">
            <a:avLst/>
          </a:pr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5412328" y="2547806"/>
            <a:ext cx="1105786" cy="2737883"/>
          </a:xfrm>
          <a:prstGeom prst="flowChartDelay">
            <a:avLst/>
          </a:pr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p:cNvSpPr/>
          <p:nvPr/>
        </p:nvSpPr>
        <p:spPr>
          <a:xfrm rot="16200000">
            <a:off x="9339287" y="2547805"/>
            <a:ext cx="1105786" cy="2737883"/>
          </a:xfrm>
          <a:prstGeom prst="flowChartDelay">
            <a:avLst/>
          </a:pr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9319" y="4622638"/>
            <a:ext cx="2737885" cy="1200329"/>
          </a:xfrm>
          <a:prstGeom prst="rect">
            <a:avLst/>
          </a:prstGeom>
        </p:spPr>
        <p:txBody>
          <a:bodyPr wrap="square">
            <a:spAutoFit/>
          </a:bodyPr>
          <a:lstStyle/>
          <a:p>
            <a:pPr marL="0" lvl="1" algn="ctr"/>
            <a:r>
              <a:rPr lang="en-US" b="1" dirty="0">
                <a:latin typeface="Century Gothic" panose="020B0502020202020204" pitchFamily="34" charset="0"/>
                <a:cs typeface="Arial" panose="020B0604020202020204" pitchFamily="34" charset="0"/>
              </a:rPr>
              <a:t>Government is stepping up its efforts to promote digital transactions</a:t>
            </a:r>
          </a:p>
        </p:txBody>
      </p:sp>
      <p:sp>
        <p:nvSpPr>
          <p:cNvPr id="24" name="Rectangle 23"/>
          <p:cNvSpPr/>
          <p:nvPr/>
        </p:nvSpPr>
        <p:spPr>
          <a:xfrm>
            <a:off x="4596279" y="4622638"/>
            <a:ext cx="2737884" cy="369332"/>
          </a:xfrm>
          <a:prstGeom prst="rect">
            <a:avLst/>
          </a:prstGeom>
        </p:spPr>
        <p:txBody>
          <a:bodyPr wrap="square">
            <a:spAutoFit/>
          </a:bodyPr>
          <a:lstStyle/>
          <a:p>
            <a:pPr marL="0" lvl="1" algn="ctr"/>
            <a:r>
              <a:rPr lang="en-US" b="1" dirty="0">
                <a:latin typeface="Century Gothic" panose="020B0502020202020204" pitchFamily="34" charset="0"/>
              </a:rPr>
              <a:t>Retail Oriented</a:t>
            </a:r>
            <a:endParaRPr lang="en-US" b="1" i="1" dirty="0">
              <a:highlight>
                <a:srgbClr val="FFFF00"/>
              </a:highlight>
              <a:latin typeface="Century Gothic" panose="020B0502020202020204" pitchFamily="34" charset="0"/>
              <a:cs typeface="Arial" panose="020B0604020202020204" pitchFamily="34" charset="0"/>
            </a:endParaRPr>
          </a:p>
        </p:txBody>
      </p:sp>
      <p:sp>
        <p:nvSpPr>
          <p:cNvPr id="25" name="Rectangle 24"/>
          <p:cNvSpPr/>
          <p:nvPr/>
        </p:nvSpPr>
        <p:spPr>
          <a:xfrm>
            <a:off x="8523238" y="4622638"/>
            <a:ext cx="2737884" cy="646331"/>
          </a:xfrm>
          <a:prstGeom prst="rect">
            <a:avLst/>
          </a:prstGeom>
        </p:spPr>
        <p:txBody>
          <a:bodyPr wrap="square">
            <a:spAutoFit/>
          </a:bodyPr>
          <a:lstStyle/>
          <a:p>
            <a:pPr marL="0" lvl="1" algn="ctr"/>
            <a:r>
              <a:rPr lang="en-US" b="1" dirty="0">
                <a:latin typeface="Century Gothic" panose="020B0502020202020204" pitchFamily="34" charset="0"/>
              </a:rPr>
              <a:t>Business to Government</a:t>
            </a:r>
            <a:endParaRPr lang="en-US" b="1" i="1" dirty="0">
              <a:latin typeface="Century Gothic" panose="020B0502020202020204" pitchFamily="34" charset="0"/>
              <a:cs typeface="Arial" panose="020B0604020202020204" pitchFamily="34" charset="0"/>
            </a:endParaRPr>
          </a:p>
        </p:txBody>
      </p:sp>
      <p:pic>
        <p:nvPicPr>
          <p:cNvPr id="2" name="Picture 1"/>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67965" y="2454596"/>
            <a:ext cx="1740592" cy="1664208"/>
          </a:xfrm>
          <a:prstGeom prst="rect">
            <a:avLst/>
          </a:prstGeom>
        </p:spPr>
      </p:pic>
      <p:pic>
        <p:nvPicPr>
          <p:cNvPr id="3" name="Picture 2"/>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57134" y="2454596"/>
            <a:ext cx="1816174" cy="1664208"/>
          </a:xfrm>
          <a:prstGeom prst="rect">
            <a:avLst/>
          </a:prstGeom>
        </p:spPr>
      </p:pic>
      <p:pic>
        <p:nvPicPr>
          <p:cNvPr id="4" name="Picture 3"/>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60076" y="2892724"/>
            <a:ext cx="1664208" cy="1226080"/>
          </a:xfrm>
          <a:prstGeom prst="rect">
            <a:avLst/>
          </a:prstGeom>
        </p:spPr>
      </p:pic>
      <p:sp>
        <p:nvSpPr>
          <p:cNvPr id="31" name="Rectangle 30"/>
          <p:cNvSpPr/>
          <p:nvPr/>
        </p:nvSpPr>
        <p:spPr>
          <a:xfrm>
            <a:off x="738316" y="573015"/>
            <a:ext cx="6166278" cy="646331"/>
          </a:xfrm>
          <a:prstGeom prst="rect">
            <a:avLst/>
          </a:prstGeom>
        </p:spPr>
        <p:txBody>
          <a:bodyPr wrap="square">
            <a:spAutoFit/>
          </a:bodyPr>
          <a:lstStyle/>
          <a:p>
            <a:r>
              <a:rPr lang="en-PH" sz="3600" b="1" dirty="0">
                <a:solidFill>
                  <a:srgbClr val="002060"/>
                </a:solidFill>
                <a:latin typeface="Century Gothic" panose="020B0502020202020204" pitchFamily="34" charset="0"/>
                <a:cs typeface="Arial" panose="020B0604020202020204" pitchFamily="34" charset="0"/>
              </a:rPr>
              <a:t>OVERVIEW</a:t>
            </a:r>
          </a:p>
        </p:txBody>
      </p:sp>
      <p:sp>
        <p:nvSpPr>
          <p:cNvPr id="27" name="Rectangle 26"/>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8" name="Group 27"/>
          <p:cNvGrpSpPr/>
          <p:nvPr/>
        </p:nvGrpSpPr>
        <p:grpSpPr>
          <a:xfrm>
            <a:off x="590654" y="5821680"/>
            <a:ext cx="1712521" cy="797304"/>
            <a:chOff x="453494" y="3635485"/>
            <a:chExt cx="1712521" cy="797304"/>
          </a:xfrm>
        </p:grpSpPr>
        <p:grpSp>
          <p:nvGrpSpPr>
            <p:cNvPr id="29" name="Group 28"/>
            <p:cNvGrpSpPr/>
            <p:nvPr/>
          </p:nvGrpSpPr>
          <p:grpSpPr>
            <a:xfrm>
              <a:off x="453494" y="4081327"/>
              <a:ext cx="1278324" cy="351462"/>
              <a:chOff x="771698" y="5803668"/>
              <a:chExt cx="2902536" cy="798023"/>
            </a:xfrm>
            <a:solidFill>
              <a:schemeClr val="accent5">
                <a:lumMod val="60000"/>
                <a:lumOff val="40000"/>
              </a:schemeClr>
            </a:solidFill>
          </p:grpSpPr>
          <p:grpSp>
            <p:nvGrpSpPr>
              <p:cNvPr id="82" name="Group 81"/>
              <p:cNvGrpSpPr/>
              <p:nvPr/>
            </p:nvGrpSpPr>
            <p:grpSpPr>
              <a:xfrm>
                <a:off x="771698" y="5803668"/>
                <a:ext cx="1868984" cy="798023"/>
                <a:chOff x="695498" y="5794662"/>
                <a:chExt cx="1868984" cy="798023"/>
              </a:xfrm>
              <a:grpFill/>
            </p:grpSpPr>
            <p:grpSp>
              <p:nvGrpSpPr>
                <p:cNvPr id="94" name="Group 93"/>
                <p:cNvGrpSpPr/>
                <p:nvPr/>
              </p:nvGrpSpPr>
              <p:grpSpPr>
                <a:xfrm>
                  <a:off x="695498" y="6111240"/>
                  <a:ext cx="1868984" cy="481445"/>
                  <a:chOff x="695498" y="6090458"/>
                  <a:chExt cx="1868984" cy="481445"/>
                </a:xfrm>
                <a:grpFill/>
              </p:grpSpPr>
              <p:sp>
                <p:nvSpPr>
                  <p:cNvPr id="101" name="Oval 100"/>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5" name="Oval 94"/>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83" name="Group 82"/>
              <p:cNvGrpSpPr/>
              <p:nvPr/>
            </p:nvGrpSpPr>
            <p:grpSpPr>
              <a:xfrm>
                <a:off x="2852658" y="5803668"/>
                <a:ext cx="821576" cy="798023"/>
                <a:chOff x="695498" y="5794662"/>
                <a:chExt cx="821576" cy="798023"/>
              </a:xfrm>
              <a:grpFill/>
            </p:grpSpPr>
            <p:grpSp>
              <p:nvGrpSpPr>
                <p:cNvPr id="84" name="Group 83"/>
                <p:cNvGrpSpPr/>
                <p:nvPr/>
              </p:nvGrpSpPr>
              <p:grpSpPr>
                <a:xfrm>
                  <a:off x="695498" y="6111240"/>
                  <a:ext cx="821576" cy="481445"/>
                  <a:chOff x="695498" y="6090458"/>
                  <a:chExt cx="821576" cy="481445"/>
                </a:xfrm>
                <a:grpFill/>
              </p:grpSpPr>
              <p:sp>
                <p:nvSpPr>
                  <p:cNvPr id="88" name="Oval 8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5" name="Oval 84"/>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36" name="Group 35"/>
            <p:cNvGrpSpPr/>
            <p:nvPr/>
          </p:nvGrpSpPr>
          <p:grpSpPr>
            <a:xfrm>
              <a:off x="453494" y="3638645"/>
              <a:ext cx="1278324" cy="351462"/>
              <a:chOff x="2445586" y="4281553"/>
              <a:chExt cx="1856509" cy="510428"/>
            </a:xfrm>
            <a:solidFill>
              <a:schemeClr val="accent5">
                <a:lumMod val="60000"/>
                <a:lumOff val="40000"/>
              </a:schemeClr>
            </a:solidFill>
          </p:grpSpPr>
          <p:sp>
            <p:nvSpPr>
              <p:cNvPr id="55" name="Oval 54"/>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7" name="Oval 36"/>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13" name="Group 112"/>
          <p:cNvGrpSpPr/>
          <p:nvPr/>
        </p:nvGrpSpPr>
        <p:grpSpPr>
          <a:xfrm>
            <a:off x="10187860" y="264707"/>
            <a:ext cx="1712521" cy="797304"/>
            <a:chOff x="453494" y="3635485"/>
            <a:chExt cx="1712521" cy="797304"/>
          </a:xfrm>
        </p:grpSpPr>
        <p:grpSp>
          <p:nvGrpSpPr>
            <p:cNvPr id="114" name="Group 113"/>
            <p:cNvGrpSpPr/>
            <p:nvPr/>
          </p:nvGrpSpPr>
          <p:grpSpPr>
            <a:xfrm>
              <a:off x="453494" y="4081327"/>
              <a:ext cx="1278324" cy="351462"/>
              <a:chOff x="771698" y="5803668"/>
              <a:chExt cx="2902536" cy="798023"/>
            </a:xfrm>
            <a:solidFill>
              <a:schemeClr val="accent5">
                <a:lumMod val="60000"/>
                <a:lumOff val="40000"/>
              </a:schemeClr>
            </a:solidFill>
          </p:grpSpPr>
          <p:grpSp>
            <p:nvGrpSpPr>
              <p:cNvPr id="161" name="Group 160"/>
              <p:cNvGrpSpPr/>
              <p:nvPr/>
            </p:nvGrpSpPr>
            <p:grpSpPr>
              <a:xfrm>
                <a:off x="771698" y="5803668"/>
                <a:ext cx="1868984" cy="798023"/>
                <a:chOff x="695498" y="5794662"/>
                <a:chExt cx="1868984" cy="798023"/>
              </a:xfrm>
              <a:grpFill/>
            </p:grpSpPr>
            <p:grpSp>
              <p:nvGrpSpPr>
                <p:cNvPr id="173" name="Group 172"/>
                <p:cNvGrpSpPr/>
                <p:nvPr/>
              </p:nvGrpSpPr>
              <p:grpSpPr>
                <a:xfrm>
                  <a:off x="695498" y="6111240"/>
                  <a:ext cx="1868984" cy="481445"/>
                  <a:chOff x="695498" y="6090458"/>
                  <a:chExt cx="1868984" cy="481445"/>
                </a:xfrm>
                <a:grpFill/>
              </p:grpSpPr>
              <p:sp>
                <p:nvSpPr>
                  <p:cNvPr id="180" name="Oval 179"/>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1" name="Oval 180"/>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2" name="Oval 181"/>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3" name="Oval 182"/>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4" name="Oval 183"/>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5" name="Oval 184"/>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6" name="Oval 18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7" name="Oval 18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8" name="Oval 18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9" name="Oval 188"/>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0" name="Oval 189"/>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1" name="Oval 190"/>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4" name="Oval 17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6" name="Oval 17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8" name="Oval 177"/>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9" name="Oval 178"/>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62" name="Group 161"/>
              <p:cNvGrpSpPr/>
              <p:nvPr/>
            </p:nvGrpSpPr>
            <p:grpSpPr>
              <a:xfrm>
                <a:off x="2852658" y="5803668"/>
                <a:ext cx="821576" cy="798023"/>
                <a:chOff x="695498" y="5794662"/>
                <a:chExt cx="821576" cy="798023"/>
              </a:xfrm>
              <a:grpFill/>
            </p:grpSpPr>
            <p:grpSp>
              <p:nvGrpSpPr>
                <p:cNvPr id="163" name="Group 162"/>
                <p:cNvGrpSpPr/>
                <p:nvPr/>
              </p:nvGrpSpPr>
              <p:grpSpPr>
                <a:xfrm>
                  <a:off x="695498" y="6111240"/>
                  <a:ext cx="821576" cy="481445"/>
                  <a:chOff x="695498" y="6090458"/>
                  <a:chExt cx="821576" cy="481445"/>
                </a:xfrm>
                <a:grpFill/>
              </p:grpSpPr>
              <p:sp>
                <p:nvSpPr>
                  <p:cNvPr id="167" name="Oval 16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2" name="Oval 17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4" name="Oval 16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15" name="Group 114"/>
            <p:cNvGrpSpPr/>
            <p:nvPr/>
          </p:nvGrpSpPr>
          <p:grpSpPr>
            <a:xfrm>
              <a:off x="453494" y="3638645"/>
              <a:ext cx="1278324" cy="351462"/>
              <a:chOff x="2445586" y="4281553"/>
              <a:chExt cx="1856509" cy="510428"/>
            </a:xfrm>
            <a:solidFill>
              <a:schemeClr val="accent5">
                <a:lumMod val="60000"/>
                <a:lumOff val="40000"/>
              </a:schemeClr>
            </a:solidFill>
          </p:grpSpPr>
          <p:sp>
            <p:nvSpPr>
              <p:cNvPr id="134" name="Oval 133"/>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Oval 159"/>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16" name="Oval 115"/>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92" name="Rectangle 191"/>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47078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06"/>
            <a:ext cx="12192000" cy="548511"/>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4999"/>
              </a:solidFill>
            </a:endParaRPr>
          </a:p>
        </p:txBody>
      </p:sp>
      <p:sp>
        <p:nvSpPr>
          <p:cNvPr id="8" name="Rectangle 7"/>
          <p:cNvSpPr/>
          <p:nvPr/>
        </p:nvSpPr>
        <p:spPr>
          <a:xfrm>
            <a:off x="609197" y="925157"/>
            <a:ext cx="4232249" cy="650178"/>
          </a:xfrm>
          <a:prstGeom prst="rect">
            <a:avLst/>
          </a:prstGeom>
        </p:spPr>
        <p:txBody>
          <a:bodyPr wrap="none" lIns="91440" tIns="45720" rIns="91440" bIns="45720" anchor="t">
            <a:spAutoFit/>
          </a:bodyPr>
          <a:lstStyle/>
          <a:p>
            <a:pPr>
              <a:lnSpc>
                <a:spcPct val="106000"/>
              </a:lnSpc>
              <a:spcAft>
                <a:spcPts val="960"/>
              </a:spcAft>
            </a:pPr>
            <a:r>
              <a:rPr lang="en-US" sz="3600" b="1" dirty="0">
                <a:solidFill>
                  <a:srgbClr val="001F60"/>
                </a:solidFill>
                <a:latin typeface="Century Gothic"/>
              </a:rPr>
              <a:t>DISCUSSION FLOW</a:t>
            </a:r>
            <a:endParaRPr lang="en-US" sz="2000" dirty="0">
              <a:solidFill>
                <a:srgbClr val="001F60"/>
              </a:solidFill>
              <a:latin typeface="Calibri"/>
              <a:cs typeface="Calibri"/>
            </a:endParaRPr>
          </a:p>
        </p:txBody>
      </p:sp>
      <p:sp>
        <p:nvSpPr>
          <p:cNvPr id="3" name="TextBox 2">
            <a:extLst>
              <a:ext uri="{FF2B5EF4-FFF2-40B4-BE49-F238E27FC236}">
                <a16:creationId xmlns:a16="http://schemas.microsoft.com/office/drawing/2014/main" xmlns="" id="{BC4EE005-3259-4B77-8B58-618DA779DB33}"/>
              </a:ext>
            </a:extLst>
          </p:cNvPr>
          <p:cNvSpPr txBox="1"/>
          <p:nvPr/>
        </p:nvSpPr>
        <p:spPr>
          <a:xfrm>
            <a:off x="4724401" y="2689588"/>
            <a:ext cx="6871868" cy="2246769"/>
          </a:xfrm>
          <a:prstGeom prst="rect">
            <a:avLst/>
          </a:prstGeom>
          <a:noFill/>
        </p:spPr>
        <p:txBody>
          <a:bodyPr wrap="square" lIns="91440" tIns="45720" rIns="91440" bIns="45720" rtlCol="0" anchor="t">
            <a:spAutoFit/>
          </a:bodyPr>
          <a:lstStyle/>
          <a:p>
            <a:pPr marL="514350" indent="-514350">
              <a:buAutoNum type="romanUcPeriod"/>
            </a:pPr>
            <a:r>
              <a:rPr lang="en-US" sz="2800" dirty="0">
                <a:latin typeface="Century Gothic"/>
                <a:cs typeface="Calibri"/>
              </a:rPr>
              <a:t>BLGF Issuances and Policy Updates</a:t>
            </a:r>
          </a:p>
          <a:p>
            <a:pPr marL="514350" indent="-514350">
              <a:buAutoNum type="romanUcPeriod"/>
            </a:pPr>
            <a:endParaRPr lang="en-US" sz="2800" dirty="0">
              <a:latin typeface="Century Gothic"/>
              <a:cs typeface="Calibri"/>
            </a:endParaRPr>
          </a:p>
          <a:p>
            <a:pPr marL="514350" indent="-514350">
              <a:buAutoNum type="romanUcPeriod"/>
            </a:pPr>
            <a:r>
              <a:rPr lang="en-US" sz="2800" dirty="0">
                <a:latin typeface="Century Gothic"/>
                <a:cs typeface="Calibri"/>
              </a:rPr>
              <a:t>Digital Treasury: A Strategic Advancement Under the New Normal</a:t>
            </a:r>
          </a:p>
        </p:txBody>
      </p:sp>
      <p:grpSp>
        <p:nvGrpSpPr>
          <p:cNvPr id="7" name="Group 6"/>
          <p:cNvGrpSpPr/>
          <p:nvPr/>
        </p:nvGrpSpPr>
        <p:grpSpPr>
          <a:xfrm>
            <a:off x="609197" y="2138711"/>
            <a:ext cx="3426138" cy="3348524"/>
            <a:chOff x="673366" y="2207836"/>
            <a:chExt cx="3426138" cy="3348524"/>
          </a:xfrm>
        </p:grpSpPr>
        <p:sp>
          <p:nvSpPr>
            <p:cNvPr id="9" name="Oval 8"/>
            <p:cNvSpPr/>
            <p:nvPr/>
          </p:nvSpPr>
          <p:spPr>
            <a:xfrm>
              <a:off x="673366" y="2207836"/>
              <a:ext cx="3426138" cy="3348524"/>
            </a:xfrm>
            <a:prstGeom prst="ellipse">
              <a:avLst/>
            </a:prstGeom>
            <a:solidFill>
              <a:srgbClr val="1D4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594" y="2612257"/>
              <a:ext cx="2539682" cy="2539682"/>
            </a:xfrm>
            <a:prstGeom prst="rect">
              <a:avLst/>
            </a:prstGeom>
          </p:spPr>
        </p:pic>
      </p:grpSp>
      <p:grpSp>
        <p:nvGrpSpPr>
          <p:cNvPr id="11" name="Group 10"/>
          <p:cNvGrpSpPr/>
          <p:nvPr/>
        </p:nvGrpSpPr>
        <p:grpSpPr>
          <a:xfrm>
            <a:off x="9883748" y="5651958"/>
            <a:ext cx="1712521" cy="797304"/>
            <a:chOff x="453494" y="3635485"/>
            <a:chExt cx="1712521" cy="797304"/>
          </a:xfrm>
        </p:grpSpPr>
        <p:grpSp>
          <p:nvGrpSpPr>
            <p:cNvPr id="12" name="Group 11"/>
            <p:cNvGrpSpPr/>
            <p:nvPr/>
          </p:nvGrpSpPr>
          <p:grpSpPr>
            <a:xfrm>
              <a:off x="453494" y="4081327"/>
              <a:ext cx="1278324" cy="351462"/>
              <a:chOff x="771698" y="5803668"/>
              <a:chExt cx="2902536" cy="798023"/>
            </a:xfrm>
            <a:solidFill>
              <a:schemeClr val="accent5">
                <a:lumMod val="60000"/>
                <a:lumOff val="40000"/>
              </a:schemeClr>
            </a:solidFill>
          </p:grpSpPr>
          <p:grpSp>
            <p:nvGrpSpPr>
              <p:cNvPr id="59" name="Group 58"/>
              <p:cNvGrpSpPr/>
              <p:nvPr/>
            </p:nvGrpSpPr>
            <p:grpSpPr>
              <a:xfrm>
                <a:off x="771698" y="5803668"/>
                <a:ext cx="1868984" cy="798023"/>
                <a:chOff x="695498" y="5794662"/>
                <a:chExt cx="1868984" cy="798023"/>
              </a:xfrm>
              <a:grpFill/>
            </p:grpSpPr>
            <p:grpSp>
              <p:nvGrpSpPr>
                <p:cNvPr id="71" name="Group 70"/>
                <p:cNvGrpSpPr/>
                <p:nvPr/>
              </p:nvGrpSpPr>
              <p:grpSpPr>
                <a:xfrm>
                  <a:off x="695498" y="6111240"/>
                  <a:ext cx="1868984" cy="481445"/>
                  <a:chOff x="695498" y="6090458"/>
                  <a:chExt cx="1868984" cy="481445"/>
                </a:xfrm>
                <a:grpFill/>
              </p:grpSpPr>
              <p:sp>
                <p:nvSpPr>
                  <p:cNvPr id="78" name="Oval 7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2" name="Oval 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0" name="Group 59"/>
              <p:cNvGrpSpPr/>
              <p:nvPr/>
            </p:nvGrpSpPr>
            <p:grpSpPr>
              <a:xfrm>
                <a:off x="2852658" y="5803668"/>
                <a:ext cx="821576" cy="798023"/>
                <a:chOff x="695498" y="5794662"/>
                <a:chExt cx="821576" cy="798023"/>
              </a:xfrm>
              <a:grpFill/>
            </p:grpSpPr>
            <p:grpSp>
              <p:nvGrpSpPr>
                <p:cNvPr id="61" name="Group 60"/>
                <p:cNvGrpSpPr/>
                <p:nvPr/>
              </p:nvGrpSpPr>
              <p:grpSpPr>
                <a:xfrm>
                  <a:off x="695498" y="6111240"/>
                  <a:ext cx="821576" cy="481445"/>
                  <a:chOff x="695498" y="6090458"/>
                  <a:chExt cx="821576" cy="481445"/>
                </a:xfrm>
                <a:grpFill/>
              </p:grpSpPr>
              <p:sp>
                <p:nvSpPr>
                  <p:cNvPr id="65" name="Oval 6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2" name="Oval 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3" name="Group 12"/>
            <p:cNvGrpSpPr/>
            <p:nvPr/>
          </p:nvGrpSpPr>
          <p:grpSpPr>
            <a:xfrm>
              <a:off x="453494" y="3638645"/>
              <a:ext cx="1278324" cy="351462"/>
              <a:chOff x="2445586" y="4281553"/>
              <a:chExt cx="1856509" cy="510428"/>
            </a:xfrm>
            <a:solidFill>
              <a:schemeClr val="accent5">
                <a:lumMod val="60000"/>
                <a:lumOff val="40000"/>
              </a:schemeClr>
            </a:solidFill>
          </p:grpSpPr>
          <p:sp>
            <p:nvSpPr>
              <p:cNvPr id="32" name="Oval 3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 name="Oval 1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Oval 1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Tree>
    <p:extLst>
      <p:ext uri="{BB962C8B-B14F-4D97-AF65-F5344CB8AC3E}">
        <p14:creationId xmlns:p14="http://schemas.microsoft.com/office/powerpoint/2010/main" val="331726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1327" y="1495197"/>
            <a:ext cx="8212964" cy="1543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b="1" dirty="0">
                <a:solidFill>
                  <a:schemeClr val="tx1"/>
                </a:solidFill>
                <a:latin typeface="Century Gothic" panose="020B0502020202020204" pitchFamily="34" charset="0"/>
              </a:rPr>
              <a:t>Republic Act (RA) No. 8792: e-Commerce Act </a:t>
            </a:r>
          </a:p>
          <a:p>
            <a:pPr marL="233363"/>
            <a:r>
              <a:rPr lang="en-US" sz="2400" dirty="0">
                <a:solidFill>
                  <a:schemeClr val="tx1"/>
                </a:solidFill>
                <a:latin typeface="Century Gothic" panose="020B0502020202020204" pitchFamily="34" charset="0"/>
              </a:rPr>
              <a:t>14 June 2000 – Sec. 27, Sec. 28</a:t>
            </a:r>
          </a:p>
        </p:txBody>
      </p:sp>
      <p:sp>
        <p:nvSpPr>
          <p:cNvPr id="19" name="Rectangle 18"/>
          <p:cNvSpPr/>
          <p:nvPr/>
        </p:nvSpPr>
        <p:spPr>
          <a:xfrm>
            <a:off x="3261328" y="3241701"/>
            <a:ext cx="8212964" cy="1707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lvl="0">
              <a:lnSpc>
                <a:spcPct val="150000"/>
              </a:lnSpc>
            </a:pPr>
            <a:r>
              <a:rPr lang="en-US" sz="2400" b="1">
                <a:solidFill>
                  <a:schemeClr val="tx1"/>
                </a:solidFill>
                <a:latin typeface="Century Gothic" panose="020B0502020202020204" pitchFamily="34" charset="0"/>
              </a:rPr>
              <a:t>DOF and DTI Joint Department Administrative Order (JDAO) No. 02, Series of 2006</a:t>
            </a:r>
            <a:r>
              <a:rPr lang="en-US" sz="2400">
                <a:solidFill>
                  <a:schemeClr val="tx1"/>
                </a:solidFill>
                <a:latin typeface="Century Gothic" panose="020B0502020202020204" pitchFamily="34" charset="0"/>
              </a:rPr>
              <a:t> – policies and guidelines  in adopting EPCS in the government</a:t>
            </a:r>
          </a:p>
        </p:txBody>
      </p:sp>
      <p:sp>
        <p:nvSpPr>
          <p:cNvPr id="21" name="Rectangle 20"/>
          <p:cNvSpPr/>
          <p:nvPr/>
        </p:nvSpPr>
        <p:spPr>
          <a:xfrm>
            <a:off x="3276604" y="5278509"/>
            <a:ext cx="8212964" cy="742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lnSpc>
                <a:spcPct val="150000"/>
              </a:lnSpc>
            </a:pPr>
            <a:r>
              <a:rPr lang="en-US" sz="2400" b="1">
                <a:solidFill>
                  <a:schemeClr val="tx1"/>
                </a:solidFill>
                <a:latin typeface="Century Gothic" panose="020B0502020202020204" pitchFamily="34" charset="0"/>
              </a:rPr>
              <a:t>Commission on Audit (COA) Circular No. 2013-007</a:t>
            </a:r>
          </a:p>
        </p:txBody>
      </p:sp>
      <p:grpSp>
        <p:nvGrpSpPr>
          <p:cNvPr id="2052" name="Group 2051"/>
          <p:cNvGrpSpPr/>
          <p:nvPr/>
        </p:nvGrpSpPr>
        <p:grpSpPr>
          <a:xfrm>
            <a:off x="528020" y="2729133"/>
            <a:ext cx="2168380" cy="2136669"/>
            <a:chOff x="408671" y="2169785"/>
            <a:chExt cx="3426138" cy="3348524"/>
          </a:xfrm>
        </p:grpSpPr>
        <p:sp>
          <p:nvSpPr>
            <p:cNvPr id="39" name="Oval 38"/>
            <p:cNvSpPr/>
            <p:nvPr/>
          </p:nvSpPr>
          <p:spPr>
            <a:xfrm>
              <a:off x="408671" y="2169785"/>
              <a:ext cx="3426138" cy="3348524"/>
            </a:xfrm>
            <a:prstGeom prst="ellipse">
              <a:avLst/>
            </a:prstGeom>
            <a:solidFill>
              <a:srgbClr val="1D4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20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23" y="2746830"/>
              <a:ext cx="2194434" cy="2194434"/>
            </a:xfrm>
            <a:prstGeom prst="rect">
              <a:avLst/>
            </a:prstGeom>
          </p:spPr>
        </p:pic>
      </p:grpSp>
      <p:sp>
        <p:nvSpPr>
          <p:cNvPr id="26" name="Rectangle 25"/>
          <p:cNvSpPr/>
          <p:nvPr/>
        </p:nvSpPr>
        <p:spPr>
          <a:xfrm>
            <a:off x="528020" y="555761"/>
            <a:ext cx="6166278" cy="646331"/>
          </a:xfrm>
          <a:prstGeom prst="rect">
            <a:avLst/>
          </a:prstGeom>
        </p:spPr>
        <p:txBody>
          <a:bodyPr wrap="square">
            <a:spAutoFit/>
          </a:bodyPr>
          <a:lstStyle/>
          <a:p>
            <a:r>
              <a:rPr lang="en-PH" sz="3600" b="1" dirty="0">
                <a:solidFill>
                  <a:srgbClr val="002060"/>
                </a:solidFill>
                <a:latin typeface="Century Gothic" panose="020B0502020202020204" pitchFamily="34" charset="0"/>
                <a:cs typeface="Arial" panose="020B0604020202020204" pitchFamily="34" charset="0"/>
              </a:rPr>
              <a:t>LEGAL BASES</a:t>
            </a:r>
          </a:p>
        </p:txBody>
      </p:sp>
      <p:sp>
        <p:nvSpPr>
          <p:cNvPr id="23" name="Rectangle 22"/>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8" name="Group 27"/>
          <p:cNvGrpSpPr/>
          <p:nvPr/>
        </p:nvGrpSpPr>
        <p:grpSpPr>
          <a:xfrm>
            <a:off x="590654" y="5821680"/>
            <a:ext cx="1712521" cy="797304"/>
            <a:chOff x="453494" y="3635485"/>
            <a:chExt cx="1712521" cy="797304"/>
          </a:xfrm>
        </p:grpSpPr>
        <p:grpSp>
          <p:nvGrpSpPr>
            <p:cNvPr id="29" name="Group 28"/>
            <p:cNvGrpSpPr/>
            <p:nvPr/>
          </p:nvGrpSpPr>
          <p:grpSpPr>
            <a:xfrm>
              <a:off x="453494" y="4081327"/>
              <a:ext cx="1278324" cy="351462"/>
              <a:chOff x="771698" y="5803668"/>
              <a:chExt cx="2902536" cy="798023"/>
            </a:xfrm>
            <a:solidFill>
              <a:schemeClr val="accent5">
                <a:lumMod val="60000"/>
                <a:lumOff val="40000"/>
              </a:schemeClr>
            </a:solidFill>
          </p:grpSpPr>
          <p:grpSp>
            <p:nvGrpSpPr>
              <p:cNvPr id="80" name="Group 79"/>
              <p:cNvGrpSpPr/>
              <p:nvPr/>
            </p:nvGrpSpPr>
            <p:grpSpPr>
              <a:xfrm>
                <a:off x="771698" y="5803668"/>
                <a:ext cx="1868984" cy="798023"/>
                <a:chOff x="695498" y="5794662"/>
                <a:chExt cx="1868984" cy="798023"/>
              </a:xfrm>
              <a:grpFill/>
            </p:grpSpPr>
            <p:grpSp>
              <p:nvGrpSpPr>
                <p:cNvPr id="92" name="Group 91"/>
                <p:cNvGrpSpPr/>
                <p:nvPr/>
              </p:nvGrpSpPr>
              <p:grpSpPr>
                <a:xfrm>
                  <a:off x="695498" y="6111240"/>
                  <a:ext cx="1868984" cy="481445"/>
                  <a:chOff x="695498" y="6090458"/>
                  <a:chExt cx="1868984" cy="481445"/>
                </a:xfrm>
                <a:grpFill/>
              </p:grpSpPr>
              <p:sp>
                <p:nvSpPr>
                  <p:cNvPr id="99" name="Oval 98"/>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3" name="Oval 9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81" name="Group 80"/>
              <p:cNvGrpSpPr/>
              <p:nvPr/>
            </p:nvGrpSpPr>
            <p:grpSpPr>
              <a:xfrm>
                <a:off x="2852658" y="5803668"/>
                <a:ext cx="821576" cy="798023"/>
                <a:chOff x="695498" y="5794662"/>
                <a:chExt cx="821576" cy="798023"/>
              </a:xfrm>
              <a:grpFill/>
            </p:grpSpPr>
            <p:grpSp>
              <p:nvGrpSpPr>
                <p:cNvPr id="82" name="Group 81"/>
                <p:cNvGrpSpPr/>
                <p:nvPr/>
              </p:nvGrpSpPr>
              <p:grpSpPr>
                <a:xfrm>
                  <a:off x="695498" y="6111240"/>
                  <a:ext cx="821576" cy="481445"/>
                  <a:chOff x="695498" y="6090458"/>
                  <a:chExt cx="821576" cy="481445"/>
                </a:xfrm>
                <a:grpFill/>
              </p:grpSpPr>
              <p:sp>
                <p:nvSpPr>
                  <p:cNvPr id="86" name="Oval 8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3" name="Oval 8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30" name="Group 29"/>
            <p:cNvGrpSpPr/>
            <p:nvPr/>
          </p:nvGrpSpPr>
          <p:grpSpPr>
            <a:xfrm>
              <a:off x="453494" y="3638645"/>
              <a:ext cx="1278324" cy="351462"/>
              <a:chOff x="2445586" y="4281553"/>
              <a:chExt cx="1856509" cy="510428"/>
            </a:xfrm>
            <a:solidFill>
              <a:schemeClr val="accent5">
                <a:lumMod val="60000"/>
                <a:lumOff val="40000"/>
              </a:schemeClr>
            </a:solidFill>
          </p:grpSpPr>
          <p:sp>
            <p:nvSpPr>
              <p:cNvPr id="53" name="Oval 52"/>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1" name="Oval 30"/>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11" name="Group 110"/>
          <p:cNvGrpSpPr/>
          <p:nvPr/>
        </p:nvGrpSpPr>
        <p:grpSpPr>
          <a:xfrm>
            <a:off x="10187860" y="264707"/>
            <a:ext cx="1712521" cy="797304"/>
            <a:chOff x="453494" y="3635485"/>
            <a:chExt cx="1712521" cy="797304"/>
          </a:xfrm>
        </p:grpSpPr>
        <p:grpSp>
          <p:nvGrpSpPr>
            <p:cNvPr id="112" name="Group 111"/>
            <p:cNvGrpSpPr/>
            <p:nvPr/>
          </p:nvGrpSpPr>
          <p:grpSpPr>
            <a:xfrm>
              <a:off x="453494" y="4081327"/>
              <a:ext cx="1278324" cy="351462"/>
              <a:chOff x="771698" y="5803668"/>
              <a:chExt cx="2902536" cy="798023"/>
            </a:xfrm>
            <a:solidFill>
              <a:schemeClr val="accent5">
                <a:lumMod val="60000"/>
                <a:lumOff val="40000"/>
              </a:schemeClr>
            </a:solidFill>
          </p:grpSpPr>
          <p:grpSp>
            <p:nvGrpSpPr>
              <p:cNvPr id="159" name="Group 158"/>
              <p:cNvGrpSpPr/>
              <p:nvPr/>
            </p:nvGrpSpPr>
            <p:grpSpPr>
              <a:xfrm>
                <a:off x="771698" y="5803668"/>
                <a:ext cx="1868984" cy="798023"/>
                <a:chOff x="695498" y="5794662"/>
                <a:chExt cx="1868984" cy="798023"/>
              </a:xfrm>
              <a:grpFill/>
            </p:grpSpPr>
            <p:grpSp>
              <p:nvGrpSpPr>
                <p:cNvPr id="171" name="Group 170"/>
                <p:cNvGrpSpPr/>
                <p:nvPr/>
              </p:nvGrpSpPr>
              <p:grpSpPr>
                <a:xfrm>
                  <a:off x="695498" y="6111240"/>
                  <a:ext cx="1868984" cy="481445"/>
                  <a:chOff x="695498" y="6090458"/>
                  <a:chExt cx="1868984" cy="481445"/>
                </a:xfrm>
                <a:grpFill/>
              </p:grpSpPr>
              <p:sp>
                <p:nvSpPr>
                  <p:cNvPr id="178" name="Oval 17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9" name="Oval 17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0" name="Oval 17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1" name="Oval 18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2" name="Oval 18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3" name="Oval 18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4" name="Oval 18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5" name="Oval 18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6" name="Oval 18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7" name="Oval 18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8" name="Oval 18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9" name="Oval 18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2" name="Oval 1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3" name="Oval 1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6" name="Oval 17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60" name="Group 159"/>
              <p:cNvGrpSpPr/>
              <p:nvPr/>
            </p:nvGrpSpPr>
            <p:grpSpPr>
              <a:xfrm>
                <a:off x="2852658" y="5803668"/>
                <a:ext cx="821576" cy="798023"/>
                <a:chOff x="695498" y="5794662"/>
                <a:chExt cx="821576" cy="798023"/>
              </a:xfrm>
              <a:grpFill/>
            </p:grpSpPr>
            <p:grpSp>
              <p:nvGrpSpPr>
                <p:cNvPr id="161" name="Group 160"/>
                <p:cNvGrpSpPr/>
                <p:nvPr/>
              </p:nvGrpSpPr>
              <p:grpSpPr>
                <a:xfrm>
                  <a:off x="695498" y="6111240"/>
                  <a:ext cx="821576" cy="481445"/>
                  <a:chOff x="695498" y="6090458"/>
                  <a:chExt cx="821576" cy="481445"/>
                </a:xfrm>
                <a:grpFill/>
              </p:grpSpPr>
              <p:sp>
                <p:nvSpPr>
                  <p:cNvPr id="165" name="Oval 16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2" name="Oval 1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13" name="Group 112"/>
            <p:cNvGrpSpPr/>
            <p:nvPr/>
          </p:nvGrpSpPr>
          <p:grpSpPr>
            <a:xfrm>
              <a:off x="453494" y="3638645"/>
              <a:ext cx="1278324" cy="351462"/>
              <a:chOff x="2445586" y="4281553"/>
              <a:chExt cx="1856509" cy="510428"/>
            </a:xfrm>
            <a:solidFill>
              <a:schemeClr val="accent5">
                <a:lumMod val="60000"/>
                <a:lumOff val="40000"/>
              </a:schemeClr>
            </a:solidFill>
          </p:grpSpPr>
          <p:sp>
            <p:nvSpPr>
              <p:cNvPr id="132" name="Oval 13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14" name="Oval 11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90" name="Rectangle 189"/>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89886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28511" y="2270230"/>
            <a:ext cx="8162733" cy="542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lvl="0" algn="just"/>
            <a:r>
              <a:rPr lang="en-US" sz="2400" b="1">
                <a:solidFill>
                  <a:schemeClr val="tx1"/>
                </a:solidFill>
                <a:latin typeface="Century Gothic" panose="020B0502020202020204" pitchFamily="34" charset="0"/>
              </a:rPr>
              <a:t>RA No. 11494: Bayanihan to Recover as One Act</a:t>
            </a:r>
          </a:p>
        </p:txBody>
      </p:sp>
      <p:sp>
        <p:nvSpPr>
          <p:cNvPr id="22" name="Rectangle 21"/>
          <p:cNvSpPr/>
          <p:nvPr/>
        </p:nvSpPr>
        <p:spPr>
          <a:xfrm>
            <a:off x="3428514" y="1524055"/>
            <a:ext cx="8162733" cy="542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lvl="0" algn="just"/>
            <a:r>
              <a:rPr lang="en-US" sz="2400" b="1" dirty="0">
                <a:solidFill>
                  <a:schemeClr val="tx1"/>
                </a:solidFill>
                <a:latin typeface="Century Gothic" panose="020B0502020202020204" pitchFamily="34" charset="0"/>
              </a:rPr>
              <a:t>RA No. 11469: </a:t>
            </a:r>
            <a:r>
              <a:rPr lang="en-US" sz="2400" b="1" dirty="0" err="1">
                <a:solidFill>
                  <a:schemeClr val="tx1"/>
                </a:solidFill>
                <a:latin typeface="Century Gothic" panose="020B0502020202020204" pitchFamily="34" charset="0"/>
              </a:rPr>
              <a:t>Bayanihan</a:t>
            </a:r>
            <a:r>
              <a:rPr lang="en-US" sz="2400" b="1" dirty="0">
                <a:solidFill>
                  <a:schemeClr val="tx1"/>
                </a:solidFill>
                <a:latin typeface="Century Gothic" panose="020B0502020202020204" pitchFamily="34" charset="0"/>
              </a:rPr>
              <a:t> to Heal as One Act</a:t>
            </a:r>
          </a:p>
        </p:txBody>
      </p:sp>
      <p:sp>
        <p:nvSpPr>
          <p:cNvPr id="23" name="Rectangle 22"/>
          <p:cNvSpPr/>
          <p:nvPr/>
        </p:nvSpPr>
        <p:spPr>
          <a:xfrm>
            <a:off x="3428511" y="3016405"/>
            <a:ext cx="8162733" cy="29961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lvl="0"/>
            <a:r>
              <a:rPr lang="en-US" sz="2400" b="1">
                <a:solidFill>
                  <a:schemeClr val="tx1"/>
                </a:solidFill>
                <a:latin typeface="Century Gothic" panose="020B0502020202020204" pitchFamily="34" charset="0"/>
              </a:rPr>
              <a:t>DOF Department Circular Nos. 002-2020, 003-2020: </a:t>
            </a:r>
            <a:r>
              <a:rPr lang="en-US" sz="2400" i="1">
                <a:solidFill>
                  <a:schemeClr val="tx1"/>
                </a:solidFill>
                <a:latin typeface="Century Gothic" panose="020B0502020202020204" pitchFamily="34" charset="0"/>
              </a:rPr>
              <a:t>Extension of Deadlines for the Payment of Taxes, Fees and Charges of LGUs</a:t>
            </a:r>
            <a:endParaRPr lang="en-US" sz="2000" i="1">
              <a:solidFill>
                <a:schemeClr val="tx1"/>
              </a:solidFill>
              <a:latin typeface="Century Gothic" panose="020B0502020202020204" pitchFamily="34" charset="0"/>
            </a:endParaRPr>
          </a:p>
          <a:p>
            <a:pPr marL="541338" lvl="1" indent="-342900" algn="just">
              <a:buFont typeface="Wingdings" pitchFamily="2" charset="2"/>
              <a:buChar char="ü"/>
            </a:pPr>
            <a:r>
              <a:rPr lang="en-PH" sz="2000">
                <a:solidFill>
                  <a:schemeClr val="tx1"/>
                </a:solidFill>
                <a:latin typeface="Century Gothic" panose="020B0502020202020204" pitchFamily="34" charset="0"/>
              </a:rPr>
              <a:t>Issued in view of the disruption of the severe disruption of economic activities brought about by the COVID-19</a:t>
            </a:r>
          </a:p>
          <a:p>
            <a:pPr marL="541338" lvl="1" indent="-342900" algn="just">
              <a:buFont typeface="Wingdings" pitchFamily="2" charset="2"/>
              <a:buChar char="ü"/>
            </a:pPr>
            <a:r>
              <a:rPr lang="en-PH" sz="2000">
                <a:solidFill>
                  <a:schemeClr val="tx1"/>
                </a:solidFill>
                <a:latin typeface="Century Gothic" panose="020B0502020202020204" pitchFamily="34" charset="0"/>
              </a:rPr>
              <a:t>Protect the interest of the taxpayers in view of the challenging times</a:t>
            </a:r>
          </a:p>
          <a:p>
            <a:pPr marL="541338" lvl="1" indent="-342900" algn="just">
              <a:buFont typeface="Wingdings" pitchFamily="2" charset="2"/>
              <a:buChar char="ü"/>
            </a:pPr>
            <a:r>
              <a:rPr lang="en-PH" sz="2000">
                <a:solidFill>
                  <a:schemeClr val="tx1"/>
                </a:solidFill>
                <a:latin typeface="Century Gothic" panose="020B0502020202020204" pitchFamily="34" charset="0"/>
              </a:rPr>
              <a:t>To enable the use or adoption of electronic or non-face to face payment facilities to ensure physical distancing</a:t>
            </a:r>
          </a:p>
        </p:txBody>
      </p:sp>
      <p:grpSp>
        <p:nvGrpSpPr>
          <p:cNvPr id="3" name="Group 2">
            <a:extLst>
              <a:ext uri="{FF2B5EF4-FFF2-40B4-BE49-F238E27FC236}">
                <a16:creationId xmlns:a16="http://schemas.microsoft.com/office/drawing/2014/main" xmlns="" id="{C3BA5FFC-F570-4B7D-A71D-06C74B634B38}"/>
              </a:ext>
            </a:extLst>
          </p:cNvPr>
          <p:cNvGrpSpPr/>
          <p:nvPr/>
        </p:nvGrpSpPr>
        <p:grpSpPr>
          <a:xfrm>
            <a:off x="528020" y="2457746"/>
            <a:ext cx="2168380" cy="2136669"/>
            <a:chOff x="408671" y="2169785"/>
            <a:chExt cx="3426138" cy="3348524"/>
          </a:xfrm>
        </p:grpSpPr>
        <p:sp>
          <p:nvSpPr>
            <p:cNvPr id="24" name="Oval 23">
              <a:extLst>
                <a:ext uri="{FF2B5EF4-FFF2-40B4-BE49-F238E27FC236}">
                  <a16:creationId xmlns:a16="http://schemas.microsoft.com/office/drawing/2014/main" xmlns="" id="{3553A13D-69FA-443C-B31E-A00197D19E7F}"/>
                </a:ext>
              </a:extLst>
            </p:cNvPr>
            <p:cNvSpPr/>
            <p:nvPr/>
          </p:nvSpPr>
          <p:spPr>
            <a:xfrm>
              <a:off x="408671" y="2169785"/>
              <a:ext cx="3426138" cy="3348524"/>
            </a:xfrm>
            <a:prstGeom prst="ellipse">
              <a:avLst/>
            </a:prstGeom>
            <a:solidFill>
              <a:srgbClr val="1D4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69D4828C-6DA4-4321-BFD8-87B0DE051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23" y="2746830"/>
              <a:ext cx="2194434" cy="2194434"/>
            </a:xfrm>
            <a:prstGeom prst="rect">
              <a:avLst/>
            </a:prstGeom>
          </p:spPr>
        </p:pic>
      </p:grpSp>
      <p:sp>
        <p:nvSpPr>
          <p:cNvPr id="6" name="Rectangle 5">
            <a:extLst>
              <a:ext uri="{FF2B5EF4-FFF2-40B4-BE49-F238E27FC236}">
                <a16:creationId xmlns:a16="http://schemas.microsoft.com/office/drawing/2014/main" xmlns="" id="{4A7EAC06-18DC-4DF9-844D-1490F3ABE8DD}"/>
              </a:ext>
            </a:extLst>
          </p:cNvPr>
          <p:cNvSpPr/>
          <p:nvPr/>
        </p:nvSpPr>
        <p:spPr>
          <a:xfrm>
            <a:off x="524852" y="570723"/>
            <a:ext cx="4583306" cy="646331"/>
          </a:xfrm>
          <a:prstGeom prst="rect">
            <a:avLst/>
          </a:prstGeom>
        </p:spPr>
        <p:txBody>
          <a:bodyPr wrap="none" lIns="91440" tIns="45720" rIns="91440" bIns="45720" anchor="t">
            <a:spAutoFit/>
          </a:bodyPr>
          <a:lstStyle/>
          <a:p>
            <a:r>
              <a:rPr lang="en-PH" sz="3600" b="1" dirty="0">
                <a:solidFill>
                  <a:srgbClr val="001F60"/>
                </a:solidFill>
                <a:latin typeface="Century Gothic"/>
                <a:cs typeface="Arial"/>
              </a:rPr>
              <a:t>COVID-19 CONTEXT</a:t>
            </a:r>
            <a:endParaRPr lang="en-PH" sz="3600" b="1" dirty="0">
              <a:solidFill>
                <a:srgbClr val="001F60"/>
              </a:solidFill>
              <a:latin typeface="Century Gothic" panose="020B0502020202020204" pitchFamily="34" charset="0"/>
              <a:cs typeface="Arial" panose="020B0604020202020204" pitchFamily="34" charset="0"/>
            </a:endParaRPr>
          </a:p>
        </p:txBody>
      </p:sp>
      <p:sp>
        <p:nvSpPr>
          <p:cNvPr id="32" name="Rectangle 31"/>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3" name="Group 32"/>
          <p:cNvGrpSpPr/>
          <p:nvPr/>
        </p:nvGrpSpPr>
        <p:grpSpPr>
          <a:xfrm>
            <a:off x="590654" y="5821680"/>
            <a:ext cx="1712521" cy="797304"/>
            <a:chOff x="453494" y="3635485"/>
            <a:chExt cx="1712521" cy="797304"/>
          </a:xfrm>
        </p:grpSpPr>
        <p:grpSp>
          <p:nvGrpSpPr>
            <p:cNvPr id="34" name="Group 33"/>
            <p:cNvGrpSpPr/>
            <p:nvPr/>
          </p:nvGrpSpPr>
          <p:grpSpPr>
            <a:xfrm>
              <a:off x="453494" y="4081327"/>
              <a:ext cx="1278324" cy="351462"/>
              <a:chOff x="771698" y="5803668"/>
              <a:chExt cx="2902536" cy="798023"/>
            </a:xfrm>
            <a:solidFill>
              <a:schemeClr val="accent5">
                <a:lumMod val="60000"/>
                <a:lumOff val="40000"/>
              </a:schemeClr>
            </a:solidFill>
          </p:grpSpPr>
          <p:grpSp>
            <p:nvGrpSpPr>
              <p:cNvPr id="81" name="Group 80"/>
              <p:cNvGrpSpPr/>
              <p:nvPr/>
            </p:nvGrpSpPr>
            <p:grpSpPr>
              <a:xfrm>
                <a:off x="771698" y="5803668"/>
                <a:ext cx="1868984" cy="798023"/>
                <a:chOff x="695498" y="5794662"/>
                <a:chExt cx="1868984" cy="798023"/>
              </a:xfrm>
              <a:grpFill/>
            </p:grpSpPr>
            <p:grpSp>
              <p:nvGrpSpPr>
                <p:cNvPr id="93" name="Group 92"/>
                <p:cNvGrpSpPr/>
                <p:nvPr/>
              </p:nvGrpSpPr>
              <p:grpSpPr>
                <a:xfrm>
                  <a:off x="695498" y="6111240"/>
                  <a:ext cx="1868984" cy="481445"/>
                  <a:chOff x="695498" y="6090458"/>
                  <a:chExt cx="1868984" cy="481445"/>
                </a:xfrm>
                <a:grpFill/>
              </p:grpSpPr>
              <p:sp>
                <p:nvSpPr>
                  <p:cNvPr id="100" name="Oval 99"/>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4" name="Oval 9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82" name="Group 81"/>
              <p:cNvGrpSpPr/>
              <p:nvPr/>
            </p:nvGrpSpPr>
            <p:grpSpPr>
              <a:xfrm>
                <a:off x="2852658" y="5803668"/>
                <a:ext cx="821576" cy="798023"/>
                <a:chOff x="695498" y="5794662"/>
                <a:chExt cx="821576" cy="798023"/>
              </a:xfrm>
              <a:grpFill/>
            </p:grpSpPr>
            <p:grpSp>
              <p:nvGrpSpPr>
                <p:cNvPr id="83" name="Group 82"/>
                <p:cNvGrpSpPr/>
                <p:nvPr/>
              </p:nvGrpSpPr>
              <p:grpSpPr>
                <a:xfrm>
                  <a:off x="695498" y="6111240"/>
                  <a:ext cx="821576" cy="481445"/>
                  <a:chOff x="695498" y="6090458"/>
                  <a:chExt cx="821576" cy="481445"/>
                </a:xfrm>
                <a:grpFill/>
              </p:grpSpPr>
              <p:sp>
                <p:nvSpPr>
                  <p:cNvPr id="87" name="Oval 8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4" name="Oval 8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35" name="Group 34"/>
            <p:cNvGrpSpPr/>
            <p:nvPr/>
          </p:nvGrpSpPr>
          <p:grpSpPr>
            <a:xfrm>
              <a:off x="453494" y="3638645"/>
              <a:ext cx="1278324" cy="351462"/>
              <a:chOff x="2445586" y="4281553"/>
              <a:chExt cx="1856509" cy="510428"/>
            </a:xfrm>
            <a:solidFill>
              <a:schemeClr val="accent5">
                <a:lumMod val="60000"/>
                <a:lumOff val="40000"/>
              </a:schemeClr>
            </a:solidFill>
          </p:grpSpPr>
          <p:sp>
            <p:nvSpPr>
              <p:cNvPr id="54" name="Oval 53"/>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6" name="Oval 35"/>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12" name="Group 111"/>
          <p:cNvGrpSpPr/>
          <p:nvPr/>
        </p:nvGrpSpPr>
        <p:grpSpPr>
          <a:xfrm>
            <a:off x="10187860" y="264707"/>
            <a:ext cx="1712521" cy="797304"/>
            <a:chOff x="453494" y="3635485"/>
            <a:chExt cx="1712521" cy="797304"/>
          </a:xfrm>
        </p:grpSpPr>
        <p:grpSp>
          <p:nvGrpSpPr>
            <p:cNvPr id="113" name="Group 112"/>
            <p:cNvGrpSpPr/>
            <p:nvPr/>
          </p:nvGrpSpPr>
          <p:grpSpPr>
            <a:xfrm>
              <a:off x="453494" y="4081327"/>
              <a:ext cx="1278324" cy="351462"/>
              <a:chOff x="771698" y="5803668"/>
              <a:chExt cx="2902536" cy="798023"/>
            </a:xfrm>
            <a:solidFill>
              <a:schemeClr val="accent5">
                <a:lumMod val="60000"/>
                <a:lumOff val="40000"/>
              </a:schemeClr>
            </a:solidFill>
          </p:grpSpPr>
          <p:grpSp>
            <p:nvGrpSpPr>
              <p:cNvPr id="160" name="Group 159"/>
              <p:cNvGrpSpPr/>
              <p:nvPr/>
            </p:nvGrpSpPr>
            <p:grpSpPr>
              <a:xfrm>
                <a:off x="771698" y="5803668"/>
                <a:ext cx="1868984" cy="798023"/>
                <a:chOff x="695498" y="5794662"/>
                <a:chExt cx="1868984" cy="798023"/>
              </a:xfrm>
              <a:grpFill/>
            </p:grpSpPr>
            <p:grpSp>
              <p:nvGrpSpPr>
                <p:cNvPr id="172" name="Group 171"/>
                <p:cNvGrpSpPr/>
                <p:nvPr/>
              </p:nvGrpSpPr>
              <p:grpSpPr>
                <a:xfrm>
                  <a:off x="695498" y="6111240"/>
                  <a:ext cx="1868984" cy="481445"/>
                  <a:chOff x="695498" y="6090458"/>
                  <a:chExt cx="1868984" cy="481445"/>
                </a:xfrm>
                <a:grpFill/>
              </p:grpSpPr>
              <p:sp>
                <p:nvSpPr>
                  <p:cNvPr id="179" name="Oval 178"/>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0" name="Oval 179"/>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1" name="Oval 180"/>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2" name="Oval 181"/>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3" name="Oval 182"/>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4" name="Oval 183"/>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5" name="Oval 18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6" name="Oval 18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7" name="Oval 18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8" name="Oval 187"/>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9" name="Oval 188"/>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0" name="Oval 189"/>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3" name="Oval 17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6" name="Oval 175"/>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8" name="Oval 177"/>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61" name="Group 160"/>
              <p:cNvGrpSpPr/>
              <p:nvPr/>
            </p:nvGrpSpPr>
            <p:grpSpPr>
              <a:xfrm>
                <a:off x="2852658" y="5803668"/>
                <a:ext cx="821576" cy="798023"/>
                <a:chOff x="695498" y="5794662"/>
                <a:chExt cx="821576" cy="798023"/>
              </a:xfrm>
              <a:grpFill/>
            </p:grpSpPr>
            <p:grpSp>
              <p:nvGrpSpPr>
                <p:cNvPr id="162" name="Group 161"/>
                <p:cNvGrpSpPr/>
                <p:nvPr/>
              </p:nvGrpSpPr>
              <p:grpSpPr>
                <a:xfrm>
                  <a:off x="695498" y="6111240"/>
                  <a:ext cx="821576" cy="481445"/>
                  <a:chOff x="695498" y="6090458"/>
                  <a:chExt cx="821576" cy="481445"/>
                </a:xfrm>
                <a:grpFill/>
              </p:grpSpPr>
              <p:sp>
                <p:nvSpPr>
                  <p:cNvPr id="166" name="Oval 16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3" name="Oval 16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14" name="Group 113"/>
            <p:cNvGrpSpPr/>
            <p:nvPr/>
          </p:nvGrpSpPr>
          <p:grpSpPr>
            <a:xfrm>
              <a:off x="453494" y="3638645"/>
              <a:ext cx="1278324" cy="351462"/>
              <a:chOff x="2445586" y="4281553"/>
              <a:chExt cx="1856509" cy="510428"/>
            </a:xfrm>
            <a:solidFill>
              <a:schemeClr val="accent5">
                <a:lumMod val="60000"/>
                <a:lumOff val="40000"/>
              </a:schemeClr>
            </a:solidFill>
          </p:grpSpPr>
          <p:sp>
            <p:nvSpPr>
              <p:cNvPr id="133" name="Oval 132"/>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15" name="Oval 114"/>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91" name="Rectangle 190"/>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2698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476D9E5-3C81-406F-B415-80903377DA93}"/>
              </a:ext>
            </a:extLst>
          </p:cNvPr>
          <p:cNvSpPr/>
          <p:nvPr/>
        </p:nvSpPr>
        <p:spPr>
          <a:xfrm>
            <a:off x="614083" y="1369749"/>
            <a:ext cx="8878826" cy="455830"/>
          </a:xfrm>
          <a:prstGeom prst="rect">
            <a:avLst/>
          </a:prstGeom>
        </p:spPr>
        <p:txBody>
          <a:bodyPr wrap="square">
            <a:spAutoFit/>
          </a:bodyPr>
          <a:lstStyle/>
          <a:p>
            <a:pPr>
              <a:lnSpc>
                <a:spcPct val="107000"/>
              </a:lnSpc>
              <a:spcAft>
                <a:spcPts val="800"/>
              </a:spcAft>
            </a:pPr>
            <a:r>
              <a:rPr lang="en-PH" sz="2400" b="1">
                <a:latin typeface="Century Gothic" panose="020B0502020202020204" pitchFamily="34" charset="0"/>
                <a:ea typeface="Calibri" panose="020F0502020204030204" pitchFamily="34" charset="0"/>
                <a:cs typeface="Times New Roman" panose="02020603050405020304" pitchFamily="18" charset="0"/>
              </a:rPr>
              <a:t>Online/Electronic Payment Facilities of LGUs</a:t>
            </a:r>
          </a:p>
        </p:txBody>
      </p:sp>
      <p:sp>
        <p:nvSpPr>
          <p:cNvPr id="2" name="Rectangle 1"/>
          <p:cNvSpPr/>
          <p:nvPr/>
        </p:nvSpPr>
        <p:spPr>
          <a:xfrm>
            <a:off x="618713" y="2008332"/>
            <a:ext cx="3587842" cy="388696"/>
          </a:xfrm>
          <a:prstGeom prst="rect">
            <a:avLst/>
          </a:prstGeom>
        </p:spPr>
        <p:txBody>
          <a:bodyPr wrap="none" lIns="91440" tIns="45720" rIns="91440" bIns="45720" anchor="t">
            <a:spAutoFit/>
          </a:bodyPr>
          <a:lstStyle/>
          <a:p>
            <a:pPr>
              <a:lnSpc>
                <a:spcPct val="107000"/>
              </a:lnSpc>
              <a:spcAft>
                <a:spcPts val="800"/>
              </a:spcAft>
            </a:pPr>
            <a:r>
              <a:rPr lang="en-PH" dirty="0">
                <a:latin typeface="Century Gothic"/>
                <a:ea typeface="Calibri" panose="020F0502020204030204" pitchFamily="34" charset="0"/>
                <a:cs typeface="Times New Roman"/>
              </a:rPr>
              <a:t>The BLGF surveyed 1,702 LGUs:</a:t>
            </a:r>
          </a:p>
        </p:txBody>
      </p:sp>
      <p:sp>
        <p:nvSpPr>
          <p:cNvPr id="19" name="Flowchart: Delay 18"/>
          <p:cNvSpPr/>
          <p:nvPr/>
        </p:nvSpPr>
        <p:spPr>
          <a:xfrm rot="16200000">
            <a:off x="1430134" y="2833074"/>
            <a:ext cx="1105786" cy="2737883"/>
          </a:xfrm>
          <a:prstGeom prst="flowChartDelay">
            <a:avLst/>
          </a:pr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rot="16200000">
            <a:off x="5357092" y="2833075"/>
            <a:ext cx="1105786" cy="2737883"/>
          </a:xfrm>
          <a:prstGeom prst="flowChartDelay">
            <a:avLst/>
          </a:pr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9284050" y="2833074"/>
            <a:ext cx="1105786" cy="2737883"/>
          </a:xfrm>
          <a:prstGeom prst="flowChartDelay">
            <a:avLst/>
          </a:pr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4082" y="4907907"/>
            <a:ext cx="2737885" cy="820609"/>
          </a:xfrm>
          <a:prstGeom prst="rect">
            <a:avLst/>
          </a:prstGeom>
        </p:spPr>
        <p:txBody>
          <a:bodyPr wrap="square">
            <a:spAutoFit/>
          </a:bodyPr>
          <a:lstStyle/>
          <a:p>
            <a:pPr marL="0" lvl="1" algn="ctr">
              <a:lnSpc>
                <a:spcPct val="107000"/>
              </a:lnSpc>
              <a:spcAft>
                <a:spcPts val="800"/>
              </a:spcAft>
            </a:pPr>
            <a:r>
              <a:rPr lang="en-PH" sz="2000" b="1" dirty="0">
                <a:latin typeface="Century Gothic" panose="020B0502020202020204" pitchFamily="34" charset="0"/>
                <a:ea typeface="Calibri" panose="020F0502020204030204" pitchFamily="34" charset="0"/>
                <a:cs typeface="Times New Roman" panose="02020603050405020304" pitchFamily="18" charset="0"/>
              </a:rPr>
              <a:t>Provinces </a:t>
            </a:r>
          </a:p>
          <a:p>
            <a:pPr marL="0" lvl="1" algn="ctr">
              <a:lnSpc>
                <a:spcPct val="107000"/>
              </a:lnSpc>
              <a:spcAft>
                <a:spcPts val="800"/>
              </a:spcAft>
            </a:pPr>
            <a:r>
              <a:rPr lang="en-PH" dirty="0">
                <a:latin typeface="Century Gothic" panose="020B0502020202020204" pitchFamily="34" charset="0"/>
                <a:ea typeface="Calibri" panose="020F0502020204030204" pitchFamily="34" charset="0"/>
                <a:cs typeface="Times New Roman" panose="02020603050405020304" pitchFamily="18" charset="0"/>
              </a:rPr>
              <a:t>81 or 100% </a:t>
            </a:r>
          </a:p>
        </p:txBody>
      </p:sp>
      <p:sp>
        <p:nvSpPr>
          <p:cNvPr id="23" name="Rectangle 22"/>
          <p:cNvSpPr/>
          <p:nvPr/>
        </p:nvSpPr>
        <p:spPr>
          <a:xfrm>
            <a:off x="4541042" y="4907907"/>
            <a:ext cx="2737884" cy="820609"/>
          </a:xfrm>
          <a:prstGeom prst="rect">
            <a:avLst/>
          </a:prstGeom>
        </p:spPr>
        <p:txBody>
          <a:bodyPr wrap="square" lIns="91440" tIns="45720" rIns="91440" bIns="45720" anchor="t">
            <a:spAutoFit/>
          </a:bodyPr>
          <a:lstStyle/>
          <a:p>
            <a:pPr marL="0" lvl="1" algn="ctr">
              <a:lnSpc>
                <a:spcPct val="107000"/>
              </a:lnSpc>
              <a:spcAft>
                <a:spcPts val="800"/>
              </a:spcAft>
            </a:pPr>
            <a:r>
              <a:rPr lang="en-PH" sz="2000" b="1" dirty="0">
                <a:latin typeface="Century Gothic"/>
                <a:ea typeface="Calibri" panose="020F0502020204030204" pitchFamily="34" charset="0"/>
                <a:cs typeface="Times New Roman"/>
              </a:rPr>
              <a:t>Cities </a:t>
            </a:r>
            <a:endParaRPr lang="en-PH" sz="2000" b="1" dirty="0">
              <a:latin typeface="Century Gothic" panose="020B0502020202020204" pitchFamily="34" charset="0"/>
              <a:ea typeface="Calibri" panose="020F0502020204030204" pitchFamily="34" charset="0"/>
              <a:cs typeface="Times New Roman" panose="02020603050405020304" pitchFamily="18" charset="0"/>
            </a:endParaRPr>
          </a:p>
          <a:p>
            <a:pPr marL="0" lvl="1" algn="ctr">
              <a:lnSpc>
                <a:spcPct val="107000"/>
              </a:lnSpc>
              <a:spcAft>
                <a:spcPts val="800"/>
              </a:spcAft>
            </a:pPr>
            <a:r>
              <a:rPr lang="en-PH" dirty="0">
                <a:latin typeface="Century Gothic"/>
                <a:ea typeface="Calibri" panose="020F0502020204030204" pitchFamily="34" charset="0"/>
                <a:cs typeface="Times New Roman"/>
              </a:rPr>
              <a:t>145 or 99.32%</a:t>
            </a:r>
          </a:p>
        </p:txBody>
      </p:sp>
      <p:sp>
        <p:nvSpPr>
          <p:cNvPr id="24" name="Rectangle 23"/>
          <p:cNvSpPr/>
          <p:nvPr/>
        </p:nvSpPr>
        <p:spPr>
          <a:xfrm>
            <a:off x="8468000" y="4907907"/>
            <a:ext cx="2737884" cy="820609"/>
          </a:xfrm>
          <a:prstGeom prst="rect">
            <a:avLst/>
          </a:prstGeom>
        </p:spPr>
        <p:txBody>
          <a:bodyPr wrap="square">
            <a:spAutoFit/>
          </a:bodyPr>
          <a:lstStyle/>
          <a:p>
            <a:pPr marL="0" lvl="1" algn="ctr">
              <a:lnSpc>
                <a:spcPct val="107000"/>
              </a:lnSpc>
              <a:spcAft>
                <a:spcPts val="800"/>
              </a:spcAft>
            </a:pPr>
            <a:r>
              <a:rPr lang="en-PH" sz="2000" b="1" dirty="0">
                <a:latin typeface="Century Gothic" panose="020B0502020202020204" pitchFamily="34" charset="0"/>
                <a:ea typeface="Calibri" panose="020F0502020204030204" pitchFamily="34" charset="0"/>
                <a:cs typeface="Times New Roman" panose="02020603050405020304" pitchFamily="18" charset="0"/>
              </a:rPr>
              <a:t>Municipalities </a:t>
            </a:r>
          </a:p>
          <a:p>
            <a:pPr marL="0" lvl="1" algn="ctr">
              <a:lnSpc>
                <a:spcPct val="107000"/>
              </a:lnSpc>
              <a:spcAft>
                <a:spcPts val="800"/>
              </a:spcAft>
            </a:pPr>
            <a:r>
              <a:rPr lang="en-PH" dirty="0">
                <a:latin typeface="Century Gothic" panose="020B0502020202020204" pitchFamily="34" charset="0"/>
                <a:ea typeface="Calibri" panose="020F0502020204030204" pitchFamily="34" charset="0"/>
                <a:cs typeface="Times New Roman" panose="02020603050405020304" pitchFamily="18" charset="0"/>
              </a:rPr>
              <a:t>1,476 or 99.86%</a:t>
            </a:r>
          </a:p>
        </p:txBody>
      </p:sp>
      <p:grpSp>
        <p:nvGrpSpPr>
          <p:cNvPr id="30" name="Group 29"/>
          <p:cNvGrpSpPr/>
          <p:nvPr/>
        </p:nvGrpSpPr>
        <p:grpSpPr>
          <a:xfrm>
            <a:off x="1119499" y="2728657"/>
            <a:ext cx="1727057" cy="1687933"/>
            <a:chOff x="1119496" y="3175346"/>
            <a:chExt cx="1727057" cy="1687933"/>
          </a:xfrm>
        </p:grpSpPr>
        <p:sp>
          <p:nvSpPr>
            <p:cNvPr id="25" name="Oval 24"/>
            <p:cNvSpPr/>
            <p:nvPr/>
          </p:nvSpPr>
          <p:spPr>
            <a:xfrm>
              <a:off x="1119496" y="3175346"/>
              <a:ext cx="1727057" cy="1687933"/>
            </a:xfrm>
            <a:prstGeom prst="ellipse">
              <a:avLst/>
            </a:prstGeom>
            <a:solidFill>
              <a:srgbClr val="1D4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152" y="3333921"/>
              <a:ext cx="1387744" cy="1370783"/>
            </a:xfrm>
            <a:prstGeom prst="rect">
              <a:avLst/>
            </a:prstGeom>
          </p:spPr>
        </p:pic>
      </p:grpSp>
      <p:grpSp>
        <p:nvGrpSpPr>
          <p:cNvPr id="29" name="Group 28"/>
          <p:cNvGrpSpPr/>
          <p:nvPr/>
        </p:nvGrpSpPr>
        <p:grpSpPr>
          <a:xfrm>
            <a:off x="5046456" y="2728657"/>
            <a:ext cx="1727057" cy="1687933"/>
            <a:chOff x="5046454" y="3175346"/>
            <a:chExt cx="1727057" cy="1687933"/>
          </a:xfrm>
        </p:grpSpPr>
        <p:sp>
          <p:nvSpPr>
            <p:cNvPr id="26" name="Oval 25"/>
            <p:cNvSpPr/>
            <p:nvPr/>
          </p:nvSpPr>
          <p:spPr>
            <a:xfrm>
              <a:off x="5046454" y="3175346"/>
              <a:ext cx="1727057" cy="1687933"/>
            </a:xfrm>
            <a:prstGeom prst="ellipse">
              <a:avLst/>
            </a:prstGeom>
            <a:solidFill>
              <a:srgbClr val="1D4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622" y="3333921"/>
              <a:ext cx="1188720" cy="1188720"/>
            </a:xfrm>
            <a:prstGeom prst="rect">
              <a:avLst/>
            </a:prstGeom>
          </p:spPr>
        </p:pic>
      </p:grpSp>
      <p:grpSp>
        <p:nvGrpSpPr>
          <p:cNvPr id="28" name="Group 27"/>
          <p:cNvGrpSpPr/>
          <p:nvPr/>
        </p:nvGrpSpPr>
        <p:grpSpPr>
          <a:xfrm>
            <a:off x="8973414" y="2728657"/>
            <a:ext cx="1727057" cy="1687933"/>
            <a:chOff x="8973413" y="3175346"/>
            <a:chExt cx="1727057" cy="1687933"/>
          </a:xfrm>
        </p:grpSpPr>
        <p:sp>
          <p:nvSpPr>
            <p:cNvPr id="27" name="Oval 26"/>
            <p:cNvSpPr/>
            <p:nvPr/>
          </p:nvSpPr>
          <p:spPr>
            <a:xfrm>
              <a:off x="8973413" y="3175346"/>
              <a:ext cx="1727057" cy="1687933"/>
            </a:xfrm>
            <a:prstGeom prst="ellipse">
              <a:avLst/>
            </a:prstGeom>
            <a:solidFill>
              <a:srgbClr val="1D4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581" y="3418949"/>
              <a:ext cx="1188720" cy="1200727"/>
            </a:xfrm>
            <a:prstGeom prst="rect">
              <a:avLst/>
            </a:prstGeom>
          </p:spPr>
        </p:pic>
      </p:grpSp>
      <p:sp>
        <p:nvSpPr>
          <p:cNvPr id="38" name="Rectangle 37"/>
          <p:cNvSpPr/>
          <p:nvPr/>
        </p:nvSpPr>
        <p:spPr>
          <a:xfrm>
            <a:off x="553267" y="595045"/>
            <a:ext cx="6166278" cy="646331"/>
          </a:xfrm>
          <a:prstGeom prst="rect">
            <a:avLst/>
          </a:prstGeom>
        </p:spPr>
        <p:txBody>
          <a:bodyPr wrap="square">
            <a:spAutoFit/>
          </a:bodyPr>
          <a:lstStyle/>
          <a:p>
            <a:r>
              <a:rPr lang="en-PH" sz="3600" b="1" dirty="0">
                <a:solidFill>
                  <a:srgbClr val="002060"/>
                </a:solidFill>
                <a:latin typeface="Century Gothic" panose="020B0502020202020204" pitchFamily="34" charset="0"/>
                <a:cs typeface="Arial" panose="020B0604020202020204" pitchFamily="34" charset="0"/>
              </a:rPr>
              <a:t>QUICK SURVEY ON EPCS</a:t>
            </a:r>
          </a:p>
        </p:txBody>
      </p:sp>
      <p:sp>
        <p:nvSpPr>
          <p:cNvPr id="31" name="Rectangle 30"/>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40" name="Group 39"/>
          <p:cNvGrpSpPr/>
          <p:nvPr/>
        </p:nvGrpSpPr>
        <p:grpSpPr>
          <a:xfrm>
            <a:off x="590654" y="5821680"/>
            <a:ext cx="1712521" cy="797304"/>
            <a:chOff x="453494" y="3635485"/>
            <a:chExt cx="1712521" cy="797304"/>
          </a:xfrm>
        </p:grpSpPr>
        <p:grpSp>
          <p:nvGrpSpPr>
            <p:cNvPr id="41" name="Group 40"/>
            <p:cNvGrpSpPr/>
            <p:nvPr/>
          </p:nvGrpSpPr>
          <p:grpSpPr>
            <a:xfrm>
              <a:off x="453494" y="4081327"/>
              <a:ext cx="1278324" cy="351462"/>
              <a:chOff x="771698" y="5803668"/>
              <a:chExt cx="2902536" cy="798023"/>
            </a:xfrm>
            <a:solidFill>
              <a:schemeClr val="accent5">
                <a:lumMod val="60000"/>
                <a:lumOff val="40000"/>
              </a:schemeClr>
            </a:solidFill>
          </p:grpSpPr>
          <p:grpSp>
            <p:nvGrpSpPr>
              <p:cNvPr id="88" name="Group 87"/>
              <p:cNvGrpSpPr/>
              <p:nvPr/>
            </p:nvGrpSpPr>
            <p:grpSpPr>
              <a:xfrm>
                <a:off x="771698" y="5803668"/>
                <a:ext cx="1868984" cy="798023"/>
                <a:chOff x="695498" y="5794662"/>
                <a:chExt cx="1868984" cy="798023"/>
              </a:xfrm>
              <a:grpFill/>
            </p:grpSpPr>
            <p:grpSp>
              <p:nvGrpSpPr>
                <p:cNvPr id="100" name="Group 99"/>
                <p:cNvGrpSpPr/>
                <p:nvPr/>
              </p:nvGrpSpPr>
              <p:grpSpPr>
                <a:xfrm>
                  <a:off x="695498" y="6111240"/>
                  <a:ext cx="1868984" cy="481445"/>
                  <a:chOff x="695498" y="6090458"/>
                  <a:chExt cx="1868984" cy="481445"/>
                </a:xfrm>
                <a:grpFill/>
              </p:grpSpPr>
              <p:sp>
                <p:nvSpPr>
                  <p:cNvPr id="107" name="Oval 10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1" name="Oval 10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89" name="Group 88"/>
              <p:cNvGrpSpPr/>
              <p:nvPr/>
            </p:nvGrpSpPr>
            <p:grpSpPr>
              <a:xfrm>
                <a:off x="2852658" y="5803668"/>
                <a:ext cx="821576" cy="798023"/>
                <a:chOff x="695498" y="5794662"/>
                <a:chExt cx="821576" cy="798023"/>
              </a:xfrm>
              <a:grpFill/>
            </p:grpSpPr>
            <p:grpSp>
              <p:nvGrpSpPr>
                <p:cNvPr id="90" name="Group 89"/>
                <p:cNvGrpSpPr/>
                <p:nvPr/>
              </p:nvGrpSpPr>
              <p:grpSpPr>
                <a:xfrm>
                  <a:off x="695498" y="6111240"/>
                  <a:ext cx="821576" cy="481445"/>
                  <a:chOff x="695498" y="6090458"/>
                  <a:chExt cx="821576" cy="481445"/>
                </a:xfrm>
                <a:grpFill/>
              </p:grpSpPr>
              <p:sp>
                <p:nvSpPr>
                  <p:cNvPr id="94" name="Oval 9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1" name="Oval 9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42" name="Group 41"/>
            <p:cNvGrpSpPr/>
            <p:nvPr/>
          </p:nvGrpSpPr>
          <p:grpSpPr>
            <a:xfrm>
              <a:off x="453494" y="3638645"/>
              <a:ext cx="1278324" cy="351462"/>
              <a:chOff x="2445586" y="4281553"/>
              <a:chExt cx="1856509" cy="510428"/>
            </a:xfrm>
            <a:solidFill>
              <a:schemeClr val="accent5">
                <a:lumMod val="60000"/>
                <a:lumOff val="40000"/>
              </a:schemeClr>
            </a:solidFill>
          </p:grpSpPr>
          <p:sp>
            <p:nvSpPr>
              <p:cNvPr id="61" name="Oval 60"/>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43" name="Oval 42"/>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19" name="Group 118"/>
          <p:cNvGrpSpPr/>
          <p:nvPr/>
        </p:nvGrpSpPr>
        <p:grpSpPr>
          <a:xfrm>
            <a:off x="10187860" y="264707"/>
            <a:ext cx="1712521" cy="797304"/>
            <a:chOff x="453494" y="3635485"/>
            <a:chExt cx="1712521" cy="797304"/>
          </a:xfrm>
        </p:grpSpPr>
        <p:grpSp>
          <p:nvGrpSpPr>
            <p:cNvPr id="120" name="Group 119"/>
            <p:cNvGrpSpPr/>
            <p:nvPr/>
          </p:nvGrpSpPr>
          <p:grpSpPr>
            <a:xfrm>
              <a:off x="453494" y="4081327"/>
              <a:ext cx="1278324" cy="351462"/>
              <a:chOff x="771698" y="5803668"/>
              <a:chExt cx="2902536" cy="798023"/>
            </a:xfrm>
            <a:solidFill>
              <a:schemeClr val="accent5">
                <a:lumMod val="60000"/>
                <a:lumOff val="40000"/>
              </a:schemeClr>
            </a:solidFill>
          </p:grpSpPr>
          <p:grpSp>
            <p:nvGrpSpPr>
              <p:cNvPr id="167" name="Group 166"/>
              <p:cNvGrpSpPr/>
              <p:nvPr/>
            </p:nvGrpSpPr>
            <p:grpSpPr>
              <a:xfrm>
                <a:off x="771698" y="5803668"/>
                <a:ext cx="1868984" cy="798023"/>
                <a:chOff x="695498" y="5794662"/>
                <a:chExt cx="1868984" cy="798023"/>
              </a:xfrm>
              <a:grpFill/>
            </p:grpSpPr>
            <p:grpSp>
              <p:nvGrpSpPr>
                <p:cNvPr id="179" name="Group 178"/>
                <p:cNvGrpSpPr/>
                <p:nvPr/>
              </p:nvGrpSpPr>
              <p:grpSpPr>
                <a:xfrm>
                  <a:off x="695498" y="6111240"/>
                  <a:ext cx="1868984" cy="481445"/>
                  <a:chOff x="695498" y="6090458"/>
                  <a:chExt cx="1868984" cy="481445"/>
                </a:xfrm>
                <a:grpFill/>
              </p:grpSpPr>
              <p:sp>
                <p:nvSpPr>
                  <p:cNvPr id="186" name="Oval 18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7" name="Oval 18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8" name="Oval 18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9" name="Oval 188"/>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0" name="Oval 189"/>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1" name="Oval 190"/>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2" name="Oval 191"/>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3" name="Oval 192"/>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4" name="Oval 193"/>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5" name="Oval 194"/>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6" name="Oval 195"/>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7" name="Oval 196"/>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80" name="Oval 179"/>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1" name="Oval 180"/>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2" name="Oval 181"/>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3" name="Oval 182"/>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4" name="Oval 183"/>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5" name="Oval 184"/>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68" name="Group 167"/>
              <p:cNvGrpSpPr/>
              <p:nvPr/>
            </p:nvGrpSpPr>
            <p:grpSpPr>
              <a:xfrm>
                <a:off x="2852658" y="5803668"/>
                <a:ext cx="821576" cy="798023"/>
                <a:chOff x="695498" y="5794662"/>
                <a:chExt cx="821576" cy="798023"/>
              </a:xfrm>
              <a:grpFill/>
            </p:grpSpPr>
            <p:grpSp>
              <p:nvGrpSpPr>
                <p:cNvPr id="169" name="Group 168"/>
                <p:cNvGrpSpPr/>
                <p:nvPr/>
              </p:nvGrpSpPr>
              <p:grpSpPr>
                <a:xfrm>
                  <a:off x="695498" y="6111240"/>
                  <a:ext cx="821576" cy="481445"/>
                  <a:chOff x="695498" y="6090458"/>
                  <a:chExt cx="821576" cy="481445"/>
                </a:xfrm>
                <a:grpFill/>
              </p:grpSpPr>
              <p:sp>
                <p:nvSpPr>
                  <p:cNvPr id="173" name="Oval 172"/>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6" name="Oval 17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8" name="Oval 17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0" name="Oval 169"/>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2" name="Oval 171"/>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21" name="Group 120"/>
            <p:cNvGrpSpPr/>
            <p:nvPr/>
          </p:nvGrpSpPr>
          <p:grpSpPr>
            <a:xfrm>
              <a:off x="453494" y="3638645"/>
              <a:ext cx="1278324" cy="351462"/>
              <a:chOff x="2445586" y="4281553"/>
              <a:chExt cx="1856509" cy="510428"/>
            </a:xfrm>
            <a:solidFill>
              <a:schemeClr val="accent5">
                <a:lumMod val="60000"/>
                <a:lumOff val="40000"/>
              </a:schemeClr>
            </a:solidFill>
          </p:grpSpPr>
          <p:sp>
            <p:nvSpPr>
              <p:cNvPr id="140" name="Oval 139"/>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Oval 159"/>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2" name="Oval 121"/>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98" name="Rectangle 197"/>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12747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619209495"/>
              </p:ext>
            </p:extLst>
          </p:nvPr>
        </p:nvGraphicFramePr>
        <p:xfrm>
          <a:off x="1299410" y="2522028"/>
          <a:ext cx="9578897" cy="2377440"/>
        </p:xfrm>
        <a:graphic>
          <a:graphicData uri="http://schemas.openxmlformats.org/drawingml/2006/table">
            <a:tbl>
              <a:tblPr firstRow="1" bandRow="1">
                <a:tableStyleId>{7DF18680-E054-41AD-8BC1-D1AEF772440D}</a:tableStyleId>
              </a:tblPr>
              <a:tblGrid>
                <a:gridCol w="3160534">
                  <a:extLst>
                    <a:ext uri="{9D8B030D-6E8A-4147-A177-3AD203B41FA5}">
                      <a16:colId xmlns:a16="http://schemas.microsoft.com/office/drawing/2014/main" xmlns="" val="93011559"/>
                    </a:ext>
                  </a:extLst>
                </a:gridCol>
                <a:gridCol w="2084353">
                  <a:extLst>
                    <a:ext uri="{9D8B030D-6E8A-4147-A177-3AD203B41FA5}">
                      <a16:colId xmlns:a16="http://schemas.microsoft.com/office/drawing/2014/main" xmlns="" val="3932185893"/>
                    </a:ext>
                  </a:extLst>
                </a:gridCol>
                <a:gridCol w="2059161">
                  <a:extLst>
                    <a:ext uri="{9D8B030D-6E8A-4147-A177-3AD203B41FA5}">
                      <a16:colId xmlns:a16="http://schemas.microsoft.com/office/drawing/2014/main" xmlns="" val="4216468828"/>
                    </a:ext>
                  </a:extLst>
                </a:gridCol>
                <a:gridCol w="2274849">
                  <a:extLst>
                    <a:ext uri="{9D8B030D-6E8A-4147-A177-3AD203B41FA5}">
                      <a16:colId xmlns:a16="http://schemas.microsoft.com/office/drawing/2014/main" xmlns="" val="2292871983"/>
                    </a:ext>
                  </a:extLst>
                </a:gridCol>
              </a:tblGrid>
              <a:tr h="370840">
                <a:tc rowSpan="2">
                  <a:txBody>
                    <a:bodyPr/>
                    <a:lstStyle/>
                    <a:p>
                      <a:pPr algn="ctr"/>
                      <a:r>
                        <a:rPr lang="en-PH" sz="2000" dirty="0">
                          <a:latin typeface="Century Gothic" panose="020B0502020202020204" pitchFamily="34" charset="0"/>
                        </a:rPr>
                        <a:t>LGU Type</a:t>
                      </a:r>
                      <a:endParaRPr lang="en-PH" sz="2000" dirty="0">
                        <a:solidFill>
                          <a:schemeClr val="tx1"/>
                        </a:solidFill>
                        <a:latin typeface="Century Gothic" panose="020B0502020202020204" pitchFamily="34" charset="0"/>
                      </a:endParaRPr>
                    </a:p>
                  </a:txBody>
                  <a:tcPr anchor="ctr"/>
                </a:tc>
                <a:tc gridSpan="2">
                  <a:txBody>
                    <a:bodyPr/>
                    <a:lstStyle/>
                    <a:p>
                      <a:pPr algn="ctr"/>
                      <a:r>
                        <a:rPr lang="en-US" sz="2000">
                          <a:latin typeface="Century Gothic" panose="020B0502020202020204" pitchFamily="34" charset="0"/>
                        </a:rPr>
                        <a:t>EPCS</a:t>
                      </a:r>
                      <a:endParaRPr lang="en-PH" sz="2000">
                        <a:solidFill>
                          <a:schemeClr val="tx1"/>
                        </a:solidFill>
                        <a:latin typeface="Century Gothic" panose="020B0502020202020204" pitchFamily="34" charset="0"/>
                      </a:endParaRPr>
                    </a:p>
                  </a:txBody>
                  <a:tcPr anchor="ctr"/>
                </a:tc>
                <a:tc hMerge="1">
                  <a:txBody>
                    <a:bodyPr/>
                    <a:lstStyle/>
                    <a:p>
                      <a:endParaRPr lang="en-PH"/>
                    </a:p>
                  </a:txBody>
                  <a:tcPr/>
                </a:tc>
                <a:tc rowSpan="2">
                  <a:txBody>
                    <a:bodyPr/>
                    <a:lstStyle/>
                    <a:p>
                      <a:pPr algn="ctr"/>
                      <a:r>
                        <a:rPr lang="en-PH" sz="2000">
                          <a:latin typeface="Century Gothic" panose="020B0502020202020204" pitchFamily="34" charset="0"/>
                        </a:rPr>
                        <a:t>Total</a:t>
                      </a:r>
                      <a:endParaRPr lang="en-PH" sz="2000">
                        <a:solidFill>
                          <a:schemeClr val="tx1"/>
                        </a:solidFill>
                        <a:latin typeface="Century Gothic" panose="020B0502020202020204" pitchFamily="34" charset="0"/>
                      </a:endParaRPr>
                    </a:p>
                  </a:txBody>
                  <a:tcPr anchor="ctr"/>
                </a:tc>
                <a:extLst>
                  <a:ext uri="{0D108BD9-81ED-4DB2-BD59-A6C34878D82A}">
                    <a16:rowId xmlns:a16="http://schemas.microsoft.com/office/drawing/2014/main" xmlns="" val="884751456"/>
                  </a:ext>
                </a:extLst>
              </a:tr>
              <a:tr h="370840">
                <a:tc vMerge="1">
                  <a:txBody>
                    <a:bodyPr/>
                    <a:lstStyle/>
                    <a:p>
                      <a:r>
                        <a:rPr lang="en-PH"/>
                        <a:t>LGU Type</a:t>
                      </a:r>
                    </a:p>
                  </a:txBody>
                  <a:tcPr/>
                </a:tc>
                <a:tc>
                  <a:txBody>
                    <a:bodyPr/>
                    <a:lstStyle/>
                    <a:p>
                      <a:pPr algn="ctr"/>
                      <a:r>
                        <a:rPr lang="en-PH" sz="2000">
                          <a:latin typeface="Century Gothic" panose="020B0502020202020204" pitchFamily="34" charset="0"/>
                        </a:rPr>
                        <a:t>Yes</a:t>
                      </a:r>
                      <a:endParaRPr lang="en-PH" sz="2000" b="1" i="1">
                        <a:solidFill>
                          <a:schemeClr val="bg1"/>
                        </a:solidFill>
                        <a:latin typeface="Century Gothic" panose="020B0502020202020204" pitchFamily="34" charset="0"/>
                      </a:endParaRPr>
                    </a:p>
                  </a:txBody>
                  <a:tcPr/>
                </a:tc>
                <a:tc>
                  <a:txBody>
                    <a:bodyPr/>
                    <a:lstStyle/>
                    <a:p>
                      <a:pPr algn="ctr"/>
                      <a:r>
                        <a:rPr lang="en-PH" sz="2000">
                          <a:latin typeface="Century Gothic" panose="020B0502020202020204" pitchFamily="34" charset="0"/>
                        </a:rPr>
                        <a:t>No</a:t>
                      </a:r>
                      <a:endParaRPr lang="en-PH" sz="2000" b="1" i="1">
                        <a:solidFill>
                          <a:schemeClr val="bg1"/>
                        </a:solidFill>
                        <a:latin typeface="Century Gothic" panose="020B0502020202020204" pitchFamily="34" charset="0"/>
                      </a:endParaRPr>
                    </a:p>
                  </a:txBody>
                  <a:tcPr/>
                </a:tc>
                <a:tc vMerge="1">
                  <a:txBody>
                    <a:bodyPr/>
                    <a:lstStyle/>
                    <a:p>
                      <a:r>
                        <a:rPr lang="en-PH"/>
                        <a:t>Total</a:t>
                      </a:r>
                    </a:p>
                  </a:txBody>
                  <a:tcPr/>
                </a:tc>
                <a:extLst>
                  <a:ext uri="{0D108BD9-81ED-4DB2-BD59-A6C34878D82A}">
                    <a16:rowId xmlns:a16="http://schemas.microsoft.com/office/drawing/2014/main" xmlns="" val="1919570700"/>
                  </a:ext>
                </a:extLst>
              </a:tr>
              <a:tr h="370840">
                <a:tc>
                  <a:txBody>
                    <a:bodyPr/>
                    <a:lstStyle/>
                    <a:p>
                      <a:r>
                        <a:rPr lang="en-PH" sz="2000" dirty="0">
                          <a:latin typeface="Century Gothic" panose="020B0502020202020204" pitchFamily="34" charset="0"/>
                        </a:rPr>
                        <a:t>Provinces</a:t>
                      </a:r>
                      <a:endParaRPr lang="en-PH" sz="2000" b="1" dirty="0">
                        <a:latin typeface="Century Gothic" panose="020B0502020202020204" pitchFamily="34" charset="0"/>
                      </a:endParaRPr>
                    </a:p>
                  </a:txBody>
                  <a:tcPr/>
                </a:tc>
                <a:tc>
                  <a:txBody>
                    <a:bodyPr/>
                    <a:lstStyle/>
                    <a:p>
                      <a:pPr algn="ctr"/>
                      <a:r>
                        <a:rPr lang="en-US" sz="2000" dirty="0">
                          <a:latin typeface="Century Gothic" panose="020B0502020202020204" pitchFamily="34" charset="0"/>
                        </a:rPr>
                        <a:t>6</a:t>
                      </a:r>
                      <a:endParaRPr lang="en-PH" sz="2000" dirty="0">
                        <a:latin typeface="Century Gothic" panose="020B0502020202020204" pitchFamily="34" charset="0"/>
                      </a:endParaRPr>
                    </a:p>
                  </a:txBody>
                  <a:tcPr/>
                </a:tc>
                <a:tc>
                  <a:txBody>
                    <a:bodyPr/>
                    <a:lstStyle/>
                    <a:p>
                      <a:pPr algn="ctr"/>
                      <a:r>
                        <a:rPr lang="en-PH" sz="2000" dirty="0">
                          <a:latin typeface="Century Gothic" panose="020B0502020202020204" pitchFamily="34" charset="0"/>
                        </a:rPr>
                        <a:t>75</a:t>
                      </a:r>
                    </a:p>
                  </a:txBody>
                  <a:tcPr/>
                </a:tc>
                <a:tc>
                  <a:txBody>
                    <a:bodyPr/>
                    <a:lstStyle/>
                    <a:p>
                      <a:pPr algn="r"/>
                      <a:r>
                        <a:rPr lang="en-PH" sz="2000" dirty="0">
                          <a:latin typeface="Century Gothic" panose="020B0502020202020204" pitchFamily="34" charset="0"/>
                        </a:rPr>
                        <a:t>81</a:t>
                      </a:r>
                    </a:p>
                  </a:txBody>
                  <a:tcPr/>
                </a:tc>
                <a:extLst>
                  <a:ext uri="{0D108BD9-81ED-4DB2-BD59-A6C34878D82A}">
                    <a16:rowId xmlns:a16="http://schemas.microsoft.com/office/drawing/2014/main" xmlns="" val="2382009966"/>
                  </a:ext>
                </a:extLst>
              </a:tr>
              <a:tr h="370840">
                <a:tc>
                  <a:txBody>
                    <a:bodyPr/>
                    <a:lstStyle/>
                    <a:p>
                      <a:r>
                        <a:rPr lang="en-PH" sz="2000" dirty="0">
                          <a:latin typeface="Century Gothic" panose="020B0502020202020204" pitchFamily="34" charset="0"/>
                        </a:rPr>
                        <a:t>Cities</a:t>
                      </a:r>
                      <a:endParaRPr lang="en-PH" sz="2000" b="1" dirty="0">
                        <a:latin typeface="Century Gothic" panose="020B0502020202020204" pitchFamily="34" charset="0"/>
                      </a:endParaRPr>
                    </a:p>
                  </a:txBody>
                  <a:tcPr/>
                </a:tc>
                <a:tc>
                  <a:txBody>
                    <a:bodyPr/>
                    <a:lstStyle/>
                    <a:p>
                      <a:pPr algn="ctr"/>
                      <a:r>
                        <a:rPr lang="en-PH" sz="2000" dirty="0">
                          <a:latin typeface="Century Gothic" panose="020B0502020202020204" pitchFamily="34" charset="0"/>
                        </a:rPr>
                        <a:t>45</a:t>
                      </a:r>
                    </a:p>
                  </a:txBody>
                  <a:tcPr/>
                </a:tc>
                <a:tc>
                  <a:txBody>
                    <a:bodyPr/>
                    <a:lstStyle/>
                    <a:p>
                      <a:pPr algn="ctr"/>
                      <a:r>
                        <a:rPr lang="en-US" sz="2000" dirty="0">
                          <a:latin typeface="Century Gothic" panose="020B0502020202020204" pitchFamily="34" charset="0"/>
                        </a:rPr>
                        <a:t>100</a:t>
                      </a:r>
                      <a:endParaRPr lang="en-PH" sz="2000" dirty="0">
                        <a:latin typeface="Century Gothic" panose="020B0502020202020204" pitchFamily="34" charset="0"/>
                      </a:endParaRPr>
                    </a:p>
                  </a:txBody>
                  <a:tcPr/>
                </a:tc>
                <a:tc>
                  <a:txBody>
                    <a:bodyPr/>
                    <a:lstStyle/>
                    <a:p>
                      <a:pPr algn="r"/>
                      <a:r>
                        <a:rPr lang="en-PH" sz="2000" dirty="0">
                          <a:latin typeface="Century Gothic" panose="020B0502020202020204" pitchFamily="34" charset="0"/>
                        </a:rPr>
                        <a:t>145</a:t>
                      </a:r>
                    </a:p>
                  </a:txBody>
                  <a:tcPr/>
                </a:tc>
                <a:extLst>
                  <a:ext uri="{0D108BD9-81ED-4DB2-BD59-A6C34878D82A}">
                    <a16:rowId xmlns:a16="http://schemas.microsoft.com/office/drawing/2014/main" xmlns="" val="3029657636"/>
                  </a:ext>
                </a:extLst>
              </a:tr>
              <a:tr h="385227">
                <a:tc>
                  <a:txBody>
                    <a:bodyPr/>
                    <a:lstStyle/>
                    <a:p>
                      <a:r>
                        <a:rPr lang="en-PH" sz="2000">
                          <a:latin typeface="Century Gothic" panose="020B0502020202020204" pitchFamily="34" charset="0"/>
                        </a:rPr>
                        <a:t>Municipalities</a:t>
                      </a:r>
                      <a:endParaRPr lang="en-PH" sz="2000" b="1">
                        <a:latin typeface="Century Gothic" panose="020B0502020202020204" pitchFamily="34" charset="0"/>
                      </a:endParaRPr>
                    </a:p>
                  </a:txBody>
                  <a:tcPr/>
                </a:tc>
                <a:tc>
                  <a:txBody>
                    <a:bodyPr/>
                    <a:lstStyle/>
                    <a:p>
                      <a:pPr algn="ctr"/>
                      <a:r>
                        <a:rPr lang="en-PH" sz="2000" dirty="0">
                          <a:latin typeface="Century Gothic" panose="020B0502020202020204" pitchFamily="34" charset="0"/>
                        </a:rPr>
                        <a:t>62</a:t>
                      </a:r>
                    </a:p>
                  </a:txBody>
                  <a:tcPr/>
                </a:tc>
                <a:tc>
                  <a:txBody>
                    <a:bodyPr/>
                    <a:lstStyle/>
                    <a:p>
                      <a:pPr algn="ctr"/>
                      <a:r>
                        <a:rPr lang="en-PH" sz="2000" dirty="0">
                          <a:latin typeface="Century Gothic" panose="020B0502020202020204" pitchFamily="34" charset="0"/>
                        </a:rPr>
                        <a:t>1414</a:t>
                      </a:r>
                    </a:p>
                  </a:txBody>
                  <a:tcPr/>
                </a:tc>
                <a:tc>
                  <a:txBody>
                    <a:bodyPr/>
                    <a:lstStyle/>
                    <a:p>
                      <a:pPr algn="r"/>
                      <a:r>
                        <a:rPr lang="en-PH" sz="2000" dirty="0">
                          <a:latin typeface="Century Gothic" panose="020B0502020202020204" pitchFamily="34" charset="0"/>
                        </a:rPr>
                        <a:t>1,476</a:t>
                      </a:r>
                    </a:p>
                  </a:txBody>
                  <a:tcPr/>
                </a:tc>
                <a:extLst>
                  <a:ext uri="{0D108BD9-81ED-4DB2-BD59-A6C34878D82A}">
                    <a16:rowId xmlns:a16="http://schemas.microsoft.com/office/drawing/2014/main" xmlns="" val="4218438731"/>
                  </a:ext>
                </a:extLst>
              </a:tr>
              <a:tr h="370840">
                <a:tc>
                  <a:txBody>
                    <a:bodyPr/>
                    <a:lstStyle/>
                    <a:p>
                      <a:r>
                        <a:rPr lang="en-US" sz="2000">
                          <a:latin typeface="Century Gothic" panose="020B0502020202020204" pitchFamily="34" charset="0"/>
                        </a:rPr>
                        <a:t>TOTAL</a:t>
                      </a:r>
                      <a:endParaRPr lang="en-PH" sz="2000" b="1">
                        <a:latin typeface="Century Gothic" panose="020B0502020202020204" pitchFamily="34" charset="0"/>
                      </a:endParaRPr>
                    </a:p>
                  </a:txBody>
                  <a:tcPr/>
                </a:tc>
                <a:tc>
                  <a:txBody>
                    <a:bodyPr/>
                    <a:lstStyle/>
                    <a:p>
                      <a:pPr algn="ctr"/>
                      <a:r>
                        <a:rPr lang="en-US" sz="2000" dirty="0">
                          <a:latin typeface="Century Gothic" panose="020B0502020202020204" pitchFamily="34" charset="0"/>
                        </a:rPr>
                        <a:t>113</a:t>
                      </a:r>
                      <a:endParaRPr lang="en-PH" sz="2000" dirty="0">
                        <a:latin typeface="Century Gothic" panose="020B0502020202020204" pitchFamily="34" charset="0"/>
                      </a:endParaRPr>
                    </a:p>
                  </a:txBody>
                  <a:tcPr/>
                </a:tc>
                <a:tc>
                  <a:txBody>
                    <a:bodyPr/>
                    <a:lstStyle/>
                    <a:p>
                      <a:pPr algn="ctr"/>
                      <a:r>
                        <a:rPr lang="en-US" sz="2000" dirty="0">
                          <a:latin typeface="Century Gothic" panose="020B0502020202020204" pitchFamily="34" charset="0"/>
                        </a:rPr>
                        <a:t>1,589</a:t>
                      </a:r>
                      <a:endParaRPr lang="en-PH" sz="2000" dirty="0">
                        <a:latin typeface="Century Gothic" panose="020B0502020202020204" pitchFamily="34" charset="0"/>
                      </a:endParaRPr>
                    </a:p>
                  </a:txBody>
                  <a:tcPr/>
                </a:tc>
                <a:tc>
                  <a:txBody>
                    <a:bodyPr/>
                    <a:lstStyle/>
                    <a:p>
                      <a:pPr algn="r"/>
                      <a:r>
                        <a:rPr lang="en-US" sz="2000" dirty="0">
                          <a:latin typeface="Century Gothic" panose="020B0502020202020204" pitchFamily="34" charset="0"/>
                        </a:rPr>
                        <a:t>1,702</a:t>
                      </a:r>
                      <a:endParaRPr lang="en-PH" sz="2000" dirty="0">
                        <a:latin typeface="Century Gothic" panose="020B0502020202020204" pitchFamily="34" charset="0"/>
                      </a:endParaRPr>
                    </a:p>
                  </a:txBody>
                  <a:tcPr/>
                </a:tc>
                <a:extLst>
                  <a:ext uri="{0D108BD9-81ED-4DB2-BD59-A6C34878D82A}">
                    <a16:rowId xmlns:a16="http://schemas.microsoft.com/office/drawing/2014/main" xmlns="" val="2896016307"/>
                  </a:ext>
                </a:extLst>
              </a:tr>
            </a:tbl>
          </a:graphicData>
        </a:graphic>
      </p:graphicFrame>
      <p:sp>
        <p:nvSpPr>
          <p:cNvPr id="12" name="Rectangle 11">
            <a:extLst>
              <a:ext uri="{FF2B5EF4-FFF2-40B4-BE49-F238E27FC236}">
                <a16:creationId xmlns:a16="http://schemas.microsoft.com/office/drawing/2014/main" xmlns="" id="{1D9C7097-9435-488A-8C93-2C91D7C68D8C}"/>
              </a:ext>
            </a:extLst>
          </p:cNvPr>
          <p:cNvSpPr/>
          <p:nvPr/>
        </p:nvSpPr>
        <p:spPr>
          <a:xfrm>
            <a:off x="3875209" y="1735382"/>
            <a:ext cx="4427299" cy="578556"/>
          </a:xfrm>
          <a:prstGeom prst="rect">
            <a:avLst/>
          </a:prstGeom>
        </p:spPr>
        <p:txBody>
          <a:bodyPr wrap="square">
            <a:spAutoFit/>
          </a:bodyPr>
          <a:lstStyle/>
          <a:p>
            <a:pPr algn="ctr">
              <a:lnSpc>
                <a:spcPct val="107000"/>
              </a:lnSpc>
              <a:spcAft>
                <a:spcPts val="800"/>
              </a:spcAft>
            </a:pPr>
            <a:r>
              <a:rPr lang="en-PH" sz="3200" b="1" dirty="0">
                <a:latin typeface="Century Gothic" panose="020B0502020202020204" pitchFamily="34" charset="0"/>
                <a:ea typeface="Calibri" panose="020F0502020204030204" pitchFamily="34" charset="0"/>
                <a:cs typeface="Times New Roman" panose="02020603050405020304" pitchFamily="18" charset="0"/>
              </a:rPr>
              <a:t>Survey Respondents</a:t>
            </a:r>
          </a:p>
        </p:txBody>
      </p:sp>
      <p:sp>
        <p:nvSpPr>
          <p:cNvPr id="19" name="Rectangle 18"/>
          <p:cNvSpPr/>
          <p:nvPr/>
        </p:nvSpPr>
        <p:spPr>
          <a:xfrm>
            <a:off x="-8023" y="0"/>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2" name="Group 21"/>
          <p:cNvGrpSpPr/>
          <p:nvPr/>
        </p:nvGrpSpPr>
        <p:grpSpPr>
          <a:xfrm>
            <a:off x="590654" y="5821680"/>
            <a:ext cx="1712521" cy="797304"/>
            <a:chOff x="453494" y="3635485"/>
            <a:chExt cx="1712521" cy="797304"/>
          </a:xfrm>
        </p:grpSpPr>
        <p:grpSp>
          <p:nvGrpSpPr>
            <p:cNvPr id="23" name="Group 22"/>
            <p:cNvGrpSpPr/>
            <p:nvPr/>
          </p:nvGrpSpPr>
          <p:grpSpPr>
            <a:xfrm>
              <a:off x="453494" y="4081327"/>
              <a:ext cx="1278324" cy="351462"/>
              <a:chOff x="771698" y="5803668"/>
              <a:chExt cx="2902536" cy="798023"/>
            </a:xfrm>
            <a:solidFill>
              <a:schemeClr val="accent5">
                <a:lumMod val="60000"/>
                <a:lumOff val="40000"/>
              </a:schemeClr>
            </a:solidFill>
          </p:grpSpPr>
          <p:grpSp>
            <p:nvGrpSpPr>
              <p:cNvPr id="70" name="Group 69"/>
              <p:cNvGrpSpPr/>
              <p:nvPr/>
            </p:nvGrpSpPr>
            <p:grpSpPr>
              <a:xfrm>
                <a:off x="771698" y="5803668"/>
                <a:ext cx="1868984" cy="798023"/>
                <a:chOff x="695498" y="5794662"/>
                <a:chExt cx="1868984" cy="798023"/>
              </a:xfrm>
              <a:grpFill/>
            </p:grpSpPr>
            <p:grpSp>
              <p:nvGrpSpPr>
                <p:cNvPr id="82" name="Group 81"/>
                <p:cNvGrpSpPr/>
                <p:nvPr/>
              </p:nvGrpSpPr>
              <p:grpSpPr>
                <a:xfrm>
                  <a:off x="695498" y="6111240"/>
                  <a:ext cx="1868984" cy="481445"/>
                  <a:chOff x="695498" y="6090458"/>
                  <a:chExt cx="1868984" cy="481445"/>
                </a:xfrm>
                <a:grpFill/>
              </p:grpSpPr>
              <p:sp>
                <p:nvSpPr>
                  <p:cNvPr id="89" name="Oval 88"/>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3" name="Oval 8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1" name="Group 70"/>
              <p:cNvGrpSpPr/>
              <p:nvPr/>
            </p:nvGrpSpPr>
            <p:grpSpPr>
              <a:xfrm>
                <a:off x="2852658" y="5803668"/>
                <a:ext cx="821576" cy="798023"/>
                <a:chOff x="695498" y="5794662"/>
                <a:chExt cx="821576" cy="798023"/>
              </a:xfrm>
              <a:grpFill/>
            </p:grpSpPr>
            <p:grpSp>
              <p:nvGrpSpPr>
                <p:cNvPr id="72" name="Group 71"/>
                <p:cNvGrpSpPr/>
                <p:nvPr/>
              </p:nvGrpSpPr>
              <p:grpSpPr>
                <a:xfrm>
                  <a:off x="695498" y="6111240"/>
                  <a:ext cx="821576" cy="481445"/>
                  <a:chOff x="695498" y="6090458"/>
                  <a:chExt cx="821576" cy="481445"/>
                </a:xfrm>
                <a:grpFill/>
              </p:grpSpPr>
              <p:sp>
                <p:nvSpPr>
                  <p:cNvPr id="76" name="Oval 7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3" name="Oval 7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24" name="Group 23"/>
            <p:cNvGrpSpPr/>
            <p:nvPr/>
          </p:nvGrpSpPr>
          <p:grpSpPr>
            <a:xfrm>
              <a:off x="453494" y="3638645"/>
              <a:ext cx="1278324" cy="351462"/>
              <a:chOff x="2445586" y="4281553"/>
              <a:chExt cx="1856509" cy="510428"/>
            </a:xfrm>
            <a:solidFill>
              <a:schemeClr val="accent5">
                <a:lumMod val="60000"/>
                <a:lumOff val="40000"/>
              </a:schemeClr>
            </a:solidFill>
          </p:grpSpPr>
          <p:sp>
            <p:nvSpPr>
              <p:cNvPr id="43" name="Oval 42"/>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5" name="Oval 24"/>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01" name="Group 100"/>
          <p:cNvGrpSpPr/>
          <p:nvPr/>
        </p:nvGrpSpPr>
        <p:grpSpPr>
          <a:xfrm>
            <a:off x="10187860" y="283826"/>
            <a:ext cx="1712521" cy="797304"/>
            <a:chOff x="453494" y="3635485"/>
            <a:chExt cx="1712521" cy="797304"/>
          </a:xfrm>
        </p:grpSpPr>
        <p:grpSp>
          <p:nvGrpSpPr>
            <p:cNvPr id="102" name="Group 101"/>
            <p:cNvGrpSpPr/>
            <p:nvPr/>
          </p:nvGrpSpPr>
          <p:grpSpPr>
            <a:xfrm>
              <a:off x="453494" y="4081327"/>
              <a:ext cx="1278324" cy="351462"/>
              <a:chOff x="771698" y="5803668"/>
              <a:chExt cx="2902536" cy="798023"/>
            </a:xfrm>
            <a:solidFill>
              <a:schemeClr val="accent5">
                <a:lumMod val="60000"/>
                <a:lumOff val="40000"/>
              </a:schemeClr>
            </a:solidFill>
          </p:grpSpPr>
          <p:grpSp>
            <p:nvGrpSpPr>
              <p:cNvPr id="149" name="Group 148"/>
              <p:cNvGrpSpPr/>
              <p:nvPr/>
            </p:nvGrpSpPr>
            <p:grpSpPr>
              <a:xfrm>
                <a:off x="771698" y="5803668"/>
                <a:ext cx="1868984" cy="798023"/>
                <a:chOff x="695498" y="5794662"/>
                <a:chExt cx="1868984" cy="798023"/>
              </a:xfrm>
              <a:grpFill/>
            </p:grpSpPr>
            <p:grpSp>
              <p:nvGrpSpPr>
                <p:cNvPr id="161" name="Group 160"/>
                <p:cNvGrpSpPr/>
                <p:nvPr/>
              </p:nvGrpSpPr>
              <p:grpSpPr>
                <a:xfrm>
                  <a:off x="695498" y="6111240"/>
                  <a:ext cx="1868984" cy="481445"/>
                  <a:chOff x="695498" y="6090458"/>
                  <a:chExt cx="1868984" cy="481445"/>
                </a:xfrm>
                <a:grpFill/>
              </p:grpSpPr>
              <p:sp>
                <p:nvSpPr>
                  <p:cNvPr id="168" name="Oval 16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2" name="Oval 17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3" name="Oval 17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6" name="Oval 17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8" name="Oval 17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9" name="Oval 17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2" name="Oval 1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50" name="Group 149"/>
              <p:cNvGrpSpPr/>
              <p:nvPr/>
            </p:nvGrpSpPr>
            <p:grpSpPr>
              <a:xfrm>
                <a:off x="2852658" y="5803668"/>
                <a:ext cx="821576" cy="798023"/>
                <a:chOff x="695498" y="5794662"/>
                <a:chExt cx="821576" cy="798023"/>
              </a:xfrm>
              <a:grpFill/>
            </p:grpSpPr>
            <p:grpSp>
              <p:nvGrpSpPr>
                <p:cNvPr id="151" name="Group 150"/>
                <p:cNvGrpSpPr/>
                <p:nvPr/>
              </p:nvGrpSpPr>
              <p:grpSpPr>
                <a:xfrm>
                  <a:off x="695498" y="6111240"/>
                  <a:ext cx="821576" cy="481445"/>
                  <a:chOff x="695498" y="6090458"/>
                  <a:chExt cx="821576" cy="481445"/>
                </a:xfrm>
                <a:grpFill/>
              </p:grpSpPr>
              <p:sp>
                <p:nvSpPr>
                  <p:cNvPr id="155" name="Oval 15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Oval 15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2" name="Oval 15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03" name="Group 102"/>
            <p:cNvGrpSpPr/>
            <p:nvPr/>
          </p:nvGrpSpPr>
          <p:grpSpPr>
            <a:xfrm>
              <a:off x="453494" y="3638645"/>
              <a:ext cx="1278324" cy="351462"/>
              <a:chOff x="2445586" y="4281553"/>
              <a:chExt cx="1856509" cy="510428"/>
            </a:xfrm>
            <a:solidFill>
              <a:schemeClr val="accent5">
                <a:lumMod val="60000"/>
                <a:lumOff val="40000"/>
              </a:schemeClr>
            </a:solidFill>
          </p:grpSpPr>
          <p:sp>
            <p:nvSpPr>
              <p:cNvPr id="122" name="Oval 12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4" name="Oval 10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80" name="Rectangle 179"/>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1" name="Rectangle 180"/>
          <p:cNvSpPr/>
          <p:nvPr/>
        </p:nvSpPr>
        <p:spPr>
          <a:xfrm>
            <a:off x="553267" y="595045"/>
            <a:ext cx="6166278" cy="646331"/>
          </a:xfrm>
          <a:prstGeom prst="rect">
            <a:avLst/>
          </a:prstGeom>
        </p:spPr>
        <p:txBody>
          <a:bodyPr wrap="square">
            <a:spAutoFit/>
          </a:bodyPr>
          <a:lstStyle/>
          <a:p>
            <a:r>
              <a:rPr lang="en-PH" sz="3600" b="1" dirty="0">
                <a:solidFill>
                  <a:srgbClr val="002060"/>
                </a:solidFill>
                <a:latin typeface="Century Gothic" panose="020B0502020202020204" pitchFamily="34" charset="0"/>
                <a:cs typeface="Arial" panose="020B0604020202020204" pitchFamily="34" charset="0"/>
              </a:rPr>
              <a:t>QUICK SURVEY ON EPCS</a:t>
            </a:r>
          </a:p>
        </p:txBody>
      </p:sp>
    </p:spTree>
    <p:extLst>
      <p:ext uri="{BB962C8B-B14F-4D97-AF65-F5344CB8AC3E}">
        <p14:creationId xmlns:p14="http://schemas.microsoft.com/office/powerpoint/2010/main" val="53022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671F467-1904-4FC8-837B-4BD9396DE829}"/>
              </a:ext>
            </a:extLst>
          </p:cNvPr>
          <p:cNvSpPr/>
          <p:nvPr/>
        </p:nvSpPr>
        <p:spPr>
          <a:xfrm>
            <a:off x="651061" y="515598"/>
            <a:ext cx="4416594" cy="646331"/>
          </a:xfrm>
          <a:prstGeom prst="rect">
            <a:avLst/>
          </a:prstGeom>
        </p:spPr>
        <p:txBody>
          <a:bodyPr wrap="none" lIns="91440" tIns="45720" rIns="91440" bIns="45720" anchor="t">
            <a:spAutoFit/>
          </a:bodyPr>
          <a:lstStyle/>
          <a:p>
            <a:r>
              <a:rPr lang="en-PH" sz="3600" b="1" dirty="0">
                <a:solidFill>
                  <a:srgbClr val="001F60"/>
                </a:solidFill>
                <a:latin typeface="Century Gothic"/>
                <a:cs typeface="Arial"/>
              </a:rPr>
              <a:t>EPCS USED BY LGUS</a:t>
            </a:r>
          </a:p>
        </p:txBody>
      </p:sp>
      <p:graphicFrame>
        <p:nvGraphicFramePr>
          <p:cNvPr id="9" name="Chart 8"/>
          <p:cNvGraphicFramePr/>
          <p:nvPr>
            <p:extLst>
              <p:ext uri="{D42A27DB-BD31-4B8C-83A1-F6EECF244321}">
                <p14:modId xmlns:p14="http://schemas.microsoft.com/office/powerpoint/2010/main" val="4028299208"/>
              </p:ext>
            </p:extLst>
          </p:nvPr>
        </p:nvGraphicFramePr>
        <p:xfrm>
          <a:off x="2001746" y="1348344"/>
          <a:ext cx="7874000" cy="4651452"/>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4">
            <a:extLst>
              <a:ext uri="{FF2B5EF4-FFF2-40B4-BE49-F238E27FC236}">
                <a16:creationId xmlns:a16="http://schemas.microsoft.com/office/drawing/2014/main" xmlns="" id="{E03405B8-3C3F-D04C-8CEE-CDDD635C36C1}"/>
              </a:ext>
            </a:extLst>
          </p:cNvPr>
          <p:cNvSpPr>
            <a:spLocks noGrp="1"/>
          </p:cNvSpPr>
          <p:nvPr>
            <p:ph type="sldNum" sz="quarter" idx="12"/>
          </p:nvPr>
        </p:nvSpPr>
        <p:spPr>
          <a:xfrm>
            <a:off x="9228962" y="5792527"/>
            <a:ext cx="2743200" cy="652463"/>
          </a:xfrm>
        </p:spPr>
        <p:txBody>
          <a:bodyPr/>
          <a:lstStyle/>
          <a:p>
            <a:fld id="{1308508A-2A6C-46FD-B024-8D21FE9EEACE}" type="slidenum">
              <a:rPr lang="en-PH" smtClean="0"/>
              <a:t>24</a:t>
            </a:fld>
            <a:endParaRPr lang="en-PH" dirty="0"/>
          </a:p>
        </p:txBody>
      </p:sp>
      <p:sp>
        <p:nvSpPr>
          <p:cNvPr id="14" name="Rectangle 13"/>
          <p:cNvSpPr/>
          <p:nvPr/>
        </p:nvSpPr>
        <p:spPr>
          <a:xfrm>
            <a:off x="-8023" y="0"/>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8" name="Group 17"/>
          <p:cNvGrpSpPr/>
          <p:nvPr/>
        </p:nvGrpSpPr>
        <p:grpSpPr>
          <a:xfrm>
            <a:off x="590654" y="5821680"/>
            <a:ext cx="1712521" cy="797304"/>
            <a:chOff x="453494" y="3635485"/>
            <a:chExt cx="1712521" cy="797304"/>
          </a:xfrm>
        </p:grpSpPr>
        <p:grpSp>
          <p:nvGrpSpPr>
            <p:cNvPr id="19" name="Group 18"/>
            <p:cNvGrpSpPr/>
            <p:nvPr/>
          </p:nvGrpSpPr>
          <p:grpSpPr>
            <a:xfrm>
              <a:off x="453494" y="4081327"/>
              <a:ext cx="1278324" cy="351462"/>
              <a:chOff x="771698" y="5803668"/>
              <a:chExt cx="2902536" cy="798023"/>
            </a:xfrm>
            <a:solidFill>
              <a:schemeClr val="accent5">
                <a:lumMod val="60000"/>
                <a:lumOff val="40000"/>
              </a:schemeClr>
            </a:solidFill>
          </p:grpSpPr>
          <p:grpSp>
            <p:nvGrpSpPr>
              <p:cNvPr id="66" name="Group 65"/>
              <p:cNvGrpSpPr/>
              <p:nvPr/>
            </p:nvGrpSpPr>
            <p:grpSpPr>
              <a:xfrm>
                <a:off x="771698" y="5803668"/>
                <a:ext cx="1868984" cy="798023"/>
                <a:chOff x="695498" y="5794662"/>
                <a:chExt cx="1868984" cy="798023"/>
              </a:xfrm>
              <a:grpFill/>
            </p:grpSpPr>
            <p:grpSp>
              <p:nvGrpSpPr>
                <p:cNvPr id="78" name="Group 77"/>
                <p:cNvGrpSpPr/>
                <p:nvPr/>
              </p:nvGrpSpPr>
              <p:grpSpPr>
                <a:xfrm>
                  <a:off x="695498" y="6111240"/>
                  <a:ext cx="1868984" cy="481445"/>
                  <a:chOff x="695498" y="6090458"/>
                  <a:chExt cx="1868984" cy="481445"/>
                </a:xfrm>
                <a:grpFill/>
              </p:grpSpPr>
              <p:sp>
                <p:nvSpPr>
                  <p:cNvPr id="85" name="Oval 8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9" name="Oval 78"/>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7" name="Group 66"/>
              <p:cNvGrpSpPr/>
              <p:nvPr/>
            </p:nvGrpSpPr>
            <p:grpSpPr>
              <a:xfrm>
                <a:off x="2852658" y="5803668"/>
                <a:ext cx="821576" cy="798023"/>
                <a:chOff x="695498" y="5794662"/>
                <a:chExt cx="821576" cy="798023"/>
              </a:xfrm>
              <a:grpFill/>
            </p:grpSpPr>
            <p:grpSp>
              <p:nvGrpSpPr>
                <p:cNvPr id="68" name="Group 67"/>
                <p:cNvGrpSpPr/>
                <p:nvPr/>
              </p:nvGrpSpPr>
              <p:grpSpPr>
                <a:xfrm>
                  <a:off x="695498" y="6111240"/>
                  <a:ext cx="821576" cy="481445"/>
                  <a:chOff x="695498" y="6090458"/>
                  <a:chExt cx="821576" cy="481445"/>
                </a:xfrm>
                <a:grpFill/>
              </p:grpSpPr>
              <p:sp>
                <p:nvSpPr>
                  <p:cNvPr id="72" name="Oval 71"/>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9" name="Oval 68"/>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20" name="Group 19"/>
            <p:cNvGrpSpPr/>
            <p:nvPr/>
          </p:nvGrpSpPr>
          <p:grpSpPr>
            <a:xfrm>
              <a:off x="453494" y="3638645"/>
              <a:ext cx="1278324" cy="351462"/>
              <a:chOff x="2445586" y="4281553"/>
              <a:chExt cx="1856509" cy="510428"/>
            </a:xfrm>
            <a:solidFill>
              <a:schemeClr val="accent5">
                <a:lumMod val="60000"/>
                <a:lumOff val="40000"/>
              </a:schemeClr>
            </a:solidFill>
          </p:grpSpPr>
          <p:sp>
            <p:nvSpPr>
              <p:cNvPr id="39" name="Oval 38"/>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1" name="Oval 20"/>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7" name="Group 96"/>
          <p:cNvGrpSpPr/>
          <p:nvPr/>
        </p:nvGrpSpPr>
        <p:grpSpPr>
          <a:xfrm>
            <a:off x="10187860" y="283826"/>
            <a:ext cx="1712521" cy="797304"/>
            <a:chOff x="453494" y="3635485"/>
            <a:chExt cx="1712521" cy="797304"/>
          </a:xfrm>
        </p:grpSpPr>
        <p:grpSp>
          <p:nvGrpSpPr>
            <p:cNvPr id="98" name="Group 97"/>
            <p:cNvGrpSpPr/>
            <p:nvPr/>
          </p:nvGrpSpPr>
          <p:grpSpPr>
            <a:xfrm>
              <a:off x="453494" y="4081327"/>
              <a:ext cx="1278324" cy="351462"/>
              <a:chOff x="771698" y="5803668"/>
              <a:chExt cx="2902536" cy="798023"/>
            </a:xfrm>
            <a:solidFill>
              <a:schemeClr val="accent5">
                <a:lumMod val="60000"/>
                <a:lumOff val="40000"/>
              </a:schemeClr>
            </a:solidFill>
          </p:grpSpPr>
          <p:grpSp>
            <p:nvGrpSpPr>
              <p:cNvPr id="145" name="Group 144"/>
              <p:cNvGrpSpPr/>
              <p:nvPr/>
            </p:nvGrpSpPr>
            <p:grpSpPr>
              <a:xfrm>
                <a:off x="771698" y="5803668"/>
                <a:ext cx="1868984" cy="798023"/>
                <a:chOff x="695498" y="5794662"/>
                <a:chExt cx="1868984" cy="798023"/>
              </a:xfrm>
              <a:grpFill/>
            </p:grpSpPr>
            <p:grpSp>
              <p:nvGrpSpPr>
                <p:cNvPr id="157" name="Group 156"/>
                <p:cNvGrpSpPr/>
                <p:nvPr/>
              </p:nvGrpSpPr>
              <p:grpSpPr>
                <a:xfrm>
                  <a:off x="695498" y="6111240"/>
                  <a:ext cx="1868984" cy="481445"/>
                  <a:chOff x="695498" y="6090458"/>
                  <a:chExt cx="1868984" cy="481445"/>
                </a:xfrm>
                <a:grpFill/>
              </p:grpSpPr>
              <p:sp>
                <p:nvSpPr>
                  <p:cNvPr id="164" name="Oval 16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2" name="Oval 17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3" name="Oval 172"/>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8" name="Oval 157"/>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Oval 159"/>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6" name="Group 145"/>
              <p:cNvGrpSpPr/>
              <p:nvPr/>
            </p:nvGrpSpPr>
            <p:grpSpPr>
              <a:xfrm>
                <a:off x="2852658" y="5803668"/>
                <a:ext cx="821576" cy="798023"/>
                <a:chOff x="695498" y="5794662"/>
                <a:chExt cx="821576" cy="798023"/>
              </a:xfrm>
              <a:grpFill/>
            </p:grpSpPr>
            <p:grpSp>
              <p:nvGrpSpPr>
                <p:cNvPr id="147" name="Group 146"/>
                <p:cNvGrpSpPr/>
                <p:nvPr/>
              </p:nvGrpSpPr>
              <p:grpSpPr>
                <a:xfrm>
                  <a:off x="695498" y="6111240"/>
                  <a:ext cx="821576" cy="481445"/>
                  <a:chOff x="695498" y="6090458"/>
                  <a:chExt cx="821576" cy="481445"/>
                </a:xfrm>
                <a:grpFill/>
              </p:grpSpPr>
              <p:sp>
                <p:nvSpPr>
                  <p:cNvPr id="151" name="Oval 150"/>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8" name="Oval 147"/>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99" name="Group 98"/>
            <p:cNvGrpSpPr/>
            <p:nvPr/>
          </p:nvGrpSpPr>
          <p:grpSpPr>
            <a:xfrm>
              <a:off x="453494" y="3638645"/>
              <a:ext cx="1278324" cy="351462"/>
              <a:chOff x="2445586" y="4281553"/>
              <a:chExt cx="1856509" cy="510428"/>
            </a:xfrm>
            <a:solidFill>
              <a:schemeClr val="accent5">
                <a:lumMod val="60000"/>
                <a:lumOff val="40000"/>
              </a:schemeClr>
            </a:solidFill>
          </p:grpSpPr>
          <p:sp>
            <p:nvSpPr>
              <p:cNvPr id="118" name="Oval 117"/>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0" name="Oval 99"/>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6" name="Rectangle 175"/>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81010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220" y="1434851"/>
            <a:ext cx="9170676" cy="584775"/>
          </a:xfrm>
          <a:prstGeom prst="rect">
            <a:avLst/>
          </a:prstGeom>
        </p:spPr>
        <p:txBody>
          <a:bodyPr wrap="square">
            <a:spAutoFit/>
          </a:bodyPr>
          <a:lstStyle/>
          <a:p>
            <a:r>
              <a:rPr lang="en-PH" sz="3200" b="1" dirty="0">
                <a:latin typeface="Century Gothic" panose="020B0502020202020204" pitchFamily="34" charset="0"/>
              </a:rPr>
              <a:t>Binding Constraints on a Macro Perspective</a:t>
            </a:r>
          </a:p>
        </p:txBody>
      </p:sp>
      <p:sp>
        <p:nvSpPr>
          <p:cNvPr id="29" name="Flowchart: Delay 28"/>
          <p:cNvSpPr/>
          <p:nvPr/>
        </p:nvSpPr>
        <p:spPr>
          <a:xfrm rot="16200000">
            <a:off x="3518431" y="2489617"/>
            <a:ext cx="1105786" cy="2737883"/>
          </a:xfrm>
          <a:prstGeom prst="flowChartDelay">
            <a:avLst/>
          </a:pr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7445389" y="2489618"/>
            <a:ext cx="1105786" cy="2737883"/>
          </a:xfrm>
          <a:prstGeom prst="flowChartDelay">
            <a:avLst/>
          </a:pr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448910" y="4564450"/>
            <a:ext cx="3205655" cy="1200329"/>
          </a:xfrm>
          <a:prstGeom prst="rect">
            <a:avLst/>
          </a:prstGeom>
        </p:spPr>
        <p:txBody>
          <a:bodyPr wrap="square">
            <a:spAutoFit/>
          </a:bodyPr>
          <a:lstStyle/>
          <a:p>
            <a:pPr marL="228600" algn="ctr"/>
            <a:r>
              <a:rPr lang="en-PH" sz="2400" b="1" dirty="0">
                <a:latin typeface="Century Gothic" panose="020B0502020202020204" pitchFamily="34" charset="0"/>
              </a:rPr>
              <a:t>Culture</a:t>
            </a:r>
          </a:p>
          <a:p>
            <a:endParaRPr lang="en-PH" sz="800" dirty="0">
              <a:latin typeface="Century Gothic" panose="020B0502020202020204" pitchFamily="34" charset="0"/>
            </a:endParaRPr>
          </a:p>
          <a:p>
            <a:pPr marL="0" lvl="1" algn="ctr"/>
            <a:r>
              <a:rPr lang="en-PH" sz="2000" dirty="0">
                <a:latin typeface="Century Gothic" panose="020B0502020202020204" pitchFamily="34" charset="0"/>
              </a:rPr>
              <a:t>Are most Filipinos ready for digital transactions?</a:t>
            </a:r>
          </a:p>
        </p:txBody>
      </p:sp>
      <p:sp>
        <p:nvSpPr>
          <p:cNvPr id="32" name="Rectangle 31"/>
          <p:cNvSpPr/>
          <p:nvPr/>
        </p:nvSpPr>
        <p:spPr>
          <a:xfrm>
            <a:off x="6629340" y="4564450"/>
            <a:ext cx="2737884" cy="461665"/>
          </a:xfrm>
          <a:prstGeom prst="rect">
            <a:avLst/>
          </a:prstGeom>
        </p:spPr>
        <p:txBody>
          <a:bodyPr wrap="square">
            <a:spAutoFit/>
          </a:bodyPr>
          <a:lstStyle/>
          <a:p>
            <a:pPr algn="ctr"/>
            <a:r>
              <a:rPr lang="en-PH" sz="2400" b="1">
                <a:latin typeface="Century Gothic" panose="020B0502020202020204" pitchFamily="34" charset="0"/>
              </a:rPr>
              <a:t>ICT Infrastructure</a:t>
            </a:r>
          </a:p>
        </p:txBody>
      </p:sp>
      <p:pic>
        <p:nvPicPr>
          <p:cNvPr id="33" name="Picture 3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39219" y="2434228"/>
            <a:ext cx="1664208" cy="1664208"/>
          </a:xfrm>
          <a:prstGeom prst="rect">
            <a:avLst/>
          </a:prstGeom>
        </p:spPr>
      </p:pic>
      <p:pic>
        <p:nvPicPr>
          <p:cNvPr id="34" name="Picture 33"/>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66178" y="2434228"/>
            <a:ext cx="1664208" cy="1664208"/>
          </a:xfrm>
          <a:prstGeom prst="rect">
            <a:avLst/>
          </a:prstGeom>
        </p:spPr>
      </p:pic>
      <p:sp>
        <p:nvSpPr>
          <p:cNvPr id="8" name="Rectangle 7">
            <a:extLst>
              <a:ext uri="{FF2B5EF4-FFF2-40B4-BE49-F238E27FC236}">
                <a16:creationId xmlns:a16="http://schemas.microsoft.com/office/drawing/2014/main" xmlns="" id="{58B4010C-5C23-4F0C-A68D-F53DB0371E2C}"/>
              </a:ext>
            </a:extLst>
          </p:cNvPr>
          <p:cNvSpPr/>
          <p:nvPr/>
        </p:nvSpPr>
        <p:spPr>
          <a:xfrm>
            <a:off x="651061" y="590430"/>
            <a:ext cx="6357831" cy="646331"/>
          </a:xfrm>
          <a:prstGeom prst="rect">
            <a:avLst/>
          </a:prstGeom>
        </p:spPr>
        <p:txBody>
          <a:bodyPr wrap="none" lIns="91440" tIns="45720" rIns="91440" bIns="45720" anchor="t">
            <a:spAutoFit/>
          </a:bodyPr>
          <a:lstStyle/>
          <a:p>
            <a:r>
              <a:rPr lang="en-PH" sz="3600" b="1" dirty="0">
                <a:solidFill>
                  <a:srgbClr val="001F60"/>
                </a:solidFill>
                <a:latin typeface="Century Gothic"/>
                <a:cs typeface="Arial"/>
              </a:rPr>
              <a:t>CHALLENGES, CONSTRAINTS</a:t>
            </a:r>
            <a:endParaRPr lang="en-US" dirty="0">
              <a:solidFill>
                <a:srgbClr val="001F60"/>
              </a:solidFill>
            </a:endParaRPr>
          </a:p>
        </p:txBody>
      </p:sp>
      <p:sp>
        <p:nvSpPr>
          <p:cNvPr id="21" name="Rectangle 20"/>
          <p:cNvSpPr/>
          <p:nvPr/>
        </p:nvSpPr>
        <p:spPr>
          <a:xfrm>
            <a:off x="-8023" y="0"/>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4" name="Group 23"/>
          <p:cNvGrpSpPr/>
          <p:nvPr/>
        </p:nvGrpSpPr>
        <p:grpSpPr>
          <a:xfrm>
            <a:off x="590654" y="5821680"/>
            <a:ext cx="1712521" cy="797304"/>
            <a:chOff x="453494" y="3635485"/>
            <a:chExt cx="1712521" cy="797304"/>
          </a:xfrm>
        </p:grpSpPr>
        <p:grpSp>
          <p:nvGrpSpPr>
            <p:cNvPr id="25" name="Group 24"/>
            <p:cNvGrpSpPr/>
            <p:nvPr/>
          </p:nvGrpSpPr>
          <p:grpSpPr>
            <a:xfrm>
              <a:off x="453494" y="4081327"/>
              <a:ext cx="1278324" cy="351462"/>
              <a:chOff x="771698" y="5803668"/>
              <a:chExt cx="2902536" cy="798023"/>
            </a:xfrm>
            <a:solidFill>
              <a:schemeClr val="accent5">
                <a:lumMod val="60000"/>
                <a:lumOff val="40000"/>
              </a:schemeClr>
            </a:solidFill>
          </p:grpSpPr>
          <p:grpSp>
            <p:nvGrpSpPr>
              <p:cNvPr id="78" name="Group 77"/>
              <p:cNvGrpSpPr/>
              <p:nvPr/>
            </p:nvGrpSpPr>
            <p:grpSpPr>
              <a:xfrm>
                <a:off x="771698" y="5803668"/>
                <a:ext cx="1868984" cy="798023"/>
                <a:chOff x="695498" y="5794662"/>
                <a:chExt cx="1868984" cy="798023"/>
              </a:xfrm>
              <a:grpFill/>
            </p:grpSpPr>
            <p:grpSp>
              <p:nvGrpSpPr>
                <p:cNvPr id="90" name="Group 89"/>
                <p:cNvGrpSpPr/>
                <p:nvPr/>
              </p:nvGrpSpPr>
              <p:grpSpPr>
                <a:xfrm>
                  <a:off x="695498" y="6111240"/>
                  <a:ext cx="1868984" cy="481445"/>
                  <a:chOff x="695498" y="6090458"/>
                  <a:chExt cx="1868984" cy="481445"/>
                </a:xfrm>
                <a:grpFill/>
              </p:grpSpPr>
              <p:sp>
                <p:nvSpPr>
                  <p:cNvPr id="97" name="Oval 9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1" name="Oval 9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9" name="Group 78"/>
              <p:cNvGrpSpPr/>
              <p:nvPr/>
            </p:nvGrpSpPr>
            <p:grpSpPr>
              <a:xfrm>
                <a:off x="2852658" y="5803668"/>
                <a:ext cx="821576" cy="798023"/>
                <a:chOff x="695498" y="5794662"/>
                <a:chExt cx="821576" cy="798023"/>
              </a:xfrm>
              <a:grpFill/>
            </p:grpSpPr>
            <p:grpSp>
              <p:nvGrpSpPr>
                <p:cNvPr id="80" name="Group 79"/>
                <p:cNvGrpSpPr/>
                <p:nvPr/>
              </p:nvGrpSpPr>
              <p:grpSpPr>
                <a:xfrm>
                  <a:off x="695498" y="6111240"/>
                  <a:ext cx="821576" cy="481445"/>
                  <a:chOff x="695498" y="6090458"/>
                  <a:chExt cx="821576" cy="481445"/>
                </a:xfrm>
                <a:grpFill/>
              </p:grpSpPr>
              <p:sp>
                <p:nvSpPr>
                  <p:cNvPr id="84" name="Oval 8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1" name="Oval 8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26" name="Group 25"/>
            <p:cNvGrpSpPr/>
            <p:nvPr/>
          </p:nvGrpSpPr>
          <p:grpSpPr>
            <a:xfrm>
              <a:off x="453494" y="3638645"/>
              <a:ext cx="1278324" cy="351462"/>
              <a:chOff x="2445586" y="4281553"/>
              <a:chExt cx="1856509" cy="510428"/>
            </a:xfrm>
            <a:solidFill>
              <a:schemeClr val="accent5">
                <a:lumMod val="60000"/>
                <a:lumOff val="40000"/>
              </a:schemeClr>
            </a:solidFill>
          </p:grpSpPr>
          <p:sp>
            <p:nvSpPr>
              <p:cNvPr id="51" name="Oval 50"/>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7" name="Oval 26"/>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09" name="Group 108"/>
          <p:cNvGrpSpPr/>
          <p:nvPr/>
        </p:nvGrpSpPr>
        <p:grpSpPr>
          <a:xfrm>
            <a:off x="10187860" y="283826"/>
            <a:ext cx="1712521" cy="797304"/>
            <a:chOff x="453494" y="3635485"/>
            <a:chExt cx="1712521" cy="797304"/>
          </a:xfrm>
        </p:grpSpPr>
        <p:grpSp>
          <p:nvGrpSpPr>
            <p:cNvPr id="110" name="Group 109"/>
            <p:cNvGrpSpPr/>
            <p:nvPr/>
          </p:nvGrpSpPr>
          <p:grpSpPr>
            <a:xfrm>
              <a:off x="453494" y="4081327"/>
              <a:ext cx="1278324" cy="351462"/>
              <a:chOff x="771698" y="5803668"/>
              <a:chExt cx="2902536" cy="798023"/>
            </a:xfrm>
            <a:solidFill>
              <a:schemeClr val="accent5">
                <a:lumMod val="60000"/>
                <a:lumOff val="40000"/>
              </a:schemeClr>
            </a:solidFill>
          </p:grpSpPr>
          <p:grpSp>
            <p:nvGrpSpPr>
              <p:cNvPr id="157" name="Group 156"/>
              <p:cNvGrpSpPr/>
              <p:nvPr/>
            </p:nvGrpSpPr>
            <p:grpSpPr>
              <a:xfrm>
                <a:off x="771698" y="5803668"/>
                <a:ext cx="1868984" cy="798023"/>
                <a:chOff x="695498" y="5794662"/>
                <a:chExt cx="1868984" cy="798023"/>
              </a:xfrm>
              <a:grpFill/>
            </p:grpSpPr>
            <p:grpSp>
              <p:nvGrpSpPr>
                <p:cNvPr id="169" name="Group 168"/>
                <p:cNvGrpSpPr/>
                <p:nvPr/>
              </p:nvGrpSpPr>
              <p:grpSpPr>
                <a:xfrm>
                  <a:off x="695498" y="6111240"/>
                  <a:ext cx="1868984" cy="481445"/>
                  <a:chOff x="695498" y="6090458"/>
                  <a:chExt cx="1868984" cy="481445"/>
                </a:xfrm>
                <a:grpFill/>
              </p:grpSpPr>
              <p:sp>
                <p:nvSpPr>
                  <p:cNvPr id="176" name="Oval 17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8" name="Oval 17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9" name="Oval 178"/>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0" name="Oval 179"/>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1" name="Oval 180"/>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2" name="Oval 181"/>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3" name="Oval 182"/>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4" name="Oval 183"/>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5" name="Oval 184"/>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6" name="Oval 185"/>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7" name="Oval 186"/>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0" name="Oval 169"/>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2" name="Oval 171"/>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3" name="Oval 172"/>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58" name="Group 157"/>
              <p:cNvGrpSpPr/>
              <p:nvPr/>
            </p:nvGrpSpPr>
            <p:grpSpPr>
              <a:xfrm>
                <a:off x="2852658" y="5803668"/>
                <a:ext cx="821576" cy="798023"/>
                <a:chOff x="695498" y="5794662"/>
                <a:chExt cx="821576" cy="798023"/>
              </a:xfrm>
              <a:grpFill/>
            </p:grpSpPr>
            <p:grpSp>
              <p:nvGrpSpPr>
                <p:cNvPr id="159" name="Group 158"/>
                <p:cNvGrpSpPr/>
                <p:nvPr/>
              </p:nvGrpSpPr>
              <p:grpSpPr>
                <a:xfrm>
                  <a:off x="695498" y="6111240"/>
                  <a:ext cx="821576" cy="481445"/>
                  <a:chOff x="695498" y="6090458"/>
                  <a:chExt cx="821576" cy="481445"/>
                </a:xfrm>
                <a:grpFill/>
              </p:grpSpPr>
              <p:sp>
                <p:nvSpPr>
                  <p:cNvPr id="163" name="Oval 162"/>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0" name="Oval 159"/>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11" name="Group 110"/>
            <p:cNvGrpSpPr/>
            <p:nvPr/>
          </p:nvGrpSpPr>
          <p:grpSpPr>
            <a:xfrm>
              <a:off x="453494" y="3638645"/>
              <a:ext cx="1278324" cy="351462"/>
              <a:chOff x="2445586" y="4281553"/>
              <a:chExt cx="1856509" cy="510428"/>
            </a:xfrm>
            <a:solidFill>
              <a:schemeClr val="accent5">
                <a:lumMod val="60000"/>
                <a:lumOff val="40000"/>
              </a:schemeClr>
            </a:solidFill>
          </p:grpSpPr>
          <p:sp>
            <p:nvSpPr>
              <p:cNvPr id="130" name="Oval 129"/>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12" name="Oval 111"/>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88" name="Rectangle 187"/>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66283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33454" y="1591739"/>
            <a:ext cx="7866387" cy="4348050"/>
          </a:xfrm>
          <a:prstGeom prst="rect">
            <a:avLst/>
          </a:prstGeom>
        </p:spPr>
        <p:txBody>
          <a:bodyPr wrap="square">
            <a:spAutoFit/>
          </a:bodyPr>
          <a:lstStyle/>
          <a:p>
            <a:pPr marL="412750" lvl="0" indent="-412750">
              <a:lnSpc>
                <a:spcPct val="107000"/>
              </a:lnSpc>
              <a:spcAft>
                <a:spcPts val="0"/>
              </a:spcAft>
              <a:buClr>
                <a:srgbClr val="1D4999"/>
              </a:buClr>
              <a:buSzPct val="200000"/>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The way to go is to harness ICT in modernizing payment and collection system of LGUs and adopting the necessary control measures as capacity varies in different levels, areas</a:t>
            </a:r>
          </a:p>
          <a:p>
            <a:pPr marL="412750" lvl="0" indent="-412750">
              <a:lnSpc>
                <a:spcPct val="107000"/>
              </a:lnSpc>
              <a:spcAft>
                <a:spcPts val="0"/>
              </a:spcAft>
              <a:buClr>
                <a:srgbClr val="1D4999"/>
              </a:buClr>
              <a:buSzPct val="200000"/>
              <a:buFont typeface="Arial" panose="020B0604020202020204" pitchFamily="34" charset="0"/>
              <a:buChar char="•"/>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412750" lvl="0" indent="-412750">
              <a:lnSpc>
                <a:spcPct val="107000"/>
              </a:lnSpc>
              <a:spcAft>
                <a:spcPts val="0"/>
              </a:spcAft>
              <a:buClr>
                <a:srgbClr val="1D4999"/>
              </a:buClr>
              <a:buSzPct val="200000"/>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Current laws and regulations provide the enabling environment for the LGUs</a:t>
            </a:r>
          </a:p>
          <a:p>
            <a:pPr marL="412750" lvl="0" indent="-412750">
              <a:lnSpc>
                <a:spcPct val="107000"/>
              </a:lnSpc>
              <a:spcAft>
                <a:spcPts val="0"/>
              </a:spcAft>
              <a:buClr>
                <a:srgbClr val="1D4999"/>
              </a:buClr>
              <a:buSzPct val="200000"/>
              <a:buFont typeface="Arial" panose="020B0604020202020204" pitchFamily="34" charset="0"/>
              <a:buChar char="•"/>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412750" lvl="0" indent="-412750">
              <a:lnSpc>
                <a:spcPct val="107000"/>
              </a:lnSpc>
              <a:spcAft>
                <a:spcPts val="0"/>
              </a:spcAft>
              <a:buClr>
                <a:srgbClr val="1D4999"/>
              </a:buClr>
              <a:buSzPct val="200000"/>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The current Covid-19 situation amplifies the need to adopt digital platforms</a:t>
            </a:r>
          </a:p>
          <a:p>
            <a:pPr marL="457200" lvl="0" indent="-457200">
              <a:lnSpc>
                <a:spcPct val="107000"/>
              </a:lnSpc>
              <a:spcAft>
                <a:spcPts val="0"/>
              </a:spcAft>
              <a:buClr>
                <a:srgbClr val="1D4999"/>
              </a:buClr>
              <a:buSzPct val="200000"/>
              <a:buFont typeface="Arial" panose="020B0604020202020204" pitchFamily="34" charset="0"/>
              <a:buChar char="•"/>
            </a:pP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Clr>
                <a:srgbClr val="1D4999"/>
              </a:buClr>
              <a:buSzPct val="200000"/>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Supply is there and </a:t>
            </a:r>
            <a:r>
              <a:rPr lang="en-PH" sz="2000" dirty="0">
                <a:latin typeface="Century Gothic" panose="020B0502020202020204" pitchFamily="34" charset="0"/>
                <a:ea typeface="Calibri" panose="020F0502020204030204" pitchFamily="34" charset="0"/>
                <a:cs typeface="Times New Roman" panose="02020603050405020304" pitchFamily="18" charset="0"/>
              </a:rPr>
              <a:t>ECPS may be provided as standalone or add-on service</a:t>
            </a:r>
          </a:p>
        </p:txBody>
      </p:sp>
      <p:grpSp>
        <p:nvGrpSpPr>
          <p:cNvPr id="3" name="Group 2"/>
          <p:cNvGrpSpPr/>
          <p:nvPr/>
        </p:nvGrpSpPr>
        <p:grpSpPr>
          <a:xfrm>
            <a:off x="798723" y="2229405"/>
            <a:ext cx="2837106" cy="2746088"/>
            <a:chOff x="408671" y="2169785"/>
            <a:chExt cx="3426138" cy="3348524"/>
          </a:xfrm>
        </p:grpSpPr>
        <p:sp>
          <p:nvSpPr>
            <p:cNvPr id="18" name="Oval 17"/>
            <p:cNvSpPr/>
            <p:nvPr/>
          </p:nvSpPr>
          <p:spPr>
            <a:xfrm>
              <a:off x="408671" y="2169785"/>
              <a:ext cx="3426138" cy="3348524"/>
            </a:xfrm>
            <a:prstGeom prst="ellipse">
              <a:avLst/>
            </a:prstGeom>
            <a:solidFill>
              <a:srgbClr val="1D4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170" y="2666477"/>
              <a:ext cx="2355141" cy="2355141"/>
            </a:xfrm>
            <a:prstGeom prst="rect">
              <a:avLst/>
            </a:prstGeom>
          </p:spPr>
        </p:pic>
      </p:grpSp>
      <p:sp>
        <p:nvSpPr>
          <p:cNvPr id="10" name="Rectangle 9">
            <a:extLst>
              <a:ext uri="{FF2B5EF4-FFF2-40B4-BE49-F238E27FC236}">
                <a16:creationId xmlns:a16="http://schemas.microsoft.com/office/drawing/2014/main" xmlns="" id="{BEBDD207-136C-436D-A143-B1EE00C2E455}"/>
              </a:ext>
            </a:extLst>
          </p:cNvPr>
          <p:cNvSpPr/>
          <p:nvPr/>
        </p:nvSpPr>
        <p:spPr>
          <a:xfrm>
            <a:off x="651061" y="551723"/>
            <a:ext cx="6891630" cy="646331"/>
          </a:xfrm>
          <a:prstGeom prst="rect">
            <a:avLst/>
          </a:prstGeom>
        </p:spPr>
        <p:txBody>
          <a:bodyPr wrap="none" lIns="91440" tIns="45720" rIns="91440" bIns="45720" anchor="t">
            <a:spAutoFit/>
          </a:bodyPr>
          <a:lstStyle/>
          <a:p>
            <a:r>
              <a:rPr lang="en-PH" sz="3600" b="1" dirty="0">
                <a:solidFill>
                  <a:srgbClr val="001F60"/>
                </a:solidFill>
                <a:latin typeface="Century Gothic"/>
                <a:cs typeface="Arial"/>
              </a:rPr>
              <a:t>CONCLUSION, WAY FORWARD</a:t>
            </a:r>
            <a:endParaRPr lang="en-US" dirty="0">
              <a:solidFill>
                <a:srgbClr val="001F60"/>
              </a:solidFill>
            </a:endParaRPr>
          </a:p>
        </p:txBody>
      </p:sp>
      <p:sp>
        <p:nvSpPr>
          <p:cNvPr id="19" name="Rectangle 18"/>
          <p:cNvSpPr/>
          <p:nvPr/>
        </p:nvSpPr>
        <p:spPr>
          <a:xfrm>
            <a:off x="-8023" y="0"/>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23" name="Group 22"/>
          <p:cNvGrpSpPr/>
          <p:nvPr/>
        </p:nvGrpSpPr>
        <p:grpSpPr>
          <a:xfrm>
            <a:off x="590654" y="5821680"/>
            <a:ext cx="1712521" cy="797304"/>
            <a:chOff x="453494" y="3635485"/>
            <a:chExt cx="1712521" cy="797304"/>
          </a:xfrm>
        </p:grpSpPr>
        <p:grpSp>
          <p:nvGrpSpPr>
            <p:cNvPr id="24" name="Group 23"/>
            <p:cNvGrpSpPr/>
            <p:nvPr/>
          </p:nvGrpSpPr>
          <p:grpSpPr>
            <a:xfrm>
              <a:off x="453494" y="4081327"/>
              <a:ext cx="1278324" cy="351462"/>
              <a:chOff x="771698" y="5803668"/>
              <a:chExt cx="2902536" cy="798023"/>
            </a:xfrm>
            <a:solidFill>
              <a:schemeClr val="accent5">
                <a:lumMod val="60000"/>
                <a:lumOff val="40000"/>
              </a:schemeClr>
            </a:solidFill>
          </p:grpSpPr>
          <p:grpSp>
            <p:nvGrpSpPr>
              <p:cNvPr id="71" name="Group 70"/>
              <p:cNvGrpSpPr/>
              <p:nvPr/>
            </p:nvGrpSpPr>
            <p:grpSpPr>
              <a:xfrm>
                <a:off x="771698" y="5803668"/>
                <a:ext cx="1868984" cy="798023"/>
                <a:chOff x="695498" y="5794662"/>
                <a:chExt cx="1868984" cy="798023"/>
              </a:xfrm>
              <a:grpFill/>
            </p:grpSpPr>
            <p:grpSp>
              <p:nvGrpSpPr>
                <p:cNvPr id="83" name="Group 82"/>
                <p:cNvGrpSpPr/>
                <p:nvPr/>
              </p:nvGrpSpPr>
              <p:grpSpPr>
                <a:xfrm>
                  <a:off x="695498" y="6111240"/>
                  <a:ext cx="1868984" cy="481445"/>
                  <a:chOff x="695498" y="6090458"/>
                  <a:chExt cx="1868984" cy="481445"/>
                </a:xfrm>
                <a:grpFill/>
              </p:grpSpPr>
              <p:sp>
                <p:nvSpPr>
                  <p:cNvPr id="90" name="Oval 89"/>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4" name="Oval 8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2" name="Group 71"/>
              <p:cNvGrpSpPr/>
              <p:nvPr/>
            </p:nvGrpSpPr>
            <p:grpSpPr>
              <a:xfrm>
                <a:off x="2852658" y="5803668"/>
                <a:ext cx="821576" cy="798023"/>
                <a:chOff x="695498" y="5794662"/>
                <a:chExt cx="821576" cy="798023"/>
              </a:xfrm>
              <a:grpFill/>
            </p:grpSpPr>
            <p:grpSp>
              <p:nvGrpSpPr>
                <p:cNvPr id="73" name="Group 72"/>
                <p:cNvGrpSpPr/>
                <p:nvPr/>
              </p:nvGrpSpPr>
              <p:grpSpPr>
                <a:xfrm>
                  <a:off x="695498" y="6111240"/>
                  <a:ext cx="821576" cy="481445"/>
                  <a:chOff x="695498" y="6090458"/>
                  <a:chExt cx="821576" cy="481445"/>
                </a:xfrm>
                <a:grpFill/>
              </p:grpSpPr>
              <p:sp>
                <p:nvSpPr>
                  <p:cNvPr id="77" name="Oval 7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4" name="Oval 7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25" name="Group 24"/>
            <p:cNvGrpSpPr/>
            <p:nvPr/>
          </p:nvGrpSpPr>
          <p:grpSpPr>
            <a:xfrm>
              <a:off x="453494" y="3638645"/>
              <a:ext cx="1278324" cy="351462"/>
              <a:chOff x="2445586" y="4281553"/>
              <a:chExt cx="1856509" cy="510428"/>
            </a:xfrm>
            <a:solidFill>
              <a:schemeClr val="accent5">
                <a:lumMod val="60000"/>
                <a:lumOff val="40000"/>
              </a:schemeClr>
            </a:solidFill>
          </p:grpSpPr>
          <p:sp>
            <p:nvSpPr>
              <p:cNvPr id="44" name="Oval 43"/>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6" name="Oval 25"/>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02" name="Group 101"/>
          <p:cNvGrpSpPr/>
          <p:nvPr/>
        </p:nvGrpSpPr>
        <p:grpSpPr>
          <a:xfrm>
            <a:off x="10187860" y="283826"/>
            <a:ext cx="1712521" cy="797304"/>
            <a:chOff x="453494" y="3635485"/>
            <a:chExt cx="1712521" cy="797304"/>
          </a:xfrm>
        </p:grpSpPr>
        <p:grpSp>
          <p:nvGrpSpPr>
            <p:cNvPr id="103" name="Group 102"/>
            <p:cNvGrpSpPr/>
            <p:nvPr/>
          </p:nvGrpSpPr>
          <p:grpSpPr>
            <a:xfrm>
              <a:off x="453494" y="4081327"/>
              <a:ext cx="1278324" cy="351462"/>
              <a:chOff x="771698" y="5803668"/>
              <a:chExt cx="2902536" cy="798023"/>
            </a:xfrm>
            <a:solidFill>
              <a:schemeClr val="accent5">
                <a:lumMod val="60000"/>
                <a:lumOff val="40000"/>
              </a:schemeClr>
            </a:solidFill>
          </p:grpSpPr>
          <p:grpSp>
            <p:nvGrpSpPr>
              <p:cNvPr id="150" name="Group 149"/>
              <p:cNvGrpSpPr/>
              <p:nvPr/>
            </p:nvGrpSpPr>
            <p:grpSpPr>
              <a:xfrm>
                <a:off x="771698" y="5803668"/>
                <a:ext cx="1868984" cy="798023"/>
                <a:chOff x="695498" y="5794662"/>
                <a:chExt cx="1868984" cy="798023"/>
              </a:xfrm>
              <a:grpFill/>
            </p:grpSpPr>
            <p:grpSp>
              <p:nvGrpSpPr>
                <p:cNvPr id="162" name="Group 161"/>
                <p:cNvGrpSpPr/>
                <p:nvPr/>
              </p:nvGrpSpPr>
              <p:grpSpPr>
                <a:xfrm>
                  <a:off x="695498" y="6111240"/>
                  <a:ext cx="1868984" cy="481445"/>
                  <a:chOff x="695498" y="6090458"/>
                  <a:chExt cx="1868984" cy="481445"/>
                </a:xfrm>
                <a:grpFill/>
              </p:grpSpPr>
              <p:sp>
                <p:nvSpPr>
                  <p:cNvPr id="169" name="Oval 168"/>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2" name="Oval 171"/>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3" name="Oval 172"/>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6" name="Oval 17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8" name="Oval 177"/>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9" name="Oval 178"/>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0" name="Oval 179"/>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3" name="Oval 16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51" name="Group 150"/>
              <p:cNvGrpSpPr/>
              <p:nvPr/>
            </p:nvGrpSpPr>
            <p:grpSpPr>
              <a:xfrm>
                <a:off x="2852658" y="5803668"/>
                <a:ext cx="821576" cy="798023"/>
                <a:chOff x="695498" y="5794662"/>
                <a:chExt cx="821576" cy="798023"/>
              </a:xfrm>
              <a:grpFill/>
            </p:grpSpPr>
            <p:grpSp>
              <p:nvGrpSpPr>
                <p:cNvPr id="152" name="Group 151"/>
                <p:cNvGrpSpPr/>
                <p:nvPr/>
              </p:nvGrpSpPr>
              <p:grpSpPr>
                <a:xfrm>
                  <a:off x="695498" y="6111240"/>
                  <a:ext cx="821576" cy="481445"/>
                  <a:chOff x="695498" y="6090458"/>
                  <a:chExt cx="821576" cy="481445"/>
                </a:xfrm>
                <a:grpFill/>
              </p:grpSpPr>
              <p:sp>
                <p:nvSpPr>
                  <p:cNvPr id="156" name="Oval 15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0" name="Oval 159"/>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3" name="Oval 15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4" name="Oval 15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04" name="Group 103"/>
            <p:cNvGrpSpPr/>
            <p:nvPr/>
          </p:nvGrpSpPr>
          <p:grpSpPr>
            <a:xfrm>
              <a:off x="453494" y="3638645"/>
              <a:ext cx="1278324" cy="351462"/>
              <a:chOff x="2445586" y="4281553"/>
              <a:chExt cx="1856509" cy="510428"/>
            </a:xfrm>
            <a:solidFill>
              <a:schemeClr val="accent5">
                <a:lumMod val="60000"/>
                <a:lumOff val="40000"/>
              </a:schemeClr>
            </a:solidFill>
          </p:grpSpPr>
          <p:sp>
            <p:nvSpPr>
              <p:cNvPr id="123" name="Oval 122"/>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5" name="Oval 104"/>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81" name="Rectangle 180"/>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84931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68;p4"/>
          <p:cNvSpPr txBox="1"/>
          <p:nvPr/>
        </p:nvSpPr>
        <p:spPr>
          <a:xfrm>
            <a:off x="3113753" y="2162728"/>
            <a:ext cx="5733999" cy="1025143"/>
          </a:xfrm>
          <a:prstGeom prst="rect">
            <a:avLst/>
          </a:prstGeom>
          <a:solidFill>
            <a:srgbClr val="1D4999"/>
          </a:solidFill>
          <a:ln>
            <a:noFill/>
          </a:ln>
        </p:spPr>
        <p:txBody>
          <a:bodyPr spcFirstLastPara="1" wrap="square" lIns="41152" tIns="20570" rIns="41152" bIns="20570" anchor="t" anchorCtr="0">
            <a:noAutofit/>
          </a:bodyPr>
          <a:lstStyle/>
          <a:p>
            <a:pPr algn="ctr"/>
            <a:r>
              <a:rPr lang="en-PH" sz="6600" b="1" dirty="0">
                <a:solidFill>
                  <a:schemeClr val="bg1"/>
                </a:solidFill>
                <a:latin typeface="Century Gothic" panose="020B0502020202020204" pitchFamily="34" charset="0"/>
                <a:ea typeface="Nunito"/>
                <a:cs typeface="Nunito"/>
                <a:sym typeface="Nunito"/>
              </a:rPr>
              <a:t>THANK YOU!</a:t>
            </a:r>
          </a:p>
        </p:txBody>
      </p:sp>
      <p:sp>
        <p:nvSpPr>
          <p:cNvPr id="12" name="Rectangle 11"/>
          <p:cNvSpPr/>
          <p:nvPr/>
        </p:nvSpPr>
        <p:spPr>
          <a:xfrm>
            <a:off x="5937504" y="6021514"/>
            <a:ext cx="6254496" cy="836486"/>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p:cNvSpPr/>
          <p:nvPr/>
        </p:nvSpPr>
        <p:spPr>
          <a:xfrm>
            <a:off x="0" y="0"/>
            <a:ext cx="6254496" cy="836486"/>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6" name="Group 15"/>
          <p:cNvGrpSpPr/>
          <p:nvPr/>
        </p:nvGrpSpPr>
        <p:grpSpPr>
          <a:xfrm>
            <a:off x="9672113" y="836486"/>
            <a:ext cx="1712521" cy="797304"/>
            <a:chOff x="453494" y="3635485"/>
            <a:chExt cx="1712521" cy="797304"/>
          </a:xfrm>
        </p:grpSpPr>
        <p:grpSp>
          <p:nvGrpSpPr>
            <p:cNvPr id="19" name="Group 18"/>
            <p:cNvGrpSpPr/>
            <p:nvPr/>
          </p:nvGrpSpPr>
          <p:grpSpPr>
            <a:xfrm>
              <a:off x="453494" y="4081327"/>
              <a:ext cx="1278324" cy="351462"/>
              <a:chOff x="771698" y="5803668"/>
              <a:chExt cx="2902536" cy="798023"/>
            </a:xfrm>
            <a:solidFill>
              <a:schemeClr val="accent5">
                <a:lumMod val="60000"/>
                <a:lumOff val="40000"/>
              </a:schemeClr>
            </a:solidFill>
          </p:grpSpPr>
          <p:grpSp>
            <p:nvGrpSpPr>
              <p:cNvPr id="69" name="Group 68"/>
              <p:cNvGrpSpPr/>
              <p:nvPr/>
            </p:nvGrpSpPr>
            <p:grpSpPr>
              <a:xfrm>
                <a:off x="771698" y="5803668"/>
                <a:ext cx="1868984" cy="798023"/>
                <a:chOff x="695498" y="5794662"/>
                <a:chExt cx="1868984" cy="798023"/>
              </a:xfrm>
              <a:grpFill/>
            </p:grpSpPr>
            <p:grpSp>
              <p:nvGrpSpPr>
                <p:cNvPr id="81" name="Group 80"/>
                <p:cNvGrpSpPr/>
                <p:nvPr/>
              </p:nvGrpSpPr>
              <p:grpSpPr>
                <a:xfrm>
                  <a:off x="695498" y="6111240"/>
                  <a:ext cx="1868984" cy="481445"/>
                  <a:chOff x="695498" y="6090458"/>
                  <a:chExt cx="1868984" cy="481445"/>
                </a:xfrm>
                <a:grpFill/>
              </p:grpSpPr>
              <p:sp>
                <p:nvSpPr>
                  <p:cNvPr id="88" name="Oval 8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3" name="Oval 9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4" name="Oval 9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Oval 9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6" name="Oval 9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82" name="Oval 8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70" name="Group 69"/>
              <p:cNvGrpSpPr/>
              <p:nvPr/>
            </p:nvGrpSpPr>
            <p:grpSpPr>
              <a:xfrm>
                <a:off x="2852658" y="5803668"/>
                <a:ext cx="821576" cy="798023"/>
                <a:chOff x="695498" y="5794662"/>
                <a:chExt cx="821576" cy="798023"/>
              </a:xfrm>
              <a:grpFill/>
            </p:grpSpPr>
            <p:grpSp>
              <p:nvGrpSpPr>
                <p:cNvPr id="71" name="Group 70"/>
                <p:cNvGrpSpPr/>
                <p:nvPr/>
              </p:nvGrpSpPr>
              <p:grpSpPr>
                <a:xfrm>
                  <a:off x="695498" y="6111240"/>
                  <a:ext cx="821576" cy="481445"/>
                  <a:chOff x="695498" y="6090458"/>
                  <a:chExt cx="821576" cy="481445"/>
                </a:xfrm>
                <a:grpFill/>
              </p:grpSpPr>
              <p:sp>
                <p:nvSpPr>
                  <p:cNvPr id="75" name="Oval 7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2" name="Oval 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23" name="Group 22"/>
            <p:cNvGrpSpPr/>
            <p:nvPr/>
          </p:nvGrpSpPr>
          <p:grpSpPr>
            <a:xfrm>
              <a:off x="453494" y="3638645"/>
              <a:ext cx="1278324" cy="351462"/>
              <a:chOff x="2445586" y="4281553"/>
              <a:chExt cx="1856509" cy="510428"/>
            </a:xfrm>
            <a:solidFill>
              <a:schemeClr val="accent5">
                <a:lumMod val="60000"/>
                <a:lumOff val="40000"/>
              </a:schemeClr>
            </a:solidFill>
          </p:grpSpPr>
          <p:sp>
            <p:nvSpPr>
              <p:cNvPr id="42" name="Oval 4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Oval 6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4" name="Oval 2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00" name="Group 99"/>
          <p:cNvGrpSpPr/>
          <p:nvPr/>
        </p:nvGrpSpPr>
        <p:grpSpPr>
          <a:xfrm>
            <a:off x="1138428" y="5222941"/>
            <a:ext cx="1712521" cy="797304"/>
            <a:chOff x="453494" y="3635485"/>
            <a:chExt cx="1712521" cy="797304"/>
          </a:xfrm>
        </p:grpSpPr>
        <p:grpSp>
          <p:nvGrpSpPr>
            <p:cNvPr id="101" name="Group 100"/>
            <p:cNvGrpSpPr/>
            <p:nvPr/>
          </p:nvGrpSpPr>
          <p:grpSpPr>
            <a:xfrm>
              <a:off x="453494" y="4081327"/>
              <a:ext cx="1278324" cy="351462"/>
              <a:chOff x="771698" y="5803668"/>
              <a:chExt cx="2902536" cy="798023"/>
            </a:xfrm>
            <a:solidFill>
              <a:schemeClr val="accent5">
                <a:lumMod val="60000"/>
                <a:lumOff val="40000"/>
              </a:schemeClr>
            </a:solidFill>
          </p:grpSpPr>
          <p:grpSp>
            <p:nvGrpSpPr>
              <p:cNvPr id="148" name="Group 147"/>
              <p:cNvGrpSpPr/>
              <p:nvPr/>
            </p:nvGrpSpPr>
            <p:grpSpPr>
              <a:xfrm>
                <a:off x="771698" y="5803668"/>
                <a:ext cx="1868984" cy="798023"/>
                <a:chOff x="695498" y="5794662"/>
                <a:chExt cx="1868984" cy="798023"/>
              </a:xfrm>
              <a:grpFill/>
            </p:grpSpPr>
            <p:grpSp>
              <p:nvGrpSpPr>
                <p:cNvPr id="160" name="Group 159"/>
                <p:cNvGrpSpPr/>
                <p:nvPr/>
              </p:nvGrpSpPr>
              <p:grpSpPr>
                <a:xfrm>
                  <a:off x="695498" y="6111240"/>
                  <a:ext cx="1868984" cy="481445"/>
                  <a:chOff x="695498" y="6090458"/>
                  <a:chExt cx="1868984" cy="481445"/>
                </a:xfrm>
                <a:grpFill/>
              </p:grpSpPr>
              <p:sp>
                <p:nvSpPr>
                  <p:cNvPr id="167" name="Oval 16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2" name="Oval 171"/>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3" name="Oval 172"/>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4" name="Oval 173"/>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5" name="Oval 174"/>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6" name="Oval 175"/>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7" name="Oval 176"/>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8" name="Oval 177"/>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61" name="Oval 16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9" name="Group 148"/>
              <p:cNvGrpSpPr/>
              <p:nvPr/>
            </p:nvGrpSpPr>
            <p:grpSpPr>
              <a:xfrm>
                <a:off x="2852658" y="5803668"/>
                <a:ext cx="821576" cy="798023"/>
                <a:chOff x="695498" y="5794662"/>
                <a:chExt cx="821576" cy="798023"/>
              </a:xfrm>
              <a:grpFill/>
            </p:grpSpPr>
            <p:grpSp>
              <p:nvGrpSpPr>
                <p:cNvPr id="150" name="Group 149"/>
                <p:cNvGrpSpPr/>
                <p:nvPr/>
              </p:nvGrpSpPr>
              <p:grpSpPr>
                <a:xfrm>
                  <a:off x="695498" y="6111240"/>
                  <a:ext cx="821576" cy="481445"/>
                  <a:chOff x="695498" y="6090458"/>
                  <a:chExt cx="821576" cy="481445"/>
                </a:xfrm>
                <a:grpFill/>
              </p:grpSpPr>
              <p:sp>
                <p:nvSpPr>
                  <p:cNvPr id="154" name="Oval 153"/>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1" name="Oval 150"/>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3" name="Oval 152"/>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02" name="Group 101"/>
            <p:cNvGrpSpPr/>
            <p:nvPr/>
          </p:nvGrpSpPr>
          <p:grpSpPr>
            <a:xfrm>
              <a:off x="453494" y="3638645"/>
              <a:ext cx="1278324" cy="351462"/>
              <a:chOff x="2445586" y="4281553"/>
              <a:chExt cx="1856509" cy="510428"/>
            </a:xfrm>
            <a:solidFill>
              <a:schemeClr val="accent5">
                <a:lumMod val="60000"/>
                <a:lumOff val="40000"/>
              </a:schemeClr>
            </a:solidFill>
          </p:grpSpPr>
          <p:sp>
            <p:nvSpPr>
              <p:cNvPr id="121" name="Oval 120"/>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1" name="Oval 140"/>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2" name="Oval 141"/>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3" name="Oval 142"/>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Oval 143"/>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7" name="Oval 146"/>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3" name="Oval 102"/>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4" name="Oval 113"/>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4" name="Group 3"/>
          <p:cNvGrpSpPr/>
          <p:nvPr/>
        </p:nvGrpSpPr>
        <p:grpSpPr>
          <a:xfrm>
            <a:off x="2356344" y="3576371"/>
            <a:ext cx="7248816" cy="795528"/>
            <a:chOff x="2451717" y="3480660"/>
            <a:chExt cx="7248816" cy="795528"/>
          </a:xfrm>
        </p:grpSpPr>
        <p:sp>
          <p:nvSpPr>
            <p:cNvPr id="180" name="Rectangle 179"/>
            <p:cNvSpPr/>
            <p:nvPr/>
          </p:nvSpPr>
          <p:spPr>
            <a:xfrm>
              <a:off x="3344629" y="3586037"/>
              <a:ext cx="1780771" cy="584775"/>
            </a:xfrm>
            <a:prstGeom prst="rect">
              <a:avLst/>
            </a:prstGeom>
          </p:spPr>
          <p:txBody>
            <a:bodyPr wrap="square">
              <a:spAutoFit/>
            </a:bodyPr>
            <a:lstStyle/>
            <a:p>
              <a:r>
                <a:rPr lang="en-US" sz="3200" b="1" dirty="0">
                  <a:solidFill>
                    <a:srgbClr val="001F60"/>
                  </a:solidFill>
                  <a:latin typeface="Tw Cen MT" panose="020B0602020104020603" pitchFamily="34" charset="0"/>
                </a:rPr>
                <a:t>@</a:t>
              </a:r>
              <a:r>
                <a:rPr lang="en-US" sz="3200" b="1" dirty="0" err="1">
                  <a:solidFill>
                    <a:srgbClr val="001F60"/>
                  </a:solidFill>
                  <a:latin typeface="Tw Cen MT" panose="020B0602020104020603" pitchFamily="34" charset="0"/>
                </a:rPr>
                <a:t>blgfph</a:t>
              </a:r>
              <a:endParaRPr lang="en-US" sz="3200" dirty="0">
                <a:solidFill>
                  <a:srgbClr val="001F60"/>
                </a:solidFill>
                <a:latin typeface="Tw Cen MT" panose="020B0602020104020603" pitchFamily="34" charset="0"/>
              </a:endParaRPr>
            </a:p>
          </p:txBody>
        </p:sp>
        <p:pic>
          <p:nvPicPr>
            <p:cNvPr id="181" name="Picture 180" descr="New Facebook Logo White Colou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451717" y="3485760"/>
              <a:ext cx="798140" cy="785329"/>
            </a:xfrm>
            <a:prstGeom prst="rect">
              <a:avLst/>
            </a:prstGeom>
            <a:solidFill>
              <a:srgbClr val="1D4999"/>
            </a:solidFill>
          </p:spPr>
        </p:pic>
        <p:sp>
          <p:nvSpPr>
            <p:cNvPr id="2" name="Rectangle 1"/>
            <p:cNvSpPr/>
            <p:nvPr/>
          </p:nvSpPr>
          <p:spPr>
            <a:xfrm>
              <a:off x="6210923" y="3586037"/>
              <a:ext cx="3489610" cy="584775"/>
            </a:xfrm>
            <a:prstGeom prst="rect">
              <a:avLst/>
            </a:prstGeom>
          </p:spPr>
          <p:txBody>
            <a:bodyPr wrap="none">
              <a:spAutoFit/>
            </a:bodyPr>
            <a:lstStyle/>
            <a:p>
              <a:r>
                <a:rPr lang="en-US" sz="3200" b="1" dirty="0">
                  <a:solidFill>
                    <a:srgbClr val="001F60"/>
                  </a:solidFill>
                  <a:latin typeface="Tw Cen MT" panose="020B0602020104020603" pitchFamily="34" charset="0"/>
                </a:rPr>
                <a:t>https://blgf.gov.ph/</a:t>
              </a:r>
            </a:p>
          </p:txBody>
        </p:sp>
        <p:pic>
          <p:nvPicPr>
            <p:cNvPr id="183" name="Picture 1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1858" y="3480660"/>
              <a:ext cx="795528" cy="795528"/>
            </a:xfrm>
            <a:prstGeom prst="rect">
              <a:avLst/>
            </a:prstGeom>
            <a:solidFill>
              <a:srgbClr val="1D4999"/>
            </a:solidFill>
          </p:spPr>
        </p:pic>
      </p:grpSp>
    </p:spTree>
    <p:extLst>
      <p:ext uri="{BB962C8B-B14F-4D97-AF65-F5344CB8AC3E}">
        <p14:creationId xmlns:p14="http://schemas.microsoft.com/office/powerpoint/2010/main" val="275888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1960" y="1161220"/>
            <a:ext cx="11490841" cy="646331"/>
          </a:xfrm>
          <a:prstGeom prst="rect">
            <a:avLst/>
          </a:prstGeom>
        </p:spPr>
        <p:txBody>
          <a:bodyPr wrap="square">
            <a:spAutoFit/>
          </a:bodyPr>
          <a:lstStyle/>
          <a:p>
            <a:pPr marL="0" marR="0" lvl="1" algn="just">
              <a:spcBef>
                <a:spcPts val="0"/>
              </a:spcBef>
              <a:spcAft>
                <a:spcPts val="0"/>
              </a:spcAft>
              <a:buClr>
                <a:srgbClr val="000000"/>
              </a:buClr>
              <a:buSzPts val="1400"/>
            </a:pPr>
            <a:r>
              <a:rPr lang="en-PH" dirty="0">
                <a:solidFill>
                  <a:srgbClr val="000000"/>
                </a:solidFill>
                <a:latin typeface="Century Gothic" panose="020B0502020202020204" pitchFamily="34" charset="0"/>
                <a:ea typeface="Calibri" panose="020F0502020204030204" pitchFamily="34" charset="0"/>
                <a:cs typeface="Calibri" panose="020F0502020204030204" pitchFamily="34" charset="0"/>
              </a:rPr>
              <a:t>Under Executive Order (EO) No. 127, s. 1987, the Bureau of Local Government Finance (BLGF) is mandated to perform the following functions:</a:t>
            </a:r>
            <a:endParaRPr lang="en-PH" dirty="0">
              <a:latin typeface="Century Gothic" panose="020B0502020202020204" pitchFamily="34" charset="0"/>
              <a:ea typeface="Calibri" panose="020F0502020204030204" pitchFamily="34" charset="0"/>
              <a:cs typeface="Calibri" panose="020F0502020204030204" pitchFamily="34" charset="0"/>
            </a:endParaRPr>
          </a:p>
        </p:txBody>
      </p:sp>
      <p:sp>
        <p:nvSpPr>
          <p:cNvPr id="8" name="Rectangle 7"/>
          <p:cNvSpPr/>
          <p:nvPr/>
        </p:nvSpPr>
        <p:spPr>
          <a:xfrm>
            <a:off x="439679" y="595331"/>
            <a:ext cx="9748181" cy="526170"/>
          </a:xfrm>
          <a:prstGeom prst="rect">
            <a:avLst/>
          </a:prstGeom>
        </p:spPr>
        <p:txBody>
          <a:bodyPr wrap="none" lIns="91440" tIns="45720" rIns="91440" bIns="45720" anchor="t">
            <a:spAutoFit/>
          </a:bodyPr>
          <a:lstStyle/>
          <a:p>
            <a:pPr>
              <a:lnSpc>
                <a:spcPct val="106000"/>
              </a:lnSpc>
              <a:spcAft>
                <a:spcPts val="960"/>
              </a:spcAft>
            </a:pPr>
            <a:r>
              <a:rPr lang="en-US" sz="2800" b="1" dirty="0">
                <a:solidFill>
                  <a:srgbClr val="001F60"/>
                </a:solidFill>
                <a:latin typeface="Century Gothic"/>
              </a:rPr>
              <a:t>ROLE OF THE BUREAU OF LOCAL GOVERNMENT FINANCE</a:t>
            </a:r>
            <a:endParaRPr lang="en-US" sz="1600" dirty="0">
              <a:solidFill>
                <a:srgbClr val="001F6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79" y="2277620"/>
            <a:ext cx="3003319" cy="3003319"/>
          </a:xfrm>
          <a:prstGeom prst="rect">
            <a:avLst/>
          </a:prstGeom>
        </p:spPr>
      </p:pic>
      <p:sp>
        <p:nvSpPr>
          <p:cNvPr id="12" name="Rectangle 11"/>
          <p:cNvSpPr/>
          <p:nvPr/>
        </p:nvSpPr>
        <p:spPr>
          <a:xfrm>
            <a:off x="3442998" y="1906760"/>
            <a:ext cx="8489803" cy="4555093"/>
          </a:xfrm>
          <a:prstGeom prst="rect">
            <a:avLst/>
          </a:prstGeom>
        </p:spPr>
        <p:txBody>
          <a:bodyPr wrap="square">
            <a:spAutoFit/>
          </a:bodyPr>
          <a:lstStyle/>
          <a:p>
            <a:pPr marL="576263" marR="0" lvl="2" indent="-285750">
              <a:spcBef>
                <a:spcPts val="0"/>
              </a:spcBef>
              <a:spcAft>
                <a:spcPts val="1200"/>
              </a:spcAft>
              <a:buClr>
                <a:srgbClr val="034488"/>
              </a:buClr>
              <a:buSzPct val="100000"/>
              <a:buFont typeface="Arial" panose="020B0604020202020204" pitchFamily="34" charset="0"/>
              <a:buChar char="•"/>
            </a:pPr>
            <a:r>
              <a:rPr lang="en-PH" sz="20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Assist in the formulation and implementation of policies on local government revenue administration and fund management;</a:t>
            </a:r>
            <a:endParaRPr lang="en-PH" sz="2000" b="1" dirty="0">
              <a:latin typeface="Century Gothic" panose="020B0502020202020204" pitchFamily="34" charset="0"/>
              <a:ea typeface="Calibri" panose="020F0502020204030204" pitchFamily="34" charset="0"/>
              <a:cs typeface="Calibri" panose="020F0502020204030204" pitchFamily="34" charset="0"/>
            </a:endParaRPr>
          </a:p>
          <a:p>
            <a:pPr marL="576263" marR="0" lvl="2" indent="-285750">
              <a:spcBef>
                <a:spcPts val="0"/>
              </a:spcBef>
              <a:spcAft>
                <a:spcPts val="1200"/>
              </a:spcAft>
              <a:buClr>
                <a:srgbClr val="034488"/>
              </a:buClr>
              <a:buSzPct val="100000"/>
              <a:buFont typeface="Arial" panose="020B0604020202020204" pitchFamily="34" charset="0"/>
              <a:buChar char="•"/>
            </a:pPr>
            <a:r>
              <a:rPr lang="en-PH" sz="2000" dirty="0">
                <a:solidFill>
                  <a:srgbClr val="000000"/>
                </a:solidFill>
                <a:latin typeface="Century Gothic" panose="020B0502020202020204" pitchFamily="34" charset="0"/>
                <a:ea typeface="Calibri" panose="020F0502020204030204" pitchFamily="34" charset="0"/>
                <a:cs typeface="Calibri" panose="020F0502020204030204" pitchFamily="34" charset="0"/>
              </a:rPr>
              <a:t>Exercise administrative and technical supervision and coordination over the treasury and assessment operations of local governments;</a:t>
            </a:r>
            <a:endParaRPr lang="en-PH" sz="2000" dirty="0">
              <a:latin typeface="Century Gothic" panose="020B0502020202020204" pitchFamily="34" charset="0"/>
              <a:ea typeface="Calibri" panose="020F0502020204030204" pitchFamily="34" charset="0"/>
              <a:cs typeface="Calibri" panose="020F0502020204030204" pitchFamily="34" charset="0"/>
            </a:endParaRPr>
          </a:p>
          <a:p>
            <a:pPr marL="576263" marR="0" lvl="2" indent="-285750">
              <a:spcBef>
                <a:spcPts val="0"/>
              </a:spcBef>
              <a:spcAft>
                <a:spcPts val="1200"/>
              </a:spcAft>
              <a:buClr>
                <a:srgbClr val="034488"/>
              </a:buClr>
              <a:buSzPct val="100000"/>
              <a:buFont typeface="Arial" panose="020B0604020202020204" pitchFamily="34" charset="0"/>
              <a:buChar char="•"/>
            </a:pPr>
            <a:r>
              <a:rPr lang="en-PH" sz="20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Develop and promote plans and programs for the improvement of resource management systems, collection enforcement mechanisms, and credit utilization schemes at the local levels;</a:t>
            </a:r>
          </a:p>
          <a:p>
            <a:pPr marL="576263" marR="0" lvl="2" indent="-285750">
              <a:spcBef>
                <a:spcPts val="0"/>
              </a:spcBef>
              <a:spcAft>
                <a:spcPts val="1200"/>
              </a:spcAft>
              <a:buClr>
                <a:srgbClr val="034488"/>
              </a:buClr>
              <a:buSzPct val="100000"/>
              <a:buFont typeface="Arial" panose="020B0604020202020204" pitchFamily="34" charset="0"/>
              <a:buChar char="•"/>
            </a:pPr>
            <a:r>
              <a:rPr lang="en-PH" sz="2000" dirty="0">
                <a:solidFill>
                  <a:srgbClr val="000000"/>
                </a:solidFill>
                <a:latin typeface="Century Gothic" panose="020B0502020202020204" pitchFamily="34" charset="0"/>
                <a:ea typeface="Calibri" panose="020F0502020204030204" pitchFamily="34" charset="0"/>
                <a:cs typeface="Calibri" panose="020F0502020204030204" pitchFamily="34" charset="0"/>
              </a:rPr>
              <a:t>Provide consultative services and technical assistance to the local governments and the general public on local taxation, real property assessment and other related matters;</a:t>
            </a:r>
            <a:endParaRPr lang="en-PH" sz="2000" dirty="0">
              <a:latin typeface="Century Gothic" panose="020B0502020202020204" pitchFamily="34" charset="0"/>
              <a:ea typeface="Calibri" panose="020F0502020204030204" pitchFamily="34" charset="0"/>
              <a:cs typeface="Calibri" panose="020F0502020204030204" pitchFamily="34" charset="0"/>
            </a:endParaRPr>
          </a:p>
        </p:txBody>
      </p:sp>
      <p:sp>
        <p:nvSpPr>
          <p:cNvPr id="11" name="Rectangle 10"/>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p:cNvGrpSpPr/>
          <p:nvPr/>
        </p:nvGrpSpPr>
        <p:grpSpPr>
          <a:xfrm>
            <a:off x="590654" y="5821680"/>
            <a:ext cx="1712521" cy="797304"/>
            <a:chOff x="453494" y="3635485"/>
            <a:chExt cx="1712521" cy="797304"/>
          </a:xfrm>
        </p:grpSpPr>
        <p:grpSp>
          <p:nvGrpSpPr>
            <p:cNvPr id="15" name="Group 14"/>
            <p:cNvGrpSpPr/>
            <p:nvPr/>
          </p:nvGrpSpPr>
          <p:grpSpPr>
            <a:xfrm>
              <a:off x="453494" y="4081327"/>
              <a:ext cx="1278324" cy="351462"/>
              <a:chOff x="771698" y="5803668"/>
              <a:chExt cx="2902536" cy="798023"/>
            </a:xfrm>
            <a:solidFill>
              <a:schemeClr val="accent5">
                <a:lumMod val="60000"/>
                <a:lumOff val="40000"/>
              </a:schemeClr>
            </a:solidFill>
          </p:grpSpPr>
          <p:grpSp>
            <p:nvGrpSpPr>
              <p:cNvPr id="62" name="Group 61"/>
              <p:cNvGrpSpPr/>
              <p:nvPr/>
            </p:nvGrpSpPr>
            <p:grpSpPr>
              <a:xfrm>
                <a:off x="771698" y="5803668"/>
                <a:ext cx="1868984" cy="798023"/>
                <a:chOff x="695498" y="5794662"/>
                <a:chExt cx="1868984" cy="798023"/>
              </a:xfrm>
              <a:grpFill/>
            </p:grpSpPr>
            <p:grpSp>
              <p:nvGrpSpPr>
                <p:cNvPr id="74" name="Group 73"/>
                <p:cNvGrpSpPr/>
                <p:nvPr/>
              </p:nvGrpSpPr>
              <p:grpSpPr>
                <a:xfrm>
                  <a:off x="695498" y="6111240"/>
                  <a:ext cx="1868984" cy="481445"/>
                  <a:chOff x="695498" y="6090458"/>
                  <a:chExt cx="1868984" cy="481445"/>
                </a:xfrm>
                <a:grpFill/>
              </p:grpSpPr>
              <p:sp>
                <p:nvSpPr>
                  <p:cNvPr id="81" name="Oval 80"/>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5" name="Oval 74"/>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3" name="Group 62"/>
              <p:cNvGrpSpPr/>
              <p:nvPr/>
            </p:nvGrpSpPr>
            <p:grpSpPr>
              <a:xfrm>
                <a:off x="2852658" y="5803668"/>
                <a:ext cx="821576" cy="798023"/>
                <a:chOff x="695498" y="5794662"/>
                <a:chExt cx="821576" cy="798023"/>
              </a:xfrm>
              <a:grpFill/>
            </p:grpSpPr>
            <p:grpSp>
              <p:nvGrpSpPr>
                <p:cNvPr id="64" name="Group 63"/>
                <p:cNvGrpSpPr/>
                <p:nvPr/>
              </p:nvGrpSpPr>
              <p:grpSpPr>
                <a:xfrm>
                  <a:off x="695498" y="6111240"/>
                  <a:ext cx="821576" cy="481445"/>
                  <a:chOff x="695498" y="6090458"/>
                  <a:chExt cx="821576" cy="481445"/>
                </a:xfrm>
                <a:grpFill/>
              </p:grpSpPr>
              <p:sp>
                <p:nvSpPr>
                  <p:cNvPr id="68" name="Oval 6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5" name="Oval 64"/>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6" name="Group 15"/>
            <p:cNvGrpSpPr/>
            <p:nvPr/>
          </p:nvGrpSpPr>
          <p:grpSpPr>
            <a:xfrm>
              <a:off x="453494" y="3638645"/>
              <a:ext cx="1278324" cy="351462"/>
              <a:chOff x="2445586" y="4281553"/>
              <a:chExt cx="1856509" cy="510428"/>
            </a:xfrm>
            <a:solidFill>
              <a:schemeClr val="accent5">
                <a:lumMod val="60000"/>
                <a:lumOff val="40000"/>
              </a:schemeClr>
            </a:solidFill>
          </p:grpSpPr>
          <p:sp>
            <p:nvSpPr>
              <p:cNvPr id="35" name="Oval 34"/>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 name="Oval 16"/>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3" name="Group 92"/>
          <p:cNvGrpSpPr/>
          <p:nvPr/>
        </p:nvGrpSpPr>
        <p:grpSpPr>
          <a:xfrm>
            <a:off x="10187860" y="264707"/>
            <a:ext cx="1712521" cy="797304"/>
            <a:chOff x="453494" y="3635485"/>
            <a:chExt cx="1712521" cy="797304"/>
          </a:xfrm>
        </p:grpSpPr>
        <p:grpSp>
          <p:nvGrpSpPr>
            <p:cNvPr id="94" name="Group 93"/>
            <p:cNvGrpSpPr/>
            <p:nvPr/>
          </p:nvGrpSpPr>
          <p:grpSpPr>
            <a:xfrm>
              <a:off x="453494" y="4081327"/>
              <a:ext cx="1278324" cy="351462"/>
              <a:chOff x="771698" y="5803668"/>
              <a:chExt cx="2902536" cy="798023"/>
            </a:xfrm>
            <a:solidFill>
              <a:schemeClr val="accent5">
                <a:lumMod val="60000"/>
                <a:lumOff val="40000"/>
              </a:schemeClr>
            </a:solidFill>
          </p:grpSpPr>
          <p:grpSp>
            <p:nvGrpSpPr>
              <p:cNvPr id="141" name="Group 140"/>
              <p:cNvGrpSpPr/>
              <p:nvPr/>
            </p:nvGrpSpPr>
            <p:grpSpPr>
              <a:xfrm>
                <a:off x="771698" y="5803668"/>
                <a:ext cx="1868984" cy="798023"/>
                <a:chOff x="695498" y="5794662"/>
                <a:chExt cx="1868984" cy="798023"/>
              </a:xfrm>
              <a:grpFill/>
            </p:grpSpPr>
            <p:grpSp>
              <p:nvGrpSpPr>
                <p:cNvPr id="153" name="Group 152"/>
                <p:cNvGrpSpPr/>
                <p:nvPr/>
              </p:nvGrpSpPr>
              <p:grpSpPr>
                <a:xfrm>
                  <a:off x="695498" y="6111240"/>
                  <a:ext cx="1868984" cy="481445"/>
                  <a:chOff x="695498" y="6090458"/>
                  <a:chExt cx="1868984" cy="481445"/>
                </a:xfrm>
                <a:grpFill/>
              </p:grpSpPr>
              <p:sp>
                <p:nvSpPr>
                  <p:cNvPr id="160" name="Oval 159"/>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4" name="Oval 15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2" name="Group 141"/>
              <p:cNvGrpSpPr/>
              <p:nvPr/>
            </p:nvGrpSpPr>
            <p:grpSpPr>
              <a:xfrm>
                <a:off x="2852658" y="5803668"/>
                <a:ext cx="821576" cy="798023"/>
                <a:chOff x="695498" y="5794662"/>
                <a:chExt cx="821576" cy="798023"/>
              </a:xfrm>
              <a:grpFill/>
            </p:grpSpPr>
            <p:grpSp>
              <p:nvGrpSpPr>
                <p:cNvPr id="143" name="Group 142"/>
                <p:cNvGrpSpPr/>
                <p:nvPr/>
              </p:nvGrpSpPr>
              <p:grpSpPr>
                <a:xfrm>
                  <a:off x="695498" y="6111240"/>
                  <a:ext cx="821576" cy="481445"/>
                  <a:chOff x="695498" y="6090458"/>
                  <a:chExt cx="821576" cy="481445"/>
                </a:xfrm>
                <a:grpFill/>
              </p:grpSpPr>
              <p:sp>
                <p:nvSpPr>
                  <p:cNvPr id="147" name="Oval 14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4" name="Oval 14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95" name="Group 94"/>
            <p:cNvGrpSpPr/>
            <p:nvPr/>
          </p:nvGrpSpPr>
          <p:grpSpPr>
            <a:xfrm>
              <a:off x="453494" y="3638645"/>
              <a:ext cx="1278324" cy="351462"/>
              <a:chOff x="2445586" y="4281553"/>
              <a:chExt cx="1856509" cy="510428"/>
            </a:xfrm>
            <a:solidFill>
              <a:schemeClr val="accent5">
                <a:lumMod val="60000"/>
                <a:lumOff val="40000"/>
              </a:schemeClr>
            </a:solidFill>
          </p:grpSpPr>
          <p:sp>
            <p:nvSpPr>
              <p:cNvPr id="114" name="Oval 113"/>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6" name="Oval 95"/>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2" name="Rectangle 171"/>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82918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1960" y="1161220"/>
            <a:ext cx="11490841" cy="369332"/>
          </a:xfrm>
          <a:prstGeom prst="rect">
            <a:avLst/>
          </a:prstGeom>
        </p:spPr>
        <p:txBody>
          <a:bodyPr wrap="square">
            <a:spAutoFit/>
          </a:bodyPr>
          <a:lstStyle/>
          <a:p>
            <a:pPr marL="0" marR="0" lvl="1" algn="just">
              <a:spcBef>
                <a:spcPts val="0"/>
              </a:spcBef>
              <a:spcAft>
                <a:spcPts val="0"/>
              </a:spcAft>
              <a:buClr>
                <a:srgbClr val="000000"/>
              </a:buClr>
              <a:buSzPts val="1400"/>
            </a:pPr>
            <a:r>
              <a:rPr lang="en-PH" dirty="0">
                <a:solidFill>
                  <a:srgbClr val="000000"/>
                </a:solidFill>
                <a:latin typeface="Century Gothic" panose="020B0502020202020204" pitchFamily="34" charset="0"/>
                <a:ea typeface="Calibri" panose="020F0502020204030204" pitchFamily="34" charset="0"/>
                <a:cs typeface="Calibri" panose="020F0502020204030204" pitchFamily="34" charset="0"/>
              </a:rPr>
              <a:t>January – August 2022 </a:t>
            </a:r>
            <a:endParaRPr lang="en-PH" dirty="0">
              <a:latin typeface="Century Gothic" panose="020B0502020202020204" pitchFamily="34" charset="0"/>
              <a:ea typeface="Calibri" panose="020F0502020204030204" pitchFamily="34" charset="0"/>
              <a:cs typeface="Calibri" panose="020F0502020204030204" pitchFamily="34" charset="0"/>
            </a:endParaRPr>
          </a:p>
        </p:txBody>
      </p:sp>
      <p:sp>
        <p:nvSpPr>
          <p:cNvPr id="8" name="Rectangle 7"/>
          <p:cNvSpPr/>
          <p:nvPr/>
        </p:nvSpPr>
        <p:spPr>
          <a:xfrm>
            <a:off x="439679" y="595331"/>
            <a:ext cx="5892960" cy="526170"/>
          </a:xfrm>
          <a:prstGeom prst="rect">
            <a:avLst/>
          </a:prstGeom>
        </p:spPr>
        <p:txBody>
          <a:bodyPr wrap="none" lIns="91440" tIns="45720" rIns="91440" bIns="45720" anchor="t">
            <a:spAutoFit/>
          </a:bodyPr>
          <a:lstStyle/>
          <a:p>
            <a:pPr>
              <a:lnSpc>
                <a:spcPct val="106000"/>
              </a:lnSpc>
              <a:spcAft>
                <a:spcPts val="960"/>
              </a:spcAft>
            </a:pPr>
            <a:r>
              <a:rPr lang="en-US" sz="2800" b="1" dirty="0">
                <a:solidFill>
                  <a:srgbClr val="001F60"/>
                </a:solidFill>
                <a:latin typeface="Century Gothic"/>
              </a:rPr>
              <a:t>ISSUANCES AND POLICY UPDATES</a:t>
            </a:r>
            <a:endParaRPr lang="en-US" sz="1600" dirty="0">
              <a:solidFill>
                <a:srgbClr val="001F6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679" y="2277620"/>
            <a:ext cx="3003319" cy="3003319"/>
          </a:xfrm>
          <a:prstGeom prst="rect">
            <a:avLst/>
          </a:prstGeom>
        </p:spPr>
      </p:pic>
      <p:sp>
        <p:nvSpPr>
          <p:cNvPr id="12" name="Rectangle 11"/>
          <p:cNvSpPr/>
          <p:nvPr/>
        </p:nvSpPr>
        <p:spPr>
          <a:xfrm>
            <a:off x="3442998" y="1906760"/>
            <a:ext cx="8489803" cy="4093428"/>
          </a:xfrm>
          <a:prstGeom prst="rect">
            <a:avLst/>
          </a:prstGeom>
        </p:spPr>
        <p:txBody>
          <a:bodyPr wrap="square">
            <a:spAutoFit/>
          </a:bodyPr>
          <a:lstStyle/>
          <a:p>
            <a:pPr marL="576263" lvl="2" indent="-285750">
              <a:spcAft>
                <a:spcPts val="1200"/>
              </a:spcAft>
              <a:buClr>
                <a:srgbClr val="034488"/>
              </a:buClr>
              <a:buSzPct val="100000"/>
              <a:buFont typeface="Arial" panose="020B0604020202020204" pitchFamily="34" charset="0"/>
              <a:buChar char="•"/>
            </a:pPr>
            <a:r>
              <a:rPr lang="en-US" sz="2000" b="1" dirty="0">
                <a:latin typeface="Century Gothic"/>
              </a:rPr>
              <a:t>DOF Department Circular No. 001.2022, </a:t>
            </a:r>
            <a:r>
              <a:rPr lang="en-US" sz="2000" dirty="0">
                <a:latin typeface="Century Gothic"/>
              </a:rPr>
              <a:t>Supplemental Guidelines on the Estate Tax</a:t>
            </a:r>
            <a:endParaRPr lang="en-US" sz="2000" dirty="0"/>
          </a:p>
          <a:p>
            <a:pPr marL="576263" lvl="2" indent="-285750">
              <a:spcAft>
                <a:spcPts val="1200"/>
              </a:spcAft>
              <a:buClr>
                <a:srgbClr val="034488"/>
              </a:buClr>
              <a:buSzPct val="100000"/>
              <a:buFont typeface="Arial" panose="020B0604020202020204" pitchFamily="34" charset="0"/>
              <a:buChar char="•"/>
            </a:pPr>
            <a:r>
              <a:rPr lang="en-US" sz="2000" b="1" dirty="0">
                <a:latin typeface="Century Gothic"/>
              </a:rPr>
              <a:t>DOF Department Circular No. 002.2022,</a:t>
            </a:r>
            <a:r>
              <a:rPr lang="en-US" sz="2000" dirty="0">
                <a:latin typeface="Century Gothic"/>
              </a:rPr>
              <a:t> Revised Guidelines on Authorized Government Depository Banks</a:t>
            </a:r>
          </a:p>
          <a:p>
            <a:pPr marL="576263" lvl="2" indent="-285750">
              <a:spcAft>
                <a:spcPts val="1200"/>
              </a:spcAft>
              <a:buClr>
                <a:srgbClr val="034488"/>
              </a:buClr>
              <a:buSzPct val="100000"/>
              <a:buFont typeface="Arial" panose="020B0604020202020204" pitchFamily="34" charset="0"/>
              <a:buChar char="•"/>
            </a:pPr>
            <a:r>
              <a:rPr lang="en-PH" sz="2000" b="1" dirty="0">
                <a:latin typeface="Century Gothic" panose="020B0502020202020204" pitchFamily="34" charset="0"/>
                <a:ea typeface="Calibri" panose="020F0502020204030204" pitchFamily="34" charset="0"/>
                <a:cs typeface="Calibri" panose="020F0502020204030204" pitchFamily="34" charset="0"/>
              </a:rPr>
              <a:t>MC No. 003.2022 - </a:t>
            </a:r>
            <a:r>
              <a:rPr lang="en-US" sz="2000" dirty="0">
                <a:latin typeface="Century Gothic"/>
              </a:rPr>
              <a:t>DOJ Opinion on Section 15 (c) of RA No. 9513</a:t>
            </a:r>
            <a:endParaRPr lang="en-US" sz="1200" dirty="0"/>
          </a:p>
          <a:p>
            <a:pPr marL="576263" lvl="2" indent="-285750">
              <a:spcAft>
                <a:spcPts val="1200"/>
              </a:spcAft>
              <a:buClr>
                <a:srgbClr val="034488"/>
              </a:buClr>
              <a:buSzPct val="100000"/>
              <a:buFont typeface="Arial" panose="020B0604020202020204" pitchFamily="34" charset="0"/>
              <a:buChar char="•"/>
            </a:pPr>
            <a:r>
              <a:rPr lang="en-PH" sz="2000" b="1" dirty="0">
                <a:latin typeface="Century Gothic" panose="020B0502020202020204" pitchFamily="34" charset="0"/>
                <a:ea typeface="Calibri" panose="020F0502020204030204" pitchFamily="34" charset="0"/>
                <a:cs typeface="Calibri" panose="020F0502020204030204" pitchFamily="34" charset="0"/>
              </a:rPr>
              <a:t>MC No. 004.2022 - </a:t>
            </a:r>
            <a:r>
              <a:rPr lang="en-PH" sz="2000" dirty="0">
                <a:latin typeface="Century Gothic" panose="020B0502020202020204" pitchFamily="34" charset="0"/>
                <a:ea typeface="Calibri" panose="020F0502020204030204" pitchFamily="34" charset="0"/>
                <a:cs typeface="Calibri" panose="020F0502020204030204" pitchFamily="34" charset="0"/>
              </a:rPr>
              <a:t> </a:t>
            </a:r>
            <a:r>
              <a:rPr lang="en-US" sz="2000" dirty="0">
                <a:latin typeface="Century Gothic"/>
              </a:rPr>
              <a:t>Advisory on the Assessment, Collection, and Payment of Local Business Tax, Other Taxes, Fees and Charges Under the New Normal</a:t>
            </a:r>
            <a:endParaRPr lang="en-US" sz="1200" dirty="0"/>
          </a:p>
          <a:p>
            <a:pPr marL="576263" lvl="2" indent="-285750">
              <a:spcAft>
                <a:spcPts val="1200"/>
              </a:spcAft>
              <a:buClr>
                <a:srgbClr val="034488"/>
              </a:buClr>
              <a:buSzPct val="100000"/>
              <a:buFont typeface="Arial" panose="020B0604020202020204" pitchFamily="34" charset="0"/>
              <a:buChar char="•"/>
            </a:pPr>
            <a:r>
              <a:rPr lang="en-US" sz="2000" b="1" dirty="0">
                <a:latin typeface="Century Gothic"/>
              </a:rPr>
              <a:t>Memorandum </a:t>
            </a:r>
            <a:r>
              <a:rPr lang="en-US" sz="2000" dirty="0">
                <a:latin typeface="Century Gothic"/>
              </a:rPr>
              <a:t>on the Authority to Give Overtime Payment for Service Rendered During Election Period</a:t>
            </a:r>
            <a:endParaRPr lang="en-US" sz="2000" dirty="0"/>
          </a:p>
        </p:txBody>
      </p:sp>
      <p:sp>
        <p:nvSpPr>
          <p:cNvPr id="11" name="Rectangle 10"/>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4" name="Group 13"/>
          <p:cNvGrpSpPr/>
          <p:nvPr/>
        </p:nvGrpSpPr>
        <p:grpSpPr>
          <a:xfrm>
            <a:off x="590654" y="5821680"/>
            <a:ext cx="1712521" cy="797304"/>
            <a:chOff x="453494" y="3635485"/>
            <a:chExt cx="1712521" cy="797304"/>
          </a:xfrm>
        </p:grpSpPr>
        <p:grpSp>
          <p:nvGrpSpPr>
            <p:cNvPr id="15" name="Group 14"/>
            <p:cNvGrpSpPr/>
            <p:nvPr/>
          </p:nvGrpSpPr>
          <p:grpSpPr>
            <a:xfrm>
              <a:off x="453494" y="4081327"/>
              <a:ext cx="1278324" cy="351462"/>
              <a:chOff x="771698" y="5803668"/>
              <a:chExt cx="2902536" cy="798023"/>
            </a:xfrm>
            <a:solidFill>
              <a:schemeClr val="accent5">
                <a:lumMod val="60000"/>
                <a:lumOff val="40000"/>
              </a:schemeClr>
            </a:solidFill>
          </p:grpSpPr>
          <p:grpSp>
            <p:nvGrpSpPr>
              <p:cNvPr id="62" name="Group 61"/>
              <p:cNvGrpSpPr/>
              <p:nvPr/>
            </p:nvGrpSpPr>
            <p:grpSpPr>
              <a:xfrm>
                <a:off x="771698" y="5803668"/>
                <a:ext cx="1868984" cy="798023"/>
                <a:chOff x="695498" y="5794662"/>
                <a:chExt cx="1868984" cy="798023"/>
              </a:xfrm>
              <a:grpFill/>
            </p:grpSpPr>
            <p:grpSp>
              <p:nvGrpSpPr>
                <p:cNvPr id="74" name="Group 73"/>
                <p:cNvGrpSpPr/>
                <p:nvPr/>
              </p:nvGrpSpPr>
              <p:grpSpPr>
                <a:xfrm>
                  <a:off x="695498" y="6111240"/>
                  <a:ext cx="1868984" cy="481445"/>
                  <a:chOff x="695498" y="6090458"/>
                  <a:chExt cx="1868984" cy="481445"/>
                </a:xfrm>
                <a:grpFill/>
              </p:grpSpPr>
              <p:sp>
                <p:nvSpPr>
                  <p:cNvPr id="81" name="Oval 80"/>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1" name="Oval 90"/>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2" name="Oval 91"/>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5" name="Oval 74"/>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3" name="Group 62"/>
              <p:cNvGrpSpPr/>
              <p:nvPr/>
            </p:nvGrpSpPr>
            <p:grpSpPr>
              <a:xfrm>
                <a:off x="2852658" y="5803668"/>
                <a:ext cx="821576" cy="798023"/>
                <a:chOff x="695498" y="5794662"/>
                <a:chExt cx="821576" cy="798023"/>
              </a:xfrm>
              <a:grpFill/>
            </p:grpSpPr>
            <p:grpSp>
              <p:nvGrpSpPr>
                <p:cNvPr id="64" name="Group 63"/>
                <p:cNvGrpSpPr/>
                <p:nvPr/>
              </p:nvGrpSpPr>
              <p:grpSpPr>
                <a:xfrm>
                  <a:off x="695498" y="6111240"/>
                  <a:ext cx="821576" cy="481445"/>
                  <a:chOff x="695498" y="6090458"/>
                  <a:chExt cx="821576" cy="481445"/>
                </a:xfrm>
                <a:grpFill/>
              </p:grpSpPr>
              <p:sp>
                <p:nvSpPr>
                  <p:cNvPr id="68" name="Oval 6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2" name="Oval 71"/>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5" name="Oval 64"/>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6" name="Group 15"/>
            <p:cNvGrpSpPr/>
            <p:nvPr/>
          </p:nvGrpSpPr>
          <p:grpSpPr>
            <a:xfrm>
              <a:off x="453494" y="3638645"/>
              <a:ext cx="1278324" cy="351462"/>
              <a:chOff x="2445586" y="4281553"/>
              <a:chExt cx="1856509" cy="510428"/>
            </a:xfrm>
            <a:solidFill>
              <a:schemeClr val="accent5">
                <a:lumMod val="60000"/>
                <a:lumOff val="40000"/>
              </a:schemeClr>
            </a:solidFill>
          </p:grpSpPr>
          <p:sp>
            <p:nvSpPr>
              <p:cNvPr id="35" name="Oval 34"/>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Oval 59"/>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Oval 60"/>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 name="Oval 16"/>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93" name="Group 92"/>
          <p:cNvGrpSpPr/>
          <p:nvPr/>
        </p:nvGrpSpPr>
        <p:grpSpPr>
          <a:xfrm>
            <a:off x="10187860" y="264707"/>
            <a:ext cx="1712521" cy="797304"/>
            <a:chOff x="453494" y="3635485"/>
            <a:chExt cx="1712521" cy="797304"/>
          </a:xfrm>
        </p:grpSpPr>
        <p:grpSp>
          <p:nvGrpSpPr>
            <p:cNvPr id="94" name="Group 93"/>
            <p:cNvGrpSpPr/>
            <p:nvPr/>
          </p:nvGrpSpPr>
          <p:grpSpPr>
            <a:xfrm>
              <a:off x="453494" y="4081327"/>
              <a:ext cx="1278324" cy="351462"/>
              <a:chOff x="771698" y="5803668"/>
              <a:chExt cx="2902536" cy="798023"/>
            </a:xfrm>
            <a:solidFill>
              <a:schemeClr val="accent5">
                <a:lumMod val="60000"/>
                <a:lumOff val="40000"/>
              </a:schemeClr>
            </a:solidFill>
          </p:grpSpPr>
          <p:grpSp>
            <p:nvGrpSpPr>
              <p:cNvPr id="141" name="Group 140"/>
              <p:cNvGrpSpPr/>
              <p:nvPr/>
            </p:nvGrpSpPr>
            <p:grpSpPr>
              <a:xfrm>
                <a:off x="771698" y="5803668"/>
                <a:ext cx="1868984" cy="798023"/>
                <a:chOff x="695498" y="5794662"/>
                <a:chExt cx="1868984" cy="798023"/>
              </a:xfrm>
              <a:grpFill/>
            </p:grpSpPr>
            <p:grpSp>
              <p:nvGrpSpPr>
                <p:cNvPr id="153" name="Group 152"/>
                <p:cNvGrpSpPr/>
                <p:nvPr/>
              </p:nvGrpSpPr>
              <p:grpSpPr>
                <a:xfrm>
                  <a:off x="695498" y="6111240"/>
                  <a:ext cx="1868984" cy="481445"/>
                  <a:chOff x="695498" y="6090458"/>
                  <a:chExt cx="1868984" cy="481445"/>
                </a:xfrm>
                <a:grpFill/>
              </p:grpSpPr>
              <p:sp>
                <p:nvSpPr>
                  <p:cNvPr id="160" name="Oval 159"/>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1" name="Oval 160"/>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2" name="Oval 161"/>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3" name="Oval 162"/>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4" name="Oval 163"/>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5" name="Oval 164"/>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6" name="Oval 165"/>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7" name="Oval 166"/>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8" name="Oval 167"/>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9" name="Oval 168"/>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0" name="Oval 169"/>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1" name="Oval 170"/>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4" name="Oval 15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5" name="Oval 15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6" name="Oval 15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7" name="Oval 156"/>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8" name="Oval 157"/>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9" name="Oval 158"/>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142" name="Group 141"/>
              <p:cNvGrpSpPr/>
              <p:nvPr/>
            </p:nvGrpSpPr>
            <p:grpSpPr>
              <a:xfrm>
                <a:off x="2852658" y="5803668"/>
                <a:ext cx="821576" cy="798023"/>
                <a:chOff x="695498" y="5794662"/>
                <a:chExt cx="821576" cy="798023"/>
              </a:xfrm>
              <a:grpFill/>
            </p:grpSpPr>
            <p:grpSp>
              <p:nvGrpSpPr>
                <p:cNvPr id="143" name="Group 142"/>
                <p:cNvGrpSpPr/>
                <p:nvPr/>
              </p:nvGrpSpPr>
              <p:grpSpPr>
                <a:xfrm>
                  <a:off x="695498" y="6111240"/>
                  <a:ext cx="821576" cy="481445"/>
                  <a:chOff x="695498" y="6090458"/>
                  <a:chExt cx="821576" cy="481445"/>
                </a:xfrm>
                <a:grpFill/>
              </p:grpSpPr>
              <p:sp>
                <p:nvSpPr>
                  <p:cNvPr id="147" name="Oval 146"/>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8" name="Oval 147"/>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9" name="Oval 148"/>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0" name="Oval 149"/>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1" name="Oval 150"/>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2" name="Oval 151"/>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4" name="Oval 143"/>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5" name="Oval 144"/>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6" name="Oval 145"/>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95" name="Group 94"/>
            <p:cNvGrpSpPr/>
            <p:nvPr/>
          </p:nvGrpSpPr>
          <p:grpSpPr>
            <a:xfrm>
              <a:off x="453494" y="3638645"/>
              <a:ext cx="1278324" cy="351462"/>
              <a:chOff x="2445586" y="4281553"/>
              <a:chExt cx="1856509" cy="510428"/>
            </a:xfrm>
            <a:solidFill>
              <a:schemeClr val="accent5">
                <a:lumMod val="60000"/>
                <a:lumOff val="40000"/>
              </a:schemeClr>
            </a:solidFill>
          </p:grpSpPr>
          <p:sp>
            <p:nvSpPr>
              <p:cNvPr id="114" name="Oval 113"/>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5" name="Oval 114"/>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6" name="Oval 115"/>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7" name="Oval 116"/>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Oval 117"/>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Oval 118"/>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Oval 119"/>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Oval 120"/>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Oval 121"/>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Oval 122"/>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Oval 123"/>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Oval 124"/>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Oval 127"/>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Oval 128"/>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Oval 129"/>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Oval 130"/>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Oval 131"/>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Oval 132"/>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4" name="Oval 133"/>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5" name="Oval 134"/>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6" name="Oval 135"/>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7" name="Oval 136"/>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8" name="Oval 137"/>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9" name="Oval 138"/>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0" name="Oval 139"/>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6" name="Oval 95"/>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7" name="Oval 96"/>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8" name="Oval 97"/>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Oval 98"/>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Oval 99"/>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1" name="Oval 100"/>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2" name="Oval 101"/>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3" name="Oval 102"/>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4" name="Oval 103"/>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5" name="Oval 104"/>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6" name="Oval 105"/>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7" name="Oval 106"/>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8" name="Oval 107"/>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9" name="Oval 108"/>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0" name="Oval 109"/>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1" name="Oval 110"/>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2" name="Oval 111"/>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3" name="Oval 112"/>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72" name="Rectangle 171"/>
          <p:cNvSpPr/>
          <p:nvPr/>
        </p:nvSpPr>
        <p:spPr>
          <a:xfrm>
            <a:off x="5013960" y="6454873"/>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00356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3359" y="486973"/>
            <a:ext cx="5209498"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010.2022</a:t>
            </a:r>
            <a:endParaRPr lang="en-US" dirty="0">
              <a:solidFill>
                <a:srgbClr val="001F60"/>
              </a:solidFill>
            </a:endParaRPr>
          </a:p>
        </p:txBody>
      </p:sp>
      <p:sp>
        <p:nvSpPr>
          <p:cNvPr id="9" name="Rectangle 8"/>
          <p:cNvSpPr/>
          <p:nvPr/>
        </p:nvSpPr>
        <p:spPr>
          <a:xfrm>
            <a:off x="233359" y="1651623"/>
            <a:ext cx="5902578" cy="464230"/>
          </a:xfrm>
          <a:prstGeom prst="rect">
            <a:avLst/>
          </a:prstGeom>
        </p:spPr>
        <p:txBody>
          <a:bodyPr wrap="none" lIns="91440" tIns="45720" rIns="91440" bIns="45720" anchor="t">
            <a:spAutoFit/>
          </a:bodyPr>
          <a:lstStyle/>
          <a:p>
            <a:pPr>
              <a:lnSpc>
                <a:spcPct val="106000"/>
              </a:lnSpc>
              <a:spcAft>
                <a:spcPts val="960"/>
              </a:spcAft>
            </a:pPr>
            <a:r>
              <a:rPr lang="en-US" sz="2400" b="1" dirty="0">
                <a:latin typeface="Century Gothic"/>
              </a:rPr>
              <a:t>DOF Department Circular No. 001.2022</a:t>
            </a:r>
            <a:endParaRPr lang="en-US" sz="2400" dirty="0"/>
          </a:p>
        </p:txBody>
      </p:sp>
      <p:sp>
        <p:nvSpPr>
          <p:cNvPr id="3" name="Rectangle 2"/>
          <p:cNvSpPr/>
          <p:nvPr/>
        </p:nvSpPr>
        <p:spPr>
          <a:xfrm>
            <a:off x="271407" y="2280289"/>
            <a:ext cx="6890751" cy="3539430"/>
          </a:xfrm>
          <a:prstGeom prst="rect">
            <a:avLst/>
          </a:prstGeom>
        </p:spPr>
        <p:txBody>
          <a:bodyPr wrap="square">
            <a:spAutoFit/>
          </a:bodyPr>
          <a:lstStyle/>
          <a:p>
            <a:r>
              <a:rPr lang="en-PH" sz="1600" dirty="0">
                <a:latin typeface="Century Gothic" panose="020B0502020202020204" pitchFamily="34" charset="0"/>
              </a:rPr>
              <a:t>In the grant of relief on surcharges and interests on tax on transfer of real property ownership in support of the Extension of the Estate Tax Amnesty Program, the following guidelines shall apply:</a:t>
            </a:r>
          </a:p>
          <a:p>
            <a:endParaRPr lang="en-PH" sz="1600" dirty="0">
              <a:latin typeface="Century Gothic" panose="020B0502020202020204" pitchFamily="34" charset="0"/>
            </a:endParaRPr>
          </a:p>
          <a:p>
            <a:pPr marL="228600" indent="-228600">
              <a:buFont typeface="+mj-lt"/>
              <a:buAutoNum type="arabicPeriod"/>
            </a:pPr>
            <a:r>
              <a:rPr lang="en-PH" sz="1600" dirty="0">
                <a:latin typeface="Century Gothic" panose="020B0502020202020204" pitchFamily="34" charset="0"/>
              </a:rPr>
              <a:t>The grant of relief shall be authorized under a duly enacted local ordinance upon the effectivity of the Circular;</a:t>
            </a:r>
          </a:p>
          <a:p>
            <a:pPr marL="228600" indent="-228600">
              <a:buFont typeface="+mj-lt"/>
              <a:buAutoNum type="arabicPeriod"/>
            </a:pPr>
            <a:endParaRPr lang="en-PH" sz="800" dirty="0">
              <a:latin typeface="Century Gothic" panose="020B0502020202020204" pitchFamily="34" charset="0"/>
            </a:endParaRPr>
          </a:p>
          <a:p>
            <a:pPr marL="228600" indent="-228600">
              <a:buFont typeface="+mj-lt"/>
              <a:buAutoNum type="arabicPeriod"/>
            </a:pPr>
            <a:r>
              <a:rPr lang="en-US" sz="1600" dirty="0">
                <a:latin typeface="Century Gothic" panose="020B0502020202020204" pitchFamily="34" charset="0"/>
              </a:rPr>
              <a:t>The grant of relief shall be imposed only on all surcharges and interests on local transfer taxes on estates of decedent/s who died on or before 31 December 2077 and shall be availed by the legal heir/s, administrator or executor until 14 June 2023;</a:t>
            </a:r>
          </a:p>
          <a:p>
            <a:pPr marL="228600" indent="-228600">
              <a:buFont typeface="+mj-lt"/>
              <a:buAutoNum type="arabicPeriod"/>
            </a:pPr>
            <a:endParaRPr lang="en-US" sz="800" dirty="0">
              <a:latin typeface="Century Gothic" panose="020B0502020202020204" pitchFamily="34" charset="0"/>
            </a:endParaRPr>
          </a:p>
          <a:p>
            <a:pPr marL="228600" indent="-228600">
              <a:buFont typeface="+mj-lt"/>
              <a:buAutoNum type="arabicPeriod"/>
            </a:pPr>
            <a:r>
              <a:rPr lang="en-US" sz="1600" dirty="0">
                <a:latin typeface="Century Gothic" panose="020B0502020202020204" pitchFamily="34" charset="0"/>
              </a:rPr>
              <a:t>The grant of relief shall be applied to transfer on real property ownership by succession only, and in no case shall apply to other kinds of transfer.</a:t>
            </a:r>
            <a:endParaRPr lang="en-PH" sz="1600" dirty="0">
              <a:latin typeface="Century Gothic" panose="020B0502020202020204" pitchFamily="34" charset="0"/>
            </a:endParaRPr>
          </a:p>
        </p:txBody>
      </p:sp>
      <p:sp>
        <p:nvSpPr>
          <p:cNvPr id="10" name="Rectangle 9"/>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p:cNvSpPr/>
          <p:nvPr/>
        </p:nvSpPr>
        <p:spPr>
          <a:xfrm>
            <a:off x="5010380" y="6226834"/>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2" name="Group 11"/>
          <p:cNvGrpSpPr/>
          <p:nvPr/>
        </p:nvGrpSpPr>
        <p:grpSpPr>
          <a:xfrm>
            <a:off x="376480" y="5828182"/>
            <a:ext cx="1712521" cy="797304"/>
            <a:chOff x="453494" y="3635485"/>
            <a:chExt cx="1712521" cy="797304"/>
          </a:xfrm>
        </p:grpSpPr>
        <p:grpSp>
          <p:nvGrpSpPr>
            <p:cNvPr id="13" name="Group 12"/>
            <p:cNvGrpSpPr/>
            <p:nvPr/>
          </p:nvGrpSpPr>
          <p:grpSpPr>
            <a:xfrm>
              <a:off x="453494" y="4081327"/>
              <a:ext cx="1278324" cy="351462"/>
              <a:chOff x="771698" y="5803668"/>
              <a:chExt cx="2902536" cy="798023"/>
            </a:xfrm>
            <a:solidFill>
              <a:schemeClr val="accent5">
                <a:lumMod val="60000"/>
                <a:lumOff val="40000"/>
              </a:schemeClr>
            </a:solidFill>
          </p:grpSpPr>
          <p:grpSp>
            <p:nvGrpSpPr>
              <p:cNvPr id="60" name="Group 59"/>
              <p:cNvGrpSpPr/>
              <p:nvPr/>
            </p:nvGrpSpPr>
            <p:grpSpPr>
              <a:xfrm>
                <a:off x="771698" y="5803668"/>
                <a:ext cx="1868984" cy="798023"/>
                <a:chOff x="695498" y="5794662"/>
                <a:chExt cx="1868984" cy="798023"/>
              </a:xfrm>
              <a:grpFill/>
            </p:grpSpPr>
            <p:grpSp>
              <p:nvGrpSpPr>
                <p:cNvPr id="72" name="Group 71"/>
                <p:cNvGrpSpPr/>
                <p:nvPr/>
              </p:nvGrpSpPr>
              <p:grpSpPr>
                <a:xfrm>
                  <a:off x="695498" y="6111240"/>
                  <a:ext cx="1868984" cy="481445"/>
                  <a:chOff x="695498" y="6090458"/>
                  <a:chExt cx="1868984" cy="481445"/>
                </a:xfrm>
                <a:grpFill/>
              </p:grpSpPr>
              <p:sp>
                <p:nvSpPr>
                  <p:cNvPr id="79" name="Oval 78"/>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3" name="Oval 7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1" name="Group 60"/>
              <p:cNvGrpSpPr/>
              <p:nvPr/>
            </p:nvGrpSpPr>
            <p:grpSpPr>
              <a:xfrm>
                <a:off x="2852658" y="5803668"/>
                <a:ext cx="821576" cy="798023"/>
                <a:chOff x="695498" y="5794662"/>
                <a:chExt cx="821576" cy="798023"/>
              </a:xfrm>
              <a:grpFill/>
            </p:grpSpPr>
            <p:grpSp>
              <p:nvGrpSpPr>
                <p:cNvPr id="62" name="Group 61"/>
                <p:cNvGrpSpPr/>
                <p:nvPr/>
              </p:nvGrpSpPr>
              <p:grpSpPr>
                <a:xfrm>
                  <a:off x="695498" y="6111240"/>
                  <a:ext cx="821576" cy="481445"/>
                  <a:chOff x="695498" y="6090458"/>
                  <a:chExt cx="821576" cy="481445"/>
                </a:xfrm>
                <a:grpFill/>
              </p:grpSpPr>
              <p:sp>
                <p:nvSpPr>
                  <p:cNvPr id="66" name="Oval 6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3" name="Oval 6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4" name="Group 13"/>
            <p:cNvGrpSpPr/>
            <p:nvPr/>
          </p:nvGrpSpPr>
          <p:grpSpPr>
            <a:xfrm>
              <a:off x="453494" y="3638645"/>
              <a:ext cx="1278324" cy="351462"/>
              <a:chOff x="2445586" y="4281553"/>
              <a:chExt cx="1856509" cy="510428"/>
            </a:xfrm>
            <a:solidFill>
              <a:schemeClr val="accent5">
                <a:lumMod val="60000"/>
                <a:lumOff val="40000"/>
              </a:schemeClr>
            </a:solidFill>
          </p:grpSpPr>
          <p:sp>
            <p:nvSpPr>
              <p:cNvPr id="33" name="Oval 32"/>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 name="Oval 14"/>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5" name="Picture 4" descr="Text, letter&#10;&#10;Description automatically generated">
            <a:extLst>
              <a:ext uri="{FF2B5EF4-FFF2-40B4-BE49-F238E27FC236}">
                <a16:creationId xmlns:a16="http://schemas.microsoft.com/office/drawing/2014/main" xmlns="" id="{068363EA-92BA-F54F-4614-D60FE65CA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556" y="158986"/>
            <a:ext cx="4249029" cy="6281507"/>
          </a:xfrm>
          <a:prstGeom prst="rect">
            <a:avLst/>
          </a:prstGeom>
        </p:spPr>
      </p:pic>
    </p:spTree>
    <p:extLst>
      <p:ext uri="{BB962C8B-B14F-4D97-AF65-F5344CB8AC3E}">
        <p14:creationId xmlns:p14="http://schemas.microsoft.com/office/powerpoint/2010/main" val="38465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5" name="TextBox 4"/>
          <p:cNvSpPr txBox="1"/>
          <p:nvPr/>
        </p:nvSpPr>
        <p:spPr>
          <a:xfrm>
            <a:off x="233358" y="2920620"/>
            <a:ext cx="6659531" cy="3046988"/>
          </a:xfrm>
          <a:prstGeom prst="rect">
            <a:avLst/>
          </a:prstGeom>
          <a:noFill/>
        </p:spPr>
        <p:txBody>
          <a:bodyPr wrap="square" lIns="91440" tIns="45720" rIns="91440" bIns="45720" rtlCol="0" anchor="t">
            <a:spAutoFit/>
          </a:bodyPr>
          <a:lstStyle/>
          <a:p>
            <a:r>
              <a:rPr lang="en-US" sz="1600" dirty="0">
                <a:latin typeface="Century Gothic" panose="020B0502020202020204" pitchFamily="34" charset="0"/>
              </a:rPr>
              <a:t>LGUs, specifically allowed by laws, rules, and regulations to retain income and/or for operations and/or working balances, shall deposit and maintain Government Funds with any of the following banks, without the need for prior approval from the Executive Director of the BLGF:</a:t>
            </a:r>
          </a:p>
          <a:p>
            <a:endParaRPr lang="en-US" sz="1600" b="1" dirty="0">
              <a:latin typeface="Century Gothic" panose="020B0502020202020204" pitchFamily="34" charset="0"/>
            </a:endParaRPr>
          </a:p>
          <a:p>
            <a:pPr marL="457200" indent="-457200">
              <a:buFont typeface="+mj-lt"/>
              <a:buAutoNum type="alphaLcPeriod"/>
            </a:pPr>
            <a:r>
              <a:rPr lang="en-US" sz="1600" dirty="0">
                <a:latin typeface="Century Gothic" panose="020B0502020202020204" pitchFamily="34" charset="0"/>
              </a:rPr>
              <a:t>Land Bank of the Philippines;</a:t>
            </a:r>
          </a:p>
          <a:p>
            <a:pPr marL="457200" indent="-457200">
              <a:buFont typeface="+mj-lt"/>
              <a:buAutoNum type="alphaLcPeriod"/>
            </a:pPr>
            <a:r>
              <a:rPr lang="en-US" sz="1600" dirty="0">
                <a:latin typeface="Century Gothic" panose="020B0502020202020204" pitchFamily="34" charset="0"/>
              </a:rPr>
              <a:t>Development Bank of the Philippines;</a:t>
            </a:r>
          </a:p>
          <a:p>
            <a:pPr marL="457200" indent="-457200">
              <a:buFont typeface="+mj-lt"/>
              <a:buAutoNum type="alphaLcPeriod"/>
            </a:pPr>
            <a:r>
              <a:rPr lang="en-US" sz="1600" dirty="0">
                <a:latin typeface="Century Gothic" panose="020B0502020202020204" pitchFamily="34" charset="0"/>
              </a:rPr>
              <a:t>Overseas Filipino Bank (formerly, Philippine Postal Savings Bank Inc.); and</a:t>
            </a:r>
          </a:p>
          <a:p>
            <a:pPr marL="457200" indent="-457200">
              <a:buFont typeface="+mj-lt"/>
              <a:buAutoNum type="alphaLcPeriod"/>
            </a:pPr>
            <a:r>
              <a:rPr lang="en-US" sz="1600" dirty="0">
                <a:latin typeface="Century Gothic" panose="020B0502020202020204" pitchFamily="34" charset="0"/>
              </a:rPr>
              <a:t>Al Amanah Islamic Investment Bank of the Philippines.</a:t>
            </a:r>
          </a:p>
          <a:p>
            <a:endParaRPr lang="en-PH" sz="1600" b="1" dirty="0">
              <a:latin typeface="Century Gothic" panose="020B0502020202020204" pitchFamily="34" charset="0"/>
            </a:endParaRP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3359" y="486973"/>
            <a:ext cx="5231270"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011.2022</a:t>
            </a:r>
            <a:endParaRPr lang="en-US" dirty="0">
              <a:solidFill>
                <a:srgbClr val="001F60"/>
              </a:solidFill>
            </a:endParaRPr>
          </a:p>
        </p:txBody>
      </p:sp>
      <p:sp>
        <p:nvSpPr>
          <p:cNvPr id="7" name="Rectangle 6"/>
          <p:cNvSpPr/>
          <p:nvPr/>
        </p:nvSpPr>
        <p:spPr>
          <a:xfrm>
            <a:off x="233359" y="1713213"/>
            <a:ext cx="6319842" cy="1071062"/>
          </a:xfrm>
          <a:prstGeom prst="rect">
            <a:avLst/>
          </a:prstGeom>
        </p:spPr>
        <p:txBody>
          <a:bodyPr wrap="square" lIns="91440" tIns="45720" rIns="91440" bIns="45720" anchor="t">
            <a:spAutoFit/>
          </a:bodyPr>
          <a:lstStyle/>
          <a:p>
            <a:pPr>
              <a:lnSpc>
                <a:spcPct val="106000"/>
              </a:lnSpc>
              <a:spcAft>
                <a:spcPts val="960"/>
              </a:spcAft>
            </a:pPr>
            <a:r>
              <a:rPr lang="en-US" sz="2000" b="1" dirty="0">
                <a:latin typeface="Century Gothic"/>
              </a:rPr>
              <a:t>DOF Department Circular No. 002.2022: Revised Guidelines on Authorized Government Depository Banks</a:t>
            </a:r>
            <a:endParaRPr lang="en-US" sz="2000" dirty="0"/>
          </a:p>
        </p:txBody>
      </p:sp>
      <p:sp>
        <p:nvSpPr>
          <p:cNvPr id="9" name="Rectangle 8"/>
          <p:cNvSpPr/>
          <p:nvPr/>
        </p:nvSpPr>
        <p:spPr>
          <a:xfrm>
            <a:off x="-8023" y="-19119"/>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p:cNvSpPr/>
          <p:nvPr/>
        </p:nvSpPr>
        <p:spPr>
          <a:xfrm>
            <a:off x="5010380" y="6226834"/>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1" name="Group 10"/>
          <p:cNvGrpSpPr/>
          <p:nvPr/>
        </p:nvGrpSpPr>
        <p:grpSpPr>
          <a:xfrm>
            <a:off x="376480" y="5828182"/>
            <a:ext cx="1712521" cy="797304"/>
            <a:chOff x="453494" y="3635485"/>
            <a:chExt cx="1712521" cy="797304"/>
          </a:xfrm>
        </p:grpSpPr>
        <p:grpSp>
          <p:nvGrpSpPr>
            <p:cNvPr id="12" name="Group 11"/>
            <p:cNvGrpSpPr/>
            <p:nvPr/>
          </p:nvGrpSpPr>
          <p:grpSpPr>
            <a:xfrm>
              <a:off x="453494" y="4081327"/>
              <a:ext cx="1278324" cy="351462"/>
              <a:chOff x="771698" y="5803668"/>
              <a:chExt cx="2902536" cy="798023"/>
            </a:xfrm>
            <a:solidFill>
              <a:schemeClr val="accent5">
                <a:lumMod val="60000"/>
                <a:lumOff val="40000"/>
              </a:schemeClr>
            </a:solidFill>
          </p:grpSpPr>
          <p:grpSp>
            <p:nvGrpSpPr>
              <p:cNvPr id="59" name="Group 58"/>
              <p:cNvGrpSpPr/>
              <p:nvPr/>
            </p:nvGrpSpPr>
            <p:grpSpPr>
              <a:xfrm>
                <a:off x="771698" y="5803668"/>
                <a:ext cx="1868984" cy="798023"/>
                <a:chOff x="695498" y="5794662"/>
                <a:chExt cx="1868984" cy="798023"/>
              </a:xfrm>
              <a:grpFill/>
            </p:grpSpPr>
            <p:grpSp>
              <p:nvGrpSpPr>
                <p:cNvPr id="71" name="Group 70"/>
                <p:cNvGrpSpPr/>
                <p:nvPr/>
              </p:nvGrpSpPr>
              <p:grpSpPr>
                <a:xfrm>
                  <a:off x="695498" y="6111240"/>
                  <a:ext cx="1868984" cy="481445"/>
                  <a:chOff x="695498" y="6090458"/>
                  <a:chExt cx="1868984" cy="481445"/>
                </a:xfrm>
                <a:grpFill/>
              </p:grpSpPr>
              <p:sp>
                <p:nvSpPr>
                  <p:cNvPr id="78" name="Oval 7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2" name="Oval 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0" name="Group 59"/>
              <p:cNvGrpSpPr/>
              <p:nvPr/>
            </p:nvGrpSpPr>
            <p:grpSpPr>
              <a:xfrm>
                <a:off x="2852658" y="5803668"/>
                <a:ext cx="821576" cy="798023"/>
                <a:chOff x="695498" y="5794662"/>
                <a:chExt cx="821576" cy="798023"/>
              </a:xfrm>
              <a:grpFill/>
            </p:grpSpPr>
            <p:grpSp>
              <p:nvGrpSpPr>
                <p:cNvPr id="61" name="Group 60"/>
                <p:cNvGrpSpPr/>
                <p:nvPr/>
              </p:nvGrpSpPr>
              <p:grpSpPr>
                <a:xfrm>
                  <a:off x="695498" y="6111240"/>
                  <a:ext cx="821576" cy="481445"/>
                  <a:chOff x="695498" y="6090458"/>
                  <a:chExt cx="821576" cy="481445"/>
                </a:xfrm>
                <a:grpFill/>
              </p:grpSpPr>
              <p:sp>
                <p:nvSpPr>
                  <p:cNvPr id="65" name="Oval 6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2" name="Oval 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3" name="Group 12"/>
            <p:cNvGrpSpPr/>
            <p:nvPr/>
          </p:nvGrpSpPr>
          <p:grpSpPr>
            <a:xfrm>
              <a:off x="453494" y="3638645"/>
              <a:ext cx="1278324" cy="351462"/>
              <a:chOff x="2445586" y="4281553"/>
              <a:chExt cx="1856509" cy="510428"/>
            </a:xfrm>
            <a:solidFill>
              <a:schemeClr val="accent5">
                <a:lumMod val="60000"/>
                <a:lumOff val="40000"/>
              </a:schemeClr>
            </a:solidFill>
          </p:grpSpPr>
          <p:sp>
            <p:nvSpPr>
              <p:cNvPr id="32" name="Oval 3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 name="Oval 1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Oval 1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4" name="Picture 3" descr="Text, letter&#10;&#10;Description automatically generated">
            <a:extLst>
              <a:ext uri="{FF2B5EF4-FFF2-40B4-BE49-F238E27FC236}">
                <a16:creationId xmlns:a16="http://schemas.microsoft.com/office/drawing/2014/main" xmlns="" id="{B04D1F1B-A67A-968E-01E4-226BCBC08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318" y="147450"/>
            <a:ext cx="3899363" cy="6262840"/>
          </a:xfrm>
          <a:prstGeom prst="rect">
            <a:avLst/>
          </a:prstGeom>
        </p:spPr>
      </p:pic>
    </p:spTree>
    <p:extLst>
      <p:ext uri="{BB962C8B-B14F-4D97-AF65-F5344CB8AC3E}">
        <p14:creationId xmlns:p14="http://schemas.microsoft.com/office/powerpoint/2010/main" val="349408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5" name="TextBox 4"/>
          <p:cNvSpPr txBox="1"/>
          <p:nvPr/>
        </p:nvSpPr>
        <p:spPr>
          <a:xfrm>
            <a:off x="5197245" y="3210473"/>
            <a:ext cx="6610252" cy="1569660"/>
          </a:xfrm>
          <a:prstGeom prst="rect">
            <a:avLst/>
          </a:prstGeom>
          <a:noFill/>
        </p:spPr>
        <p:txBody>
          <a:bodyPr wrap="square" lIns="91440" tIns="45720" rIns="91440" bIns="45720" rtlCol="0" anchor="t">
            <a:spAutoFit/>
          </a:bodyPr>
          <a:lstStyle/>
          <a:p>
            <a:r>
              <a:rPr lang="en-US" sz="1600" b="1" dirty="0">
                <a:latin typeface="Century Gothic" panose="020B0502020202020204" pitchFamily="34" charset="0"/>
              </a:rPr>
              <a:t>To remove revenue and expenditure floats:</a:t>
            </a:r>
          </a:p>
          <a:p>
            <a:endParaRPr lang="en-US" sz="1600" b="1" dirty="0">
              <a:latin typeface="Century Gothic" panose="020B0502020202020204" pitchFamily="34" charset="0"/>
            </a:endParaRPr>
          </a:p>
          <a:p>
            <a:r>
              <a:rPr lang="en-US" sz="1600" dirty="0">
                <a:latin typeface="Century Gothic" panose="020B0502020202020204" pitchFamily="34" charset="0"/>
              </a:rPr>
              <a:t>The LGUs may engage the collection services of banks other than those listed in the previous slide, thru a transaction fee-based arrangement, subject to the prior approval of the Executive Director of the BLGF. </a:t>
            </a:r>
            <a:endParaRPr lang="en-PH" sz="1600" b="1" dirty="0">
              <a:latin typeface="Century Gothic" panose="020B0502020202020204" pitchFamily="34" charset="0"/>
            </a:endParaRP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97244" y="818933"/>
            <a:ext cx="6141573"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011.2022</a:t>
            </a:r>
            <a:endParaRPr lang="en-US" dirty="0">
              <a:solidFill>
                <a:srgbClr val="001F60"/>
              </a:solidFill>
            </a:endParaRPr>
          </a:p>
        </p:txBody>
      </p:sp>
      <p:sp>
        <p:nvSpPr>
          <p:cNvPr id="7" name="Rectangle 6"/>
          <p:cNvSpPr/>
          <p:nvPr/>
        </p:nvSpPr>
        <p:spPr>
          <a:xfrm>
            <a:off x="5176619" y="2014113"/>
            <a:ext cx="6269042" cy="1054712"/>
          </a:xfrm>
          <a:prstGeom prst="rect">
            <a:avLst/>
          </a:prstGeom>
        </p:spPr>
        <p:txBody>
          <a:bodyPr wrap="square" lIns="91440" tIns="45720" rIns="91440" bIns="45720" anchor="t">
            <a:spAutoFit/>
          </a:bodyPr>
          <a:lstStyle/>
          <a:p>
            <a:pPr>
              <a:lnSpc>
                <a:spcPct val="106000"/>
              </a:lnSpc>
              <a:spcAft>
                <a:spcPts val="960"/>
              </a:spcAft>
            </a:pPr>
            <a:r>
              <a:rPr lang="en-US" sz="2000" b="1" dirty="0">
                <a:latin typeface="Century Gothic"/>
              </a:rPr>
              <a:t>DOF Department Circular No. 002.2022: Revised Guidelines on Authorized Government Depository Banks</a:t>
            </a:r>
            <a:endParaRPr lang="en-US" sz="2000" dirty="0"/>
          </a:p>
        </p:txBody>
      </p:sp>
      <p:sp>
        <p:nvSpPr>
          <p:cNvPr id="9" name="Rectangle 8"/>
          <p:cNvSpPr/>
          <p:nvPr/>
        </p:nvSpPr>
        <p:spPr>
          <a:xfrm>
            <a:off x="0" y="6302798"/>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p:cNvSpPr/>
          <p:nvPr/>
        </p:nvSpPr>
        <p:spPr>
          <a:xfrm>
            <a:off x="7997952" y="6946"/>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1" name="Group 10"/>
          <p:cNvGrpSpPr/>
          <p:nvPr/>
        </p:nvGrpSpPr>
        <p:grpSpPr>
          <a:xfrm>
            <a:off x="10094976" y="5904146"/>
            <a:ext cx="1712521" cy="797304"/>
            <a:chOff x="453494" y="3635485"/>
            <a:chExt cx="1712521" cy="797304"/>
          </a:xfrm>
        </p:grpSpPr>
        <p:grpSp>
          <p:nvGrpSpPr>
            <p:cNvPr id="12" name="Group 11"/>
            <p:cNvGrpSpPr/>
            <p:nvPr/>
          </p:nvGrpSpPr>
          <p:grpSpPr>
            <a:xfrm>
              <a:off x="453494" y="4081327"/>
              <a:ext cx="1278324" cy="351462"/>
              <a:chOff x="771698" y="5803668"/>
              <a:chExt cx="2902536" cy="798023"/>
            </a:xfrm>
            <a:solidFill>
              <a:schemeClr val="accent5">
                <a:lumMod val="60000"/>
                <a:lumOff val="40000"/>
              </a:schemeClr>
            </a:solidFill>
          </p:grpSpPr>
          <p:grpSp>
            <p:nvGrpSpPr>
              <p:cNvPr id="59" name="Group 58"/>
              <p:cNvGrpSpPr/>
              <p:nvPr/>
            </p:nvGrpSpPr>
            <p:grpSpPr>
              <a:xfrm>
                <a:off x="771698" y="5803668"/>
                <a:ext cx="1868984" cy="798023"/>
                <a:chOff x="695498" y="5794662"/>
                <a:chExt cx="1868984" cy="798023"/>
              </a:xfrm>
              <a:grpFill/>
            </p:grpSpPr>
            <p:grpSp>
              <p:nvGrpSpPr>
                <p:cNvPr id="71" name="Group 70"/>
                <p:cNvGrpSpPr/>
                <p:nvPr/>
              </p:nvGrpSpPr>
              <p:grpSpPr>
                <a:xfrm>
                  <a:off x="695498" y="6111240"/>
                  <a:ext cx="1868984" cy="481445"/>
                  <a:chOff x="695498" y="6090458"/>
                  <a:chExt cx="1868984" cy="481445"/>
                </a:xfrm>
                <a:grpFill/>
              </p:grpSpPr>
              <p:sp>
                <p:nvSpPr>
                  <p:cNvPr id="78" name="Oval 7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2" name="Oval 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0" name="Group 59"/>
              <p:cNvGrpSpPr/>
              <p:nvPr/>
            </p:nvGrpSpPr>
            <p:grpSpPr>
              <a:xfrm>
                <a:off x="2852658" y="5803668"/>
                <a:ext cx="821576" cy="798023"/>
                <a:chOff x="695498" y="5794662"/>
                <a:chExt cx="821576" cy="798023"/>
              </a:xfrm>
              <a:grpFill/>
            </p:grpSpPr>
            <p:grpSp>
              <p:nvGrpSpPr>
                <p:cNvPr id="61" name="Group 60"/>
                <p:cNvGrpSpPr/>
                <p:nvPr/>
              </p:nvGrpSpPr>
              <p:grpSpPr>
                <a:xfrm>
                  <a:off x="695498" y="6111240"/>
                  <a:ext cx="821576" cy="481445"/>
                  <a:chOff x="695498" y="6090458"/>
                  <a:chExt cx="821576" cy="481445"/>
                </a:xfrm>
                <a:grpFill/>
              </p:grpSpPr>
              <p:sp>
                <p:nvSpPr>
                  <p:cNvPr id="65" name="Oval 6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2" name="Oval 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3" name="Group 12"/>
            <p:cNvGrpSpPr/>
            <p:nvPr/>
          </p:nvGrpSpPr>
          <p:grpSpPr>
            <a:xfrm>
              <a:off x="453494" y="3638645"/>
              <a:ext cx="1278324" cy="351462"/>
              <a:chOff x="2445586" y="4281553"/>
              <a:chExt cx="1856509" cy="510428"/>
            </a:xfrm>
            <a:solidFill>
              <a:schemeClr val="accent5">
                <a:lumMod val="60000"/>
                <a:lumOff val="40000"/>
              </a:schemeClr>
            </a:solidFill>
          </p:grpSpPr>
          <p:sp>
            <p:nvSpPr>
              <p:cNvPr id="32" name="Oval 3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 name="Oval 1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Oval 1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3" name="Picture 2" descr="Text, letter&#10;&#10;Description automatically generated">
            <a:extLst>
              <a:ext uri="{FF2B5EF4-FFF2-40B4-BE49-F238E27FC236}">
                <a16:creationId xmlns:a16="http://schemas.microsoft.com/office/drawing/2014/main" xmlns="" id="{1990E315-BE13-55E4-1BC3-53CB2C8406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73" y="297580"/>
            <a:ext cx="3899363" cy="6262840"/>
          </a:xfrm>
          <a:prstGeom prst="rect">
            <a:avLst/>
          </a:prstGeom>
        </p:spPr>
      </p:pic>
    </p:spTree>
    <p:extLst>
      <p:ext uri="{BB962C8B-B14F-4D97-AF65-F5344CB8AC3E}">
        <p14:creationId xmlns:p14="http://schemas.microsoft.com/office/powerpoint/2010/main" val="325723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5" name="TextBox 4"/>
          <p:cNvSpPr txBox="1"/>
          <p:nvPr/>
        </p:nvSpPr>
        <p:spPr>
          <a:xfrm>
            <a:off x="5010720" y="2957090"/>
            <a:ext cx="6796776" cy="3293209"/>
          </a:xfrm>
          <a:prstGeom prst="rect">
            <a:avLst/>
          </a:prstGeom>
          <a:noFill/>
        </p:spPr>
        <p:txBody>
          <a:bodyPr wrap="square" lIns="91440" tIns="45720" rIns="91440" bIns="45720" rtlCol="0" anchor="t">
            <a:spAutoFit/>
          </a:bodyPr>
          <a:lstStyle/>
          <a:p>
            <a:pPr marL="342900" indent="-342900">
              <a:buFont typeface="+mj-lt"/>
              <a:buAutoNum type="arabicPeriod"/>
            </a:pPr>
            <a:r>
              <a:rPr lang="en-US" sz="1600" dirty="0">
                <a:latin typeface="Century Gothic" panose="020B0502020202020204" pitchFamily="34" charset="0"/>
              </a:rPr>
              <a:t>Letter from the Head of the LGU stating: </a:t>
            </a:r>
          </a:p>
          <a:p>
            <a:pPr marL="971550" lvl="1" indent="-514350">
              <a:buFont typeface="+mj-lt"/>
              <a:buAutoNum type="romanLcPeriod"/>
            </a:pPr>
            <a:r>
              <a:rPr lang="en-US" sz="1600" dirty="0">
                <a:latin typeface="Century Gothic" panose="020B0502020202020204" pitchFamily="34" charset="0"/>
              </a:rPr>
              <a:t>the terms of the deposit, purpose for opening and maintaining an account with the proposed bank; and</a:t>
            </a:r>
          </a:p>
          <a:p>
            <a:pPr marL="971550" lvl="1" indent="-514350">
              <a:buFont typeface="+mj-lt"/>
              <a:buAutoNum type="romanLcPeriod"/>
            </a:pPr>
            <a:r>
              <a:rPr lang="en-US" sz="1600" dirty="0">
                <a:latin typeface="Century Gothic" panose="020B0502020202020204" pitchFamily="34" charset="0"/>
              </a:rPr>
              <a:t>that the LGU shall comply with fiscal and financial reporting requirements of the BLGF;</a:t>
            </a:r>
          </a:p>
          <a:p>
            <a:pPr lvl="1"/>
            <a:endParaRPr lang="en-US" sz="1600" dirty="0">
              <a:latin typeface="Century Gothic" panose="020B0502020202020204" pitchFamily="34" charset="0"/>
            </a:endParaRPr>
          </a:p>
          <a:p>
            <a:pPr marL="342900" indent="-342900">
              <a:buFont typeface="+mj-lt"/>
              <a:buAutoNum type="arabicPeriod" startAt="2"/>
            </a:pPr>
            <a:r>
              <a:rPr lang="en-US" sz="1600" dirty="0">
                <a:latin typeface="Century Gothic" panose="020B0502020202020204" pitchFamily="34" charset="0"/>
              </a:rPr>
              <a:t>Copy of the Resolution of the local Sanggunian authorizing the LGU to deposit funds with the proposed bank;</a:t>
            </a:r>
          </a:p>
          <a:p>
            <a:pPr marL="342900" indent="-342900">
              <a:buFont typeface="+mj-lt"/>
              <a:buAutoNum type="arabicPeriod" startAt="2"/>
            </a:pPr>
            <a:endParaRPr lang="en-US" sz="1600" dirty="0">
              <a:latin typeface="Century Gothic" panose="020B0502020202020204" pitchFamily="34" charset="0"/>
            </a:endParaRPr>
          </a:p>
          <a:p>
            <a:pPr marL="342900" indent="-342900">
              <a:buFont typeface="+mj-lt"/>
              <a:buAutoNum type="arabicPeriod" startAt="2"/>
            </a:pPr>
            <a:r>
              <a:rPr lang="en-US" sz="1600" dirty="0">
                <a:latin typeface="Century Gothic" panose="020B0502020202020204" pitchFamily="34" charset="0"/>
              </a:rPr>
              <a:t>list of AGDBs, within a 50- kilometer radius from the LGU</a:t>
            </a:r>
          </a:p>
          <a:p>
            <a:pPr marL="342900" indent="-342900">
              <a:buFont typeface="+mj-lt"/>
              <a:buAutoNum type="arabicPeriod" startAt="2"/>
            </a:pPr>
            <a:endParaRPr lang="en-US" sz="1600" b="1" dirty="0">
              <a:latin typeface="Century Gothic" panose="020B0502020202020204" pitchFamily="34" charset="0"/>
            </a:endParaRPr>
          </a:p>
          <a:p>
            <a:pPr marL="342900" indent="-342900">
              <a:buFont typeface="+mj-lt"/>
              <a:buAutoNum type="arabicPeriod" startAt="2"/>
            </a:pPr>
            <a:r>
              <a:rPr lang="en-US" sz="1600" dirty="0">
                <a:latin typeface="Century Gothic" panose="020B0502020202020204" pitchFamily="34" charset="0"/>
              </a:rPr>
              <a:t>Other information that the BLGF may require.</a:t>
            </a:r>
          </a:p>
          <a:p>
            <a:pPr marL="342900" indent="-342900">
              <a:buFont typeface="+mj-lt"/>
              <a:buAutoNum type="arabicPeriod" startAt="2"/>
            </a:pPr>
            <a:endParaRPr lang="en-US" sz="1600" dirty="0">
              <a:latin typeface="Century Gothic" panose="020B0502020202020204" pitchFamily="34" charset="0"/>
            </a:endParaRP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2798"/>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p:cNvSpPr/>
          <p:nvPr/>
        </p:nvSpPr>
        <p:spPr>
          <a:xfrm>
            <a:off x="7997952" y="6946"/>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2" name="Group 11"/>
          <p:cNvGrpSpPr/>
          <p:nvPr/>
        </p:nvGrpSpPr>
        <p:grpSpPr>
          <a:xfrm>
            <a:off x="10094976" y="5904146"/>
            <a:ext cx="1712521" cy="797304"/>
            <a:chOff x="453494" y="3635485"/>
            <a:chExt cx="1712521" cy="797304"/>
          </a:xfrm>
        </p:grpSpPr>
        <p:grpSp>
          <p:nvGrpSpPr>
            <p:cNvPr id="13" name="Group 12"/>
            <p:cNvGrpSpPr/>
            <p:nvPr/>
          </p:nvGrpSpPr>
          <p:grpSpPr>
            <a:xfrm>
              <a:off x="453494" y="4081327"/>
              <a:ext cx="1278324" cy="351462"/>
              <a:chOff x="771698" y="5803668"/>
              <a:chExt cx="2902536" cy="798023"/>
            </a:xfrm>
            <a:solidFill>
              <a:schemeClr val="accent5">
                <a:lumMod val="60000"/>
                <a:lumOff val="40000"/>
              </a:schemeClr>
            </a:solidFill>
          </p:grpSpPr>
          <p:grpSp>
            <p:nvGrpSpPr>
              <p:cNvPr id="60" name="Group 59"/>
              <p:cNvGrpSpPr/>
              <p:nvPr/>
            </p:nvGrpSpPr>
            <p:grpSpPr>
              <a:xfrm>
                <a:off x="771698" y="5803668"/>
                <a:ext cx="1868984" cy="798023"/>
                <a:chOff x="695498" y="5794662"/>
                <a:chExt cx="1868984" cy="798023"/>
              </a:xfrm>
              <a:grpFill/>
            </p:grpSpPr>
            <p:grpSp>
              <p:nvGrpSpPr>
                <p:cNvPr id="72" name="Group 71"/>
                <p:cNvGrpSpPr/>
                <p:nvPr/>
              </p:nvGrpSpPr>
              <p:grpSpPr>
                <a:xfrm>
                  <a:off x="695498" y="6111240"/>
                  <a:ext cx="1868984" cy="481445"/>
                  <a:chOff x="695498" y="6090458"/>
                  <a:chExt cx="1868984" cy="481445"/>
                </a:xfrm>
                <a:grpFill/>
              </p:grpSpPr>
              <p:sp>
                <p:nvSpPr>
                  <p:cNvPr id="79" name="Oval 78"/>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0" name="Oval 89"/>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3" name="Oval 7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8" name="Oval 77"/>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1" name="Group 60"/>
              <p:cNvGrpSpPr/>
              <p:nvPr/>
            </p:nvGrpSpPr>
            <p:grpSpPr>
              <a:xfrm>
                <a:off x="2852658" y="5803668"/>
                <a:ext cx="821576" cy="798023"/>
                <a:chOff x="695498" y="5794662"/>
                <a:chExt cx="821576" cy="798023"/>
              </a:xfrm>
              <a:grpFill/>
            </p:grpSpPr>
            <p:grpSp>
              <p:nvGrpSpPr>
                <p:cNvPr id="62" name="Group 61"/>
                <p:cNvGrpSpPr/>
                <p:nvPr/>
              </p:nvGrpSpPr>
              <p:grpSpPr>
                <a:xfrm>
                  <a:off x="695498" y="6111240"/>
                  <a:ext cx="821576" cy="481445"/>
                  <a:chOff x="695498" y="6090458"/>
                  <a:chExt cx="821576" cy="481445"/>
                </a:xfrm>
                <a:grpFill/>
              </p:grpSpPr>
              <p:sp>
                <p:nvSpPr>
                  <p:cNvPr id="66" name="Oval 65"/>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1" name="Oval 70"/>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3" name="Oval 62"/>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Oval 64"/>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4" name="Group 13"/>
            <p:cNvGrpSpPr/>
            <p:nvPr/>
          </p:nvGrpSpPr>
          <p:grpSpPr>
            <a:xfrm>
              <a:off x="453494" y="3638645"/>
              <a:ext cx="1278324" cy="351462"/>
              <a:chOff x="2445586" y="4281553"/>
              <a:chExt cx="1856509" cy="510428"/>
            </a:xfrm>
            <a:solidFill>
              <a:schemeClr val="accent5">
                <a:lumMod val="60000"/>
                <a:lumOff val="40000"/>
              </a:schemeClr>
            </a:solidFill>
          </p:grpSpPr>
          <p:sp>
            <p:nvSpPr>
              <p:cNvPr id="33" name="Oval 32"/>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Oval 58"/>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5" name="Oval 14"/>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Oval 31"/>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2" name="Rectangle 91"/>
          <p:cNvSpPr/>
          <p:nvPr/>
        </p:nvSpPr>
        <p:spPr>
          <a:xfrm>
            <a:off x="5010720" y="599232"/>
            <a:ext cx="6141573"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011.2022</a:t>
            </a:r>
            <a:endParaRPr lang="en-US" dirty="0">
              <a:solidFill>
                <a:srgbClr val="001F60"/>
              </a:solidFill>
            </a:endParaRPr>
          </a:p>
        </p:txBody>
      </p:sp>
      <p:sp>
        <p:nvSpPr>
          <p:cNvPr id="93" name="Rectangle 92"/>
          <p:cNvSpPr/>
          <p:nvPr/>
        </p:nvSpPr>
        <p:spPr>
          <a:xfrm>
            <a:off x="4990095" y="1794412"/>
            <a:ext cx="6269042" cy="1054712"/>
          </a:xfrm>
          <a:prstGeom prst="rect">
            <a:avLst/>
          </a:prstGeom>
        </p:spPr>
        <p:txBody>
          <a:bodyPr wrap="square" lIns="91440" tIns="45720" rIns="91440" bIns="45720" anchor="t">
            <a:spAutoFit/>
          </a:bodyPr>
          <a:lstStyle/>
          <a:p>
            <a:pPr>
              <a:lnSpc>
                <a:spcPct val="106000"/>
              </a:lnSpc>
              <a:spcAft>
                <a:spcPts val="960"/>
              </a:spcAft>
            </a:pPr>
            <a:r>
              <a:rPr lang="en-US" sz="2000" b="1" dirty="0">
                <a:latin typeface="Century Gothic"/>
              </a:rPr>
              <a:t>DOF Department Circular No. 002.2022: Revised Guidelines on Authorized Government Depository Banks</a:t>
            </a:r>
            <a:endParaRPr lang="en-US" sz="2000" dirty="0"/>
          </a:p>
        </p:txBody>
      </p:sp>
      <p:pic>
        <p:nvPicPr>
          <p:cNvPr id="8" name="Picture 7" descr="Text, letter&#10;&#10;Description automatically generated">
            <a:extLst>
              <a:ext uri="{FF2B5EF4-FFF2-40B4-BE49-F238E27FC236}">
                <a16:creationId xmlns:a16="http://schemas.microsoft.com/office/drawing/2014/main" xmlns="" id="{A2E94693-CF2F-4A63-789C-47F0478E8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73" y="297580"/>
            <a:ext cx="3899363" cy="6262840"/>
          </a:xfrm>
          <a:prstGeom prst="rect">
            <a:avLst/>
          </a:prstGeom>
        </p:spPr>
      </p:pic>
      <p:pic>
        <p:nvPicPr>
          <p:cNvPr id="95" name="Picture 94" descr="Text, letter&#10;&#10;Description automatically generated">
            <a:extLst>
              <a:ext uri="{FF2B5EF4-FFF2-40B4-BE49-F238E27FC236}">
                <a16:creationId xmlns:a16="http://schemas.microsoft.com/office/drawing/2014/main" xmlns="" id="{8D2BF949-0349-FEAF-4C7A-F1BFCE382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072" y="1682726"/>
            <a:ext cx="3899363" cy="4882622"/>
          </a:xfrm>
          <a:prstGeom prst="rect">
            <a:avLst/>
          </a:prstGeom>
        </p:spPr>
      </p:pic>
    </p:spTree>
    <p:extLst>
      <p:ext uri="{BB962C8B-B14F-4D97-AF65-F5344CB8AC3E}">
        <p14:creationId xmlns:p14="http://schemas.microsoft.com/office/powerpoint/2010/main" val="286788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268" y="552517"/>
            <a:ext cx="9464040" cy="581698"/>
          </a:xfrm>
        </p:spPr>
        <p:txBody>
          <a:bodyPr vert="horz" wrap="square" lIns="109728" tIns="54864" rIns="109728" bIns="54864" rtlCol="0" anchor="ctr">
            <a:spAutoFit/>
          </a:bodyPr>
          <a:lstStyle/>
          <a:p>
            <a:pPr>
              <a:lnSpc>
                <a:spcPct val="85000"/>
              </a:lnSpc>
            </a:pPr>
            <a:r>
              <a:rPr lang="en-US" sz="3600">
                <a:solidFill>
                  <a:srgbClr val="003472"/>
                </a:solidFill>
                <a:latin typeface="Tw Cen MT Condensed" pitchFamily="34" charset="0"/>
              </a:rPr>
              <a:t>The BLGF</a:t>
            </a:r>
          </a:p>
        </p:txBody>
      </p:sp>
      <p:sp>
        <p:nvSpPr>
          <p:cNvPr id="5" name="TextBox 4"/>
          <p:cNvSpPr txBox="1"/>
          <p:nvPr/>
        </p:nvSpPr>
        <p:spPr>
          <a:xfrm>
            <a:off x="5176619" y="3127668"/>
            <a:ext cx="6630877" cy="2554545"/>
          </a:xfrm>
          <a:prstGeom prst="rect">
            <a:avLst/>
          </a:prstGeom>
          <a:noFill/>
        </p:spPr>
        <p:txBody>
          <a:bodyPr wrap="square" lIns="91440" tIns="45720" rIns="91440" bIns="45720" rtlCol="0" anchor="t">
            <a:spAutoFit/>
          </a:bodyPr>
          <a:lstStyle/>
          <a:p>
            <a:pPr>
              <a:defRPr/>
            </a:pPr>
            <a:r>
              <a:rPr lang="en-US" sz="1600" dirty="0">
                <a:latin typeface="Century Gothic" panose="020B0502020202020204" pitchFamily="34" charset="0"/>
              </a:rPr>
              <a:t>All LGUs maintaining accounts, including term deposits and investments with banks other than those listed in this DC, including those with prior BLGF approval, shall have one (1) year from the effectivity of this circular to transfer all funds and cash balances to any banks listed in this DC.</a:t>
            </a:r>
          </a:p>
          <a:p>
            <a:pPr>
              <a:defRPr/>
            </a:pPr>
            <a:endParaRPr lang="en-US" sz="1600" dirty="0">
              <a:latin typeface="Century Gothic" panose="020B0502020202020204" pitchFamily="34" charset="0"/>
            </a:endParaRPr>
          </a:p>
          <a:p>
            <a:pPr>
              <a:defRPr/>
            </a:pPr>
            <a:r>
              <a:rPr lang="en-US" sz="1600" dirty="0">
                <a:latin typeface="Century Gothic" panose="020B0502020202020204" pitchFamily="34" charset="0"/>
              </a:rPr>
              <a:t>Moreover, the LGUs with existing accounts with banks other than those listed in this DC as of the effectivity of this Circular, shall, for purposes of amortization payment only, be allowed to maintain such accounts until the loan maturity.</a:t>
            </a:r>
          </a:p>
        </p:txBody>
      </p:sp>
      <p:sp>
        <p:nvSpPr>
          <p:cNvPr id="6" name="Rectangle 5"/>
          <p:cNvSpPr/>
          <p:nvPr/>
        </p:nvSpPr>
        <p:spPr>
          <a:xfrm>
            <a:off x="0" y="4006"/>
            <a:ext cx="12192000" cy="1268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302798"/>
            <a:ext cx="7181620" cy="403128"/>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p:cNvSpPr/>
          <p:nvPr/>
        </p:nvSpPr>
        <p:spPr>
          <a:xfrm>
            <a:off x="7997952" y="6946"/>
            <a:ext cx="4194048" cy="412695"/>
          </a:xfrm>
          <a:prstGeom prst="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1" name="Group 10"/>
          <p:cNvGrpSpPr/>
          <p:nvPr/>
        </p:nvGrpSpPr>
        <p:grpSpPr>
          <a:xfrm>
            <a:off x="10094976" y="5904146"/>
            <a:ext cx="1712521" cy="797304"/>
            <a:chOff x="453494" y="3635485"/>
            <a:chExt cx="1712521" cy="797304"/>
          </a:xfrm>
        </p:grpSpPr>
        <p:grpSp>
          <p:nvGrpSpPr>
            <p:cNvPr id="12" name="Group 11"/>
            <p:cNvGrpSpPr/>
            <p:nvPr/>
          </p:nvGrpSpPr>
          <p:grpSpPr>
            <a:xfrm>
              <a:off x="453494" y="4081327"/>
              <a:ext cx="1278324" cy="351462"/>
              <a:chOff x="771698" y="5803668"/>
              <a:chExt cx="2902536" cy="798023"/>
            </a:xfrm>
            <a:solidFill>
              <a:schemeClr val="accent5">
                <a:lumMod val="60000"/>
                <a:lumOff val="40000"/>
              </a:schemeClr>
            </a:solidFill>
          </p:grpSpPr>
          <p:grpSp>
            <p:nvGrpSpPr>
              <p:cNvPr id="59" name="Group 58"/>
              <p:cNvGrpSpPr/>
              <p:nvPr/>
            </p:nvGrpSpPr>
            <p:grpSpPr>
              <a:xfrm>
                <a:off x="771698" y="5803668"/>
                <a:ext cx="1868984" cy="798023"/>
                <a:chOff x="695498" y="5794662"/>
                <a:chExt cx="1868984" cy="798023"/>
              </a:xfrm>
              <a:grpFill/>
            </p:grpSpPr>
            <p:grpSp>
              <p:nvGrpSpPr>
                <p:cNvPr id="71" name="Group 70"/>
                <p:cNvGrpSpPr/>
                <p:nvPr/>
              </p:nvGrpSpPr>
              <p:grpSpPr>
                <a:xfrm>
                  <a:off x="695498" y="6111240"/>
                  <a:ext cx="1868984" cy="481445"/>
                  <a:chOff x="695498" y="6090458"/>
                  <a:chExt cx="1868984" cy="481445"/>
                </a:xfrm>
                <a:grpFill/>
              </p:grpSpPr>
              <p:sp>
                <p:nvSpPr>
                  <p:cNvPr id="78" name="Oval 77"/>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9" name="Oval 78"/>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0" name="Oval 79"/>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1" name="Oval 80"/>
                  <p:cNvSpPr>
                    <a:spLocks noChangeAspect="1"/>
                  </p:cNvSpPr>
                  <p:nvPr/>
                </p:nvSpPr>
                <p:spPr>
                  <a:xfrm>
                    <a:off x="1729050"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Oval 81"/>
                  <p:cNvSpPr>
                    <a:spLocks noChangeAspect="1"/>
                  </p:cNvSpPr>
                  <p:nvPr/>
                </p:nvSpPr>
                <p:spPr>
                  <a:xfrm>
                    <a:off x="2078186"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Oval 82"/>
                  <p:cNvSpPr>
                    <a:spLocks noChangeAspect="1"/>
                  </p:cNvSpPr>
                  <p:nvPr/>
                </p:nvSpPr>
                <p:spPr>
                  <a:xfrm>
                    <a:off x="2427322"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4" name="Oval 83"/>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Oval 84"/>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6" name="Oval 85"/>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7" name="Oval 86"/>
                  <p:cNvSpPr>
                    <a:spLocks noChangeAspect="1"/>
                  </p:cNvSpPr>
                  <p:nvPr/>
                </p:nvSpPr>
                <p:spPr>
                  <a:xfrm>
                    <a:off x="1729050"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Oval 87"/>
                  <p:cNvSpPr>
                    <a:spLocks noChangeAspect="1"/>
                  </p:cNvSpPr>
                  <p:nvPr/>
                </p:nvSpPr>
                <p:spPr>
                  <a:xfrm>
                    <a:off x="2078186"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Oval 88"/>
                  <p:cNvSpPr>
                    <a:spLocks noChangeAspect="1"/>
                  </p:cNvSpPr>
                  <p:nvPr/>
                </p:nvSpPr>
                <p:spPr>
                  <a:xfrm>
                    <a:off x="2427322"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2" name="Oval 7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3" name="Oval 7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4" name="Oval 7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5" name="Oval 74"/>
                <p:cNvSpPr>
                  <a:spLocks noChangeAspect="1"/>
                </p:cNvSpPr>
                <p:nvPr/>
              </p:nvSpPr>
              <p:spPr>
                <a:xfrm>
                  <a:off x="1729050"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6" name="Oval 75"/>
                <p:cNvSpPr>
                  <a:spLocks noChangeAspect="1"/>
                </p:cNvSpPr>
                <p:nvPr/>
              </p:nvSpPr>
              <p:spPr>
                <a:xfrm>
                  <a:off x="2078186"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Oval 76"/>
                <p:cNvSpPr>
                  <a:spLocks noChangeAspect="1"/>
                </p:cNvSpPr>
                <p:nvPr/>
              </p:nvSpPr>
              <p:spPr>
                <a:xfrm>
                  <a:off x="2427322"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nvGrpSpPr>
              <p:cNvPr id="60" name="Group 59"/>
              <p:cNvGrpSpPr/>
              <p:nvPr/>
            </p:nvGrpSpPr>
            <p:grpSpPr>
              <a:xfrm>
                <a:off x="2852658" y="5803668"/>
                <a:ext cx="821576" cy="798023"/>
                <a:chOff x="695498" y="5794662"/>
                <a:chExt cx="821576" cy="798023"/>
              </a:xfrm>
              <a:grpFill/>
            </p:grpSpPr>
            <p:grpSp>
              <p:nvGrpSpPr>
                <p:cNvPr id="61" name="Group 60"/>
                <p:cNvGrpSpPr/>
                <p:nvPr/>
              </p:nvGrpSpPr>
              <p:grpSpPr>
                <a:xfrm>
                  <a:off x="695498" y="6111240"/>
                  <a:ext cx="821576" cy="481445"/>
                  <a:chOff x="695498" y="6090458"/>
                  <a:chExt cx="821576" cy="481445"/>
                </a:xfrm>
                <a:grpFill/>
              </p:grpSpPr>
              <p:sp>
                <p:nvSpPr>
                  <p:cNvPr id="65" name="Oval 64"/>
                  <p:cNvSpPr>
                    <a:spLocks noChangeAspect="1"/>
                  </p:cNvSpPr>
                  <p:nvPr/>
                </p:nvSpPr>
                <p:spPr>
                  <a:xfrm>
                    <a:off x="69549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Oval 65"/>
                  <p:cNvSpPr>
                    <a:spLocks noChangeAspect="1"/>
                  </p:cNvSpPr>
                  <p:nvPr/>
                </p:nvSpPr>
                <p:spPr>
                  <a:xfrm>
                    <a:off x="1030778"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Oval 66"/>
                  <p:cNvSpPr>
                    <a:spLocks noChangeAspect="1"/>
                  </p:cNvSpPr>
                  <p:nvPr/>
                </p:nvSpPr>
                <p:spPr>
                  <a:xfrm>
                    <a:off x="1379914" y="609045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Oval 67"/>
                  <p:cNvSpPr>
                    <a:spLocks noChangeAspect="1"/>
                  </p:cNvSpPr>
                  <p:nvPr/>
                </p:nvSpPr>
                <p:spPr>
                  <a:xfrm>
                    <a:off x="69549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Oval 68"/>
                  <p:cNvSpPr>
                    <a:spLocks noChangeAspect="1"/>
                  </p:cNvSpPr>
                  <p:nvPr/>
                </p:nvSpPr>
                <p:spPr>
                  <a:xfrm>
                    <a:off x="1030778"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Oval 69"/>
                  <p:cNvSpPr>
                    <a:spLocks noChangeAspect="1"/>
                  </p:cNvSpPr>
                  <p:nvPr/>
                </p:nvSpPr>
                <p:spPr>
                  <a:xfrm>
                    <a:off x="1379914" y="6434743"/>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62" name="Oval 61"/>
                <p:cNvSpPr>
                  <a:spLocks noChangeAspect="1"/>
                </p:cNvSpPr>
                <p:nvPr/>
              </p:nvSpPr>
              <p:spPr>
                <a:xfrm>
                  <a:off x="69549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Oval 62"/>
                <p:cNvSpPr>
                  <a:spLocks noChangeAspect="1"/>
                </p:cNvSpPr>
                <p:nvPr/>
              </p:nvSpPr>
              <p:spPr>
                <a:xfrm>
                  <a:off x="1030778"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Oval 63"/>
                <p:cNvSpPr>
                  <a:spLocks noChangeAspect="1"/>
                </p:cNvSpPr>
                <p:nvPr/>
              </p:nvSpPr>
              <p:spPr>
                <a:xfrm>
                  <a:off x="1379914" y="579466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grpSp>
        <p:grpSp>
          <p:nvGrpSpPr>
            <p:cNvPr id="13" name="Group 12"/>
            <p:cNvGrpSpPr/>
            <p:nvPr/>
          </p:nvGrpSpPr>
          <p:grpSpPr>
            <a:xfrm>
              <a:off x="453494" y="3638645"/>
              <a:ext cx="1278324" cy="351462"/>
              <a:chOff x="2445586" y="4281553"/>
              <a:chExt cx="1856509" cy="510428"/>
            </a:xfrm>
            <a:solidFill>
              <a:schemeClr val="accent5">
                <a:lumMod val="60000"/>
                <a:lumOff val="40000"/>
              </a:schemeClr>
            </a:solidFill>
          </p:grpSpPr>
          <p:sp>
            <p:nvSpPr>
              <p:cNvPr id="32" name="Oval 31"/>
              <p:cNvSpPr>
                <a:spLocks noChangeAspect="1"/>
              </p:cNvSpPr>
              <p:nvPr/>
            </p:nvSpPr>
            <p:spPr>
              <a:xfrm>
                <a:off x="244558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Oval 32"/>
              <p:cNvSpPr>
                <a:spLocks noChangeAspect="1"/>
              </p:cNvSpPr>
              <p:nvPr/>
            </p:nvSpPr>
            <p:spPr>
              <a:xfrm>
                <a:off x="2660036"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Oval 33"/>
              <p:cNvSpPr>
                <a:spLocks noChangeAspect="1"/>
              </p:cNvSpPr>
              <p:nvPr/>
            </p:nvSpPr>
            <p:spPr>
              <a:xfrm>
                <a:off x="2883349"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Oval 34"/>
              <p:cNvSpPr>
                <a:spLocks noChangeAspect="1"/>
              </p:cNvSpPr>
              <p:nvPr/>
            </p:nvSpPr>
            <p:spPr>
              <a:xfrm>
                <a:off x="310666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Oval 35"/>
              <p:cNvSpPr>
                <a:spLocks noChangeAspect="1"/>
              </p:cNvSpPr>
              <p:nvPr/>
            </p:nvSpPr>
            <p:spPr>
              <a:xfrm>
                <a:off x="332997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Oval 36"/>
              <p:cNvSpPr>
                <a:spLocks noChangeAspect="1"/>
              </p:cNvSpPr>
              <p:nvPr/>
            </p:nvSpPr>
            <p:spPr>
              <a:xfrm>
                <a:off x="3553288"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Oval 37"/>
              <p:cNvSpPr>
                <a:spLocks noChangeAspect="1"/>
              </p:cNvSpPr>
              <p:nvPr/>
            </p:nvSpPr>
            <p:spPr>
              <a:xfrm>
                <a:off x="244558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9" name="Oval 38"/>
              <p:cNvSpPr>
                <a:spLocks noChangeAspect="1"/>
              </p:cNvSpPr>
              <p:nvPr/>
            </p:nvSpPr>
            <p:spPr>
              <a:xfrm>
                <a:off x="2660036"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0" name="Oval 39"/>
              <p:cNvSpPr>
                <a:spLocks noChangeAspect="1"/>
              </p:cNvSpPr>
              <p:nvPr/>
            </p:nvSpPr>
            <p:spPr>
              <a:xfrm>
                <a:off x="2883349"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Oval 40"/>
              <p:cNvSpPr>
                <a:spLocks noChangeAspect="1"/>
              </p:cNvSpPr>
              <p:nvPr/>
            </p:nvSpPr>
            <p:spPr>
              <a:xfrm>
                <a:off x="310666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a:spLocks noChangeAspect="1"/>
              </p:cNvSpPr>
              <p:nvPr/>
            </p:nvSpPr>
            <p:spPr>
              <a:xfrm>
                <a:off x="332997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a:spLocks noChangeAspect="1"/>
              </p:cNvSpPr>
              <p:nvPr/>
            </p:nvSpPr>
            <p:spPr>
              <a:xfrm>
                <a:off x="3553288"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a:spLocks noChangeAspect="1"/>
              </p:cNvSpPr>
              <p:nvPr/>
            </p:nvSpPr>
            <p:spPr>
              <a:xfrm>
                <a:off x="244558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a:spLocks noChangeAspect="1"/>
              </p:cNvSpPr>
              <p:nvPr/>
            </p:nvSpPr>
            <p:spPr>
              <a:xfrm>
                <a:off x="2660036"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a:spLocks noChangeAspect="1"/>
              </p:cNvSpPr>
              <p:nvPr/>
            </p:nvSpPr>
            <p:spPr>
              <a:xfrm>
                <a:off x="2883349"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a:spLocks noChangeAspect="1"/>
              </p:cNvSpPr>
              <p:nvPr/>
            </p:nvSpPr>
            <p:spPr>
              <a:xfrm>
                <a:off x="310666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Oval 47"/>
              <p:cNvSpPr>
                <a:spLocks noChangeAspect="1"/>
              </p:cNvSpPr>
              <p:nvPr/>
            </p:nvSpPr>
            <p:spPr>
              <a:xfrm>
                <a:off x="332997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Oval 48"/>
              <p:cNvSpPr>
                <a:spLocks noChangeAspect="1"/>
              </p:cNvSpPr>
              <p:nvPr/>
            </p:nvSpPr>
            <p:spPr>
              <a:xfrm>
                <a:off x="3553288"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Oval 49"/>
              <p:cNvSpPr>
                <a:spLocks noChangeAspect="1"/>
              </p:cNvSpPr>
              <p:nvPr/>
            </p:nvSpPr>
            <p:spPr>
              <a:xfrm>
                <a:off x="377660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Oval 50"/>
              <p:cNvSpPr>
                <a:spLocks noChangeAspect="1"/>
              </p:cNvSpPr>
              <p:nvPr/>
            </p:nvSpPr>
            <p:spPr>
              <a:xfrm>
                <a:off x="3991052"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Oval 51"/>
              <p:cNvSpPr>
                <a:spLocks noChangeAspect="1"/>
              </p:cNvSpPr>
              <p:nvPr/>
            </p:nvSpPr>
            <p:spPr>
              <a:xfrm>
                <a:off x="4214365" y="448404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Oval 52"/>
              <p:cNvSpPr>
                <a:spLocks noChangeAspect="1"/>
              </p:cNvSpPr>
              <p:nvPr/>
            </p:nvSpPr>
            <p:spPr>
              <a:xfrm>
                <a:off x="377660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Oval 53"/>
              <p:cNvSpPr>
                <a:spLocks noChangeAspect="1"/>
              </p:cNvSpPr>
              <p:nvPr/>
            </p:nvSpPr>
            <p:spPr>
              <a:xfrm>
                <a:off x="3991052"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Oval 54"/>
              <p:cNvSpPr>
                <a:spLocks noChangeAspect="1"/>
              </p:cNvSpPr>
              <p:nvPr/>
            </p:nvSpPr>
            <p:spPr>
              <a:xfrm>
                <a:off x="4214365" y="4704251"/>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Oval 55"/>
              <p:cNvSpPr>
                <a:spLocks noChangeAspect="1"/>
              </p:cNvSpPr>
              <p:nvPr/>
            </p:nvSpPr>
            <p:spPr>
              <a:xfrm>
                <a:off x="377660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Oval 56"/>
              <p:cNvSpPr>
                <a:spLocks noChangeAspect="1"/>
              </p:cNvSpPr>
              <p:nvPr/>
            </p:nvSpPr>
            <p:spPr>
              <a:xfrm>
                <a:off x="3991052"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Oval 57"/>
              <p:cNvSpPr>
                <a:spLocks noChangeAspect="1"/>
              </p:cNvSpPr>
              <p:nvPr/>
            </p:nvSpPr>
            <p:spPr>
              <a:xfrm>
                <a:off x="4214365" y="4281553"/>
                <a:ext cx="87730" cy="87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4" name="Oval 13"/>
            <p:cNvSpPr>
              <a:spLocks noChangeAspect="1"/>
            </p:cNvSpPr>
            <p:nvPr/>
          </p:nvSpPr>
          <p:spPr>
            <a:xfrm>
              <a:off x="1804179"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Oval 14"/>
            <p:cNvSpPr>
              <a:spLocks noChangeAspect="1"/>
            </p:cNvSpPr>
            <p:nvPr/>
          </p:nvSpPr>
          <p:spPr>
            <a:xfrm>
              <a:off x="1951842"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a:spLocks noChangeAspect="1"/>
            </p:cNvSpPr>
            <p:nvPr/>
          </p:nvSpPr>
          <p:spPr>
            <a:xfrm>
              <a:off x="2105607" y="4217593"/>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a:spLocks noChangeAspect="1"/>
            </p:cNvSpPr>
            <p:nvPr/>
          </p:nvSpPr>
          <p:spPr>
            <a:xfrm>
              <a:off x="1804179"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a:spLocks noChangeAspect="1"/>
            </p:cNvSpPr>
            <p:nvPr/>
          </p:nvSpPr>
          <p:spPr>
            <a:xfrm>
              <a:off x="1951842"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a:spLocks noChangeAspect="1"/>
            </p:cNvSpPr>
            <p:nvPr/>
          </p:nvSpPr>
          <p:spPr>
            <a:xfrm>
              <a:off x="2105607" y="4369222"/>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a:spLocks noChangeAspect="1"/>
            </p:cNvSpPr>
            <p:nvPr/>
          </p:nvSpPr>
          <p:spPr>
            <a:xfrm>
              <a:off x="1804179"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a:spLocks noChangeAspect="1"/>
            </p:cNvSpPr>
            <p:nvPr/>
          </p:nvSpPr>
          <p:spPr>
            <a:xfrm>
              <a:off x="1951842"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p:cNvSpPr>
              <a:spLocks noChangeAspect="1"/>
            </p:cNvSpPr>
            <p:nvPr/>
          </p:nvSpPr>
          <p:spPr>
            <a:xfrm>
              <a:off x="2105607" y="4078167"/>
              <a:ext cx="60407" cy="604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Oval 22"/>
            <p:cNvSpPr>
              <a:spLocks noChangeAspect="1"/>
            </p:cNvSpPr>
            <p:nvPr/>
          </p:nvSpPr>
          <p:spPr>
            <a:xfrm>
              <a:off x="1804179"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Oval 23"/>
            <p:cNvSpPr>
              <a:spLocks noChangeAspect="1"/>
            </p:cNvSpPr>
            <p:nvPr/>
          </p:nvSpPr>
          <p:spPr>
            <a:xfrm>
              <a:off x="1951841"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Oval 24"/>
            <p:cNvSpPr>
              <a:spLocks noChangeAspect="1"/>
            </p:cNvSpPr>
            <p:nvPr/>
          </p:nvSpPr>
          <p:spPr>
            <a:xfrm>
              <a:off x="2105607" y="3774911"/>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Oval 25"/>
            <p:cNvSpPr>
              <a:spLocks noChangeAspect="1"/>
            </p:cNvSpPr>
            <p:nvPr/>
          </p:nvSpPr>
          <p:spPr>
            <a:xfrm>
              <a:off x="1804179"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Oval 26"/>
            <p:cNvSpPr>
              <a:spLocks noChangeAspect="1"/>
            </p:cNvSpPr>
            <p:nvPr/>
          </p:nvSpPr>
          <p:spPr>
            <a:xfrm>
              <a:off x="1951841"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Oval 27"/>
            <p:cNvSpPr>
              <a:spLocks noChangeAspect="1"/>
            </p:cNvSpPr>
            <p:nvPr/>
          </p:nvSpPr>
          <p:spPr>
            <a:xfrm>
              <a:off x="2105607" y="3926539"/>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9" name="Oval 28"/>
            <p:cNvSpPr>
              <a:spLocks noChangeAspect="1"/>
            </p:cNvSpPr>
            <p:nvPr/>
          </p:nvSpPr>
          <p:spPr>
            <a:xfrm>
              <a:off x="1804179"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0" name="Oval 29"/>
            <p:cNvSpPr>
              <a:spLocks noChangeAspect="1"/>
            </p:cNvSpPr>
            <p:nvPr/>
          </p:nvSpPr>
          <p:spPr>
            <a:xfrm>
              <a:off x="1951841"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Oval 30"/>
            <p:cNvSpPr>
              <a:spLocks noChangeAspect="1"/>
            </p:cNvSpPr>
            <p:nvPr/>
          </p:nvSpPr>
          <p:spPr>
            <a:xfrm>
              <a:off x="2105607" y="3635485"/>
              <a:ext cx="60408" cy="604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91" name="Rectangle 90"/>
          <p:cNvSpPr/>
          <p:nvPr/>
        </p:nvSpPr>
        <p:spPr>
          <a:xfrm>
            <a:off x="5197244" y="818933"/>
            <a:ext cx="6141573" cy="1136337"/>
          </a:xfrm>
          <a:prstGeom prst="rect">
            <a:avLst/>
          </a:prstGeom>
        </p:spPr>
        <p:txBody>
          <a:bodyPr wrap="square" lIns="91440" tIns="45720" rIns="91440" bIns="45720" anchor="t">
            <a:spAutoFit/>
          </a:bodyPr>
          <a:lstStyle/>
          <a:p>
            <a:pPr>
              <a:lnSpc>
                <a:spcPct val="106000"/>
              </a:lnSpc>
              <a:spcAft>
                <a:spcPts val="960"/>
              </a:spcAft>
            </a:pPr>
            <a:r>
              <a:rPr lang="en-US" sz="3200" b="1" dirty="0">
                <a:solidFill>
                  <a:srgbClr val="001F60"/>
                </a:solidFill>
                <a:latin typeface="Century Gothic"/>
              </a:rPr>
              <a:t>MEMORANDUM CIRCULAR NO. 011.2022</a:t>
            </a:r>
            <a:endParaRPr lang="en-US" dirty="0">
              <a:solidFill>
                <a:srgbClr val="001F60"/>
              </a:solidFill>
            </a:endParaRPr>
          </a:p>
        </p:txBody>
      </p:sp>
      <p:sp>
        <p:nvSpPr>
          <p:cNvPr id="92" name="Rectangle 91"/>
          <p:cNvSpPr/>
          <p:nvPr/>
        </p:nvSpPr>
        <p:spPr>
          <a:xfrm>
            <a:off x="5176619" y="2014113"/>
            <a:ext cx="6269042" cy="1054712"/>
          </a:xfrm>
          <a:prstGeom prst="rect">
            <a:avLst/>
          </a:prstGeom>
        </p:spPr>
        <p:txBody>
          <a:bodyPr wrap="square" lIns="91440" tIns="45720" rIns="91440" bIns="45720" anchor="t">
            <a:spAutoFit/>
          </a:bodyPr>
          <a:lstStyle/>
          <a:p>
            <a:pPr>
              <a:lnSpc>
                <a:spcPct val="106000"/>
              </a:lnSpc>
              <a:spcAft>
                <a:spcPts val="960"/>
              </a:spcAft>
            </a:pPr>
            <a:r>
              <a:rPr lang="en-US" sz="2000" b="1" dirty="0">
                <a:latin typeface="Century Gothic"/>
              </a:rPr>
              <a:t>DOF Department Circular No. 002.2022: Revised Guidelines on Authorized Government Depository Banks</a:t>
            </a:r>
            <a:endParaRPr lang="en-US" sz="2000" dirty="0"/>
          </a:p>
        </p:txBody>
      </p:sp>
      <p:pic>
        <p:nvPicPr>
          <p:cNvPr id="3" name="Picture 2" descr="Text, letter&#10;&#10;Description automatically generated">
            <a:extLst>
              <a:ext uri="{FF2B5EF4-FFF2-40B4-BE49-F238E27FC236}">
                <a16:creationId xmlns:a16="http://schemas.microsoft.com/office/drawing/2014/main" xmlns="" id="{BB72069C-4B3F-C500-8CC5-E2B3B548F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73" y="297580"/>
            <a:ext cx="3899363" cy="6262840"/>
          </a:xfrm>
          <a:prstGeom prst="rect">
            <a:avLst/>
          </a:prstGeom>
        </p:spPr>
      </p:pic>
    </p:spTree>
    <p:extLst>
      <p:ext uri="{BB962C8B-B14F-4D97-AF65-F5344CB8AC3E}">
        <p14:creationId xmlns:p14="http://schemas.microsoft.com/office/powerpoint/2010/main" val="3937452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f297d0d3-3545-415e-b6d6-f24a6e5c6b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822FA8EAF2D84D8526D0EBAA124CFA" ma:contentTypeVersion="13" ma:contentTypeDescription="Create a new document." ma:contentTypeScope="" ma:versionID="d517bae72a4b88af3b73c894e1274d58">
  <xsd:schema xmlns:xsd="http://www.w3.org/2001/XMLSchema" xmlns:xs="http://www.w3.org/2001/XMLSchema" xmlns:p="http://schemas.microsoft.com/office/2006/metadata/properties" xmlns:ns2="f297d0d3-3545-415e-b6d6-f24a6e5c6b8a" xmlns:ns3="65743bbd-47d0-4584-b849-28070882563c" targetNamespace="http://schemas.microsoft.com/office/2006/metadata/properties" ma:root="true" ma:fieldsID="2d291e5c4096866abb8fdd245f6c6140" ns2:_="" ns3:_="">
    <xsd:import namespace="f297d0d3-3545-415e-b6d6-f24a6e5c6b8a"/>
    <xsd:import namespace="65743bbd-47d0-4584-b849-2807088256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7d0d3-3545-415e-b6d6-f24a6e5c6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743bbd-47d0-4584-b849-28070882563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68D89-0D8D-40C8-AF18-85C25ADEAC93}">
  <ds:schemaRefs>
    <ds:schemaRef ds:uri="f297d0d3-3545-415e-b6d6-f24a6e5c6b8a"/>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65743bbd-47d0-4584-b849-28070882563c"/>
    <ds:schemaRef ds:uri="http://www.w3.org/XML/1998/namespace"/>
  </ds:schemaRefs>
</ds:datastoreItem>
</file>

<file path=customXml/itemProps2.xml><?xml version="1.0" encoding="utf-8"?>
<ds:datastoreItem xmlns:ds="http://schemas.openxmlformats.org/officeDocument/2006/customXml" ds:itemID="{94940483-6938-40CE-89F9-F0DAC7725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7d0d3-3545-415e-b6d6-f24a6e5c6b8a"/>
    <ds:schemaRef ds:uri="65743bbd-47d0-4584-b849-280708825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52E7DD-C44A-401F-B960-FE18EF89C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5676</TotalTime>
  <Words>5859</Words>
  <Application>Microsoft Office PowerPoint</Application>
  <PresentationFormat>Custom</PresentationFormat>
  <Paragraphs>523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The BLGF</vt:lpstr>
      <vt:lpstr>The BLGF</vt:lpstr>
      <vt:lpstr>The BLGF</vt:lpstr>
      <vt:lpstr>The BLGF</vt:lpstr>
      <vt:lpstr>The BLGF</vt:lpstr>
      <vt:lpstr>The BLGF</vt:lpstr>
      <vt:lpstr>PowerPoint Presentation</vt:lpstr>
      <vt:lpstr>The BLGF</vt:lpstr>
      <vt:lpstr>The BLGF</vt:lpstr>
      <vt:lpstr>PowerPoint Presentation</vt:lpstr>
      <vt:lpstr>The BLGF</vt:lpstr>
      <vt:lpstr>The BLGF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BLGF</dc:creator>
  <cp:lastModifiedBy>user</cp:lastModifiedBy>
  <cp:revision>93</cp:revision>
  <dcterms:created xsi:type="dcterms:W3CDTF">2021-02-04T02:44:50Z</dcterms:created>
  <dcterms:modified xsi:type="dcterms:W3CDTF">2022-09-11T01:46:15Z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0x010100EC822FA8EAF2D84D8526D0EBAA124CFA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