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3"/>
  </p:notesMasterIdLst>
  <p:sldIdLst>
    <p:sldId id="256" r:id="rId2"/>
    <p:sldId id="306" r:id="rId3"/>
    <p:sldId id="257" r:id="rId4"/>
    <p:sldId id="258" r:id="rId5"/>
    <p:sldId id="307" r:id="rId6"/>
    <p:sldId id="260" r:id="rId7"/>
    <p:sldId id="309" r:id="rId8"/>
    <p:sldId id="308" r:id="rId9"/>
    <p:sldId id="261" r:id="rId10"/>
    <p:sldId id="310" r:id="rId11"/>
    <p:sldId id="305" r:id="rId12"/>
    <p:sldId id="311" r:id="rId13"/>
    <p:sldId id="312" r:id="rId14"/>
    <p:sldId id="313" r:id="rId15"/>
    <p:sldId id="316" r:id="rId16"/>
    <p:sldId id="283" r:id="rId17"/>
    <p:sldId id="284" r:id="rId18"/>
    <p:sldId id="285" r:id="rId19"/>
    <p:sldId id="286" r:id="rId20"/>
    <p:sldId id="287" r:id="rId21"/>
    <p:sldId id="288" r:id="rId22"/>
    <p:sldId id="298" r:id="rId23"/>
    <p:sldId id="289" r:id="rId24"/>
    <p:sldId id="290" r:id="rId25"/>
    <p:sldId id="317" r:id="rId26"/>
    <p:sldId id="291" r:id="rId27"/>
    <p:sldId id="292" r:id="rId28"/>
    <p:sldId id="294" r:id="rId29"/>
    <p:sldId id="314" r:id="rId30"/>
    <p:sldId id="300" r:id="rId31"/>
    <p:sldId id="29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4660"/>
  </p:normalViewPr>
  <p:slideViewPr>
    <p:cSldViewPr>
      <p:cViewPr>
        <p:scale>
          <a:sx n="94" d="100"/>
          <a:sy n="94" d="100"/>
        </p:scale>
        <p:origin x="-84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68E4E4-A128-46DF-938D-A1DA250967D9}" type="datetimeFigureOut">
              <a:rPr lang="en-PH" smtClean="0"/>
              <a:t>9/13/2022</a:t>
            </a:fld>
            <a:endParaRPr lang="en-P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3B68FD-A0A1-422E-B344-193C9406CDDB}" type="slidenum">
              <a:rPr lang="en-PH" smtClean="0"/>
              <a:t>‹#›</a:t>
            </a:fld>
            <a:endParaRPr lang="en-PH"/>
          </a:p>
        </p:txBody>
      </p:sp>
    </p:spTree>
    <p:extLst>
      <p:ext uri="{BB962C8B-B14F-4D97-AF65-F5344CB8AC3E}">
        <p14:creationId xmlns:p14="http://schemas.microsoft.com/office/powerpoint/2010/main" val="3381324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5"/>
          </p:nvPr>
        </p:nvSpPr>
        <p:spPr/>
        <p:txBody>
          <a:bodyPr/>
          <a:lstStyle/>
          <a:p>
            <a:fld id="{023B68FD-A0A1-422E-B344-193C9406CDDB}" type="slidenum">
              <a:rPr lang="en-PH" smtClean="0"/>
              <a:t>7</a:t>
            </a:fld>
            <a:endParaRPr lang="en-PH"/>
          </a:p>
        </p:txBody>
      </p:sp>
    </p:spTree>
    <p:extLst>
      <p:ext uri="{BB962C8B-B14F-4D97-AF65-F5344CB8AC3E}">
        <p14:creationId xmlns:p14="http://schemas.microsoft.com/office/powerpoint/2010/main" val="606693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1962830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2799195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D0F3DF-2EB9-4A1A-80D4-C4DCA2955ADC}"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9214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A53F3AB-A6A9-4CEB-9941-A4E8DEA5A1DC}"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1685713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A53F3AB-A6A9-4CEB-9941-A4E8DEA5A1DC}"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D0F3DF-2EB9-4A1A-80D4-C4DCA2955ADC}"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5549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A53F3AB-A6A9-4CEB-9941-A4E8DEA5A1DC}"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941754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3632508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1110708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221718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53F3AB-A6A9-4CEB-9941-A4E8DEA5A1DC}"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350773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53F3AB-A6A9-4CEB-9941-A4E8DEA5A1DC}"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99764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53F3AB-A6A9-4CEB-9941-A4E8DEA5A1DC}" type="datetimeFigureOut">
              <a:rPr lang="en-US" smtClean="0"/>
              <a:t>9/13/2022</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78432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53F3AB-A6A9-4CEB-9941-A4E8DEA5A1DC}" type="datetimeFigureOut">
              <a:rPr lang="en-US" smtClean="0"/>
              <a:t>9/13/2022</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1991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3F3AB-A6A9-4CEB-9941-A4E8DEA5A1DC}" type="datetimeFigureOut">
              <a:rPr lang="en-US" smtClean="0"/>
              <a:t>9/13/2022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57892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A53F3AB-A6A9-4CEB-9941-A4E8DEA5A1DC}"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65019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A53F3AB-A6A9-4CEB-9941-A4E8DEA5A1DC}"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D0F3DF-2EB9-4A1A-80D4-C4DCA2955ADC}" type="slidenum">
              <a:rPr lang="en-US" smtClean="0"/>
              <a:t>‹#›</a:t>
            </a:fld>
            <a:endParaRPr lang="en-US"/>
          </a:p>
        </p:txBody>
      </p:sp>
    </p:spTree>
    <p:extLst>
      <p:ext uri="{BB962C8B-B14F-4D97-AF65-F5344CB8AC3E}">
        <p14:creationId xmlns:p14="http://schemas.microsoft.com/office/powerpoint/2010/main" val="226644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A53F3AB-A6A9-4CEB-9941-A4E8DEA5A1DC}" type="datetimeFigureOut">
              <a:rPr lang="en-US" smtClean="0"/>
              <a:t>9/13/2022</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6D0F3DF-2EB9-4A1A-80D4-C4DCA2955ADC}" type="slidenum">
              <a:rPr lang="en-US" smtClean="0"/>
              <a:t>‹#›</a:t>
            </a:fld>
            <a:endParaRPr lang="en-US"/>
          </a:p>
        </p:txBody>
      </p:sp>
    </p:spTree>
    <p:extLst>
      <p:ext uri="{BB962C8B-B14F-4D97-AF65-F5344CB8AC3E}">
        <p14:creationId xmlns:p14="http://schemas.microsoft.com/office/powerpoint/2010/main" val="68323905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8153400" cy="5181600"/>
          </a:xfrm>
        </p:spPr>
        <p:txBody>
          <a:bodyPr>
            <a:normAutofit fontScale="90000"/>
          </a:bodyPr>
          <a:lstStyle/>
          <a:p>
            <a:pPr algn="ctr"/>
            <a: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Local Governments Role on the Achievement of the 2022-2028 Philippine Government  </a:t>
            </a:r>
            <a:b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8 Points Economic Agenda</a:t>
            </a:r>
            <a:b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5457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sz="2400" b="1" dirty="0"/>
              <a:t>However the increase in the National Tax Allocation 			did not come handy as it brings with it full 				devolution of NG functions particularly on socio-economic development programs/ projects that calls for effectiveness, efficiency, transparency and 	accountability of LGUs.</a:t>
            </a:r>
          </a:p>
          <a:p>
            <a:pPr marL="0" indent="0">
              <a:buNone/>
            </a:pPr>
            <a:endParaRPr lang="en-US" sz="2400" b="1" dirty="0"/>
          </a:p>
          <a:p>
            <a:pPr marL="0" indent="0">
              <a:buNone/>
            </a:pPr>
            <a:r>
              <a:rPr lang="en-US" sz="2400" b="1" dirty="0"/>
              <a:t>With the granted wider space on governance, it is likely that the LGUs must play a greater role in achieving the 8 points economic agenda set by the national government to improve the life of the people in this Country. </a:t>
            </a:r>
          </a:p>
        </p:txBody>
      </p:sp>
    </p:spTree>
    <p:extLst>
      <p:ext uri="{BB962C8B-B14F-4D97-AF65-F5344CB8AC3E}">
        <p14:creationId xmlns:p14="http://schemas.microsoft.com/office/powerpoint/2010/main" val="389613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marL="0" indent="0">
              <a:buNone/>
            </a:pPr>
            <a:r>
              <a:rPr lang="en-US" sz="2400" b="1" dirty="0"/>
              <a:t>In this regard, </a:t>
            </a:r>
            <a:r>
              <a:rPr lang="en-US" sz="2400" b="1" dirty="0" err="1"/>
              <a:t>lgus</a:t>
            </a:r>
            <a:r>
              <a:rPr lang="en-US" sz="2400" b="1" dirty="0"/>
              <a:t> need to:</a:t>
            </a:r>
          </a:p>
          <a:p>
            <a:pPr marL="0" indent="0">
              <a:buNone/>
            </a:pPr>
            <a:r>
              <a:rPr lang="en-US" sz="2400" b="1" dirty="0"/>
              <a:t>		Examine their public value</a:t>
            </a:r>
            <a:r>
              <a:rPr lang="en-US" sz="2400" dirty="0"/>
              <a:t> </a:t>
            </a:r>
          </a:p>
          <a:p>
            <a:r>
              <a:rPr lang="en-US" sz="2400" dirty="0"/>
              <a:t>LGU contribution in alleviating the life of the community </a:t>
            </a:r>
          </a:p>
          <a:p>
            <a:r>
              <a:rPr lang="en-US" sz="2400" dirty="0"/>
              <a:t>performance scorecards such as:</a:t>
            </a:r>
          </a:p>
          <a:p>
            <a:pPr marL="457200" lvl="1" indent="0">
              <a:buNone/>
            </a:pPr>
            <a:r>
              <a:rPr lang="en-US" sz="2400" dirty="0"/>
              <a:t>Financial (Quantitative)</a:t>
            </a:r>
          </a:p>
          <a:p>
            <a:pPr lvl="1">
              <a:buFont typeface="Wingdings" panose="05000000000000000000" pitchFamily="2" charset="2"/>
              <a:buChar char="Ø"/>
            </a:pPr>
            <a:r>
              <a:rPr lang="en-US" sz="2400" dirty="0"/>
              <a:t>Revenue Generation Capacity </a:t>
            </a:r>
          </a:p>
          <a:p>
            <a:pPr lvl="1">
              <a:buFont typeface="Wingdings" panose="05000000000000000000" pitchFamily="2" charset="2"/>
              <a:buChar char="Ø"/>
            </a:pPr>
            <a:r>
              <a:rPr lang="en-US" sz="2400" dirty="0"/>
              <a:t>Local Collection Growth </a:t>
            </a:r>
          </a:p>
          <a:p>
            <a:pPr lvl="1">
              <a:buFont typeface="Wingdings" panose="05000000000000000000" pitchFamily="2" charset="2"/>
              <a:buChar char="Ø"/>
            </a:pPr>
            <a:r>
              <a:rPr lang="en-US" sz="2400" dirty="0"/>
              <a:t>Expenditure Management </a:t>
            </a:r>
          </a:p>
          <a:p>
            <a:pPr marL="457200" lvl="1" indent="0">
              <a:buNone/>
            </a:pPr>
            <a:endParaRPr lang="en-US" sz="2400" dirty="0"/>
          </a:p>
          <a:p>
            <a:pPr marL="457200" lvl="1" indent="0">
              <a:buNone/>
            </a:pPr>
            <a:r>
              <a:rPr lang="en-US" sz="2400" dirty="0"/>
              <a:t>Non-Financial (Qualitative)</a:t>
            </a:r>
          </a:p>
          <a:p>
            <a:pPr lvl="1">
              <a:buFont typeface="Wingdings" panose="05000000000000000000" pitchFamily="2" charset="2"/>
              <a:buChar char="Ø"/>
            </a:pPr>
            <a:r>
              <a:rPr lang="en-US" sz="2400" dirty="0"/>
              <a:t>Reportorial Compliance</a:t>
            </a:r>
          </a:p>
        </p:txBody>
      </p:sp>
    </p:spTree>
    <p:extLst>
      <p:ext uri="{BB962C8B-B14F-4D97-AF65-F5344CB8AC3E}">
        <p14:creationId xmlns:p14="http://schemas.microsoft.com/office/powerpoint/2010/main" val="1608325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marL="0" indent="0">
              <a:buNone/>
            </a:pPr>
            <a:r>
              <a:rPr lang="en-US" sz="2400" b="1" dirty="0"/>
              <a:t>Examine public value:</a:t>
            </a:r>
          </a:p>
          <a:p>
            <a:pPr marL="0" indent="0">
              <a:buNone/>
            </a:pPr>
            <a:endParaRPr lang="en-US" sz="2400" b="1" dirty="0"/>
          </a:p>
          <a:p>
            <a:pPr marL="0" indent="0">
              <a:buNone/>
            </a:pPr>
            <a:r>
              <a:rPr lang="en-US" sz="2400" dirty="0"/>
              <a:t>Financial Indicators</a:t>
            </a:r>
          </a:p>
          <a:p>
            <a:pPr marL="0" indent="0">
              <a:buNone/>
            </a:pPr>
            <a:r>
              <a:rPr lang="en-US" sz="2400" dirty="0"/>
              <a:t>I. Revenue Generation Capacity </a:t>
            </a:r>
          </a:p>
          <a:p>
            <a:pPr marL="0" indent="0">
              <a:buNone/>
            </a:pPr>
            <a:r>
              <a:rPr lang="en-US" sz="2400" dirty="0"/>
              <a:t>	1) Regular Income Level </a:t>
            </a:r>
          </a:p>
          <a:p>
            <a:pPr marL="0" indent="0">
              <a:buNone/>
            </a:pPr>
            <a:r>
              <a:rPr lang="en-US" sz="2400" dirty="0"/>
              <a:t>	2) Local Revenue Level </a:t>
            </a:r>
          </a:p>
          <a:p>
            <a:pPr marL="0" indent="0">
              <a:buNone/>
            </a:pPr>
            <a:r>
              <a:rPr lang="en-US" sz="2400" dirty="0"/>
              <a:t>	3) Local Revenue Growth </a:t>
            </a:r>
          </a:p>
          <a:p>
            <a:pPr marL="0" indent="0">
              <a:buNone/>
            </a:pPr>
            <a:r>
              <a:rPr lang="en-US" sz="2400" dirty="0"/>
              <a:t>	4) Dependence on Locally Sourced Income </a:t>
            </a:r>
          </a:p>
          <a:p>
            <a:pPr marL="0" indent="0">
              <a:buNone/>
            </a:pPr>
            <a:r>
              <a:rPr lang="en-US" sz="2400" dirty="0"/>
              <a:t>	5) Dependence </a:t>
            </a:r>
            <a:r>
              <a:rPr lang="en-US" sz="2400"/>
              <a:t>on National Tax </a:t>
            </a:r>
            <a:r>
              <a:rPr lang="en-US" sz="2400" dirty="0"/>
              <a:t>Allotment </a:t>
            </a:r>
          </a:p>
          <a:p>
            <a:pPr marL="0" indent="0">
              <a:buNone/>
            </a:pPr>
            <a:r>
              <a:rPr lang="en-US" sz="2400" dirty="0"/>
              <a:t>	6) Dependence on Other Shares from National Tax Collection  </a:t>
            </a:r>
          </a:p>
          <a:p>
            <a:pPr marL="0" indent="0">
              <a:buNone/>
            </a:pPr>
            <a:endParaRPr lang="en-US" sz="2400" dirty="0"/>
          </a:p>
        </p:txBody>
      </p:sp>
    </p:spTree>
    <p:extLst>
      <p:ext uri="{BB962C8B-B14F-4D97-AF65-F5344CB8AC3E}">
        <p14:creationId xmlns:p14="http://schemas.microsoft.com/office/powerpoint/2010/main" val="1242028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0" indent="0">
              <a:buNone/>
            </a:pPr>
            <a:r>
              <a:rPr lang="en-US" sz="2400" b="1" dirty="0"/>
              <a:t>Examine public value:</a:t>
            </a:r>
          </a:p>
          <a:p>
            <a:pPr marL="0" indent="0">
              <a:buNone/>
            </a:pPr>
            <a:endParaRPr lang="en-US" sz="2400" b="1" dirty="0"/>
          </a:p>
          <a:p>
            <a:pPr marL="0" indent="0">
              <a:buNone/>
            </a:pPr>
            <a:r>
              <a:rPr lang="en-US" sz="2400" dirty="0"/>
              <a:t>Financial Indicators</a:t>
            </a:r>
          </a:p>
          <a:p>
            <a:pPr marL="0" indent="0">
              <a:buNone/>
            </a:pPr>
            <a:r>
              <a:rPr lang="en-US" sz="2400" dirty="0"/>
              <a:t>II. Local Collection Growth </a:t>
            </a:r>
          </a:p>
          <a:p>
            <a:pPr marL="0" indent="0">
              <a:buNone/>
            </a:pPr>
            <a:r>
              <a:rPr lang="en-US" sz="2400" dirty="0"/>
              <a:t>	1) Tax Revenues </a:t>
            </a:r>
          </a:p>
          <a:p>
            <a:pPr marL="0" indent="0">
              <a:buNone/>
            </a:pPr>
            <a:r>
              <a:rPr lang="en-US" sz="2400" dirty="0"/>
              <a:t>	2) Non-Tax Revenues </a:t>
            </a:r>
          </a:p>
          <a:p>
            <a:pPr marL="0" indent="0">
              <a:buNone/>
            </a:pPr>
            <a:endParaRPr lang="en-US" sz="2400" dirty="0"/>
          </a:p>
          <a:p>
            <a:pPr marL="0" indent="0">
              <a:buNone/>
            </a:pPr>
            <a:r>
              <a:rPr lang="en-US" sz="2400" dirty="0"/>
              <a:t>III. Expenditure Management </a:t>
            </a:r>
          </a:p>
          <a:p>
            <a:pPr marL="0" indent="0">
              <a:buNone/>
            </a:pPr>
            <a:r>
              <a:rPr lang="en-US" sz="2400" dirty="0"/>
              <a:t>	1) Expenditure per Capita </a:t>
            </a:r>
          </a:p>
          <a:p>
            <a:pPr marL="0" indent="0">
              <a:buNone/>
            </a:pPr>
            <a:r>
              <a:rPr lang="en-US" sz="2400" dirty="0"/>
              <a:t>	2) Use of NTA for Local Development Project </a:t>
            </a:r>
          </a:p>
          <a:p>
            <a:pPr marL="0" indent="0">
              <a:buNone/>
            </a:pPr>
            <a:r>
              <a:rPr lang="en-US" sz="2400" dirty="0"/>
              <a:t>	3) Limitation on Expenditure for PS </a:t>
            </a:r>
          </a:p>
          <a:p>
            <a:pPr marL="0" indent="0">
              <a:buNone/>
            </a:pPr>
            <a:r>
              <a:rPr lang="en-US" sz="2400" dirty="0"/>
              <a:t>	4) Limitation on Debt Service</a:t>
            </a:r>
          </a:p>
        </p:txBody>
      </p:sp>
    </p:spTree>
    <p:extLst>
      <p:ext uri="{BB962C8B-B14F-4D97-AF65-F5344CB8AC3E}">
        <p14:creationId xmlns:p14="http://schemas.microsoft.com/office/powerpoint/2010/main" val="3511422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0" indent="0">
              <a:buNone/>
            </a:pPr>
            <a:r>
              <a:rPr lang="en-US" sz="2400" b="1" dirty="0"/>
              <a:t>Examine public value:</a:t>
            </a:r>
          </a:p>
          <a:p>
            <a:pPr marL="0" indent="0">
              <a:buNone/>
            </a:pPr>
            <a:endParaRPr lang="en-US" sz="2400" b="1" dirty="0"/>
          </a:p>
          <a:p>
            <a:pPr marL="0" indent="0">
              <a:buNone/>
            </a:pPr>
            <a:r>
              <a:rPr lang="en-US" sz="2400" dirty="0"/>
              <a:t>Non-Financial Indicators</a:t>
            </a:r>
          </a:p>
          <a:p>
            <a:pPr marL="0" indent="0">
              <a:buNone/>
            </a:pPr>
            <a:r>
              <a:rPr lang="en-US" sz="2400" dirty="0"/>
              <a:t>IV. Electronic Statement of Receipts and Expenditures (</a:t>
            </a:r>
            <a:r>
              <a:rPr lang="en-US" sz="2400" dirty="0" err="1"/>
              <a:t>eSRE</a:t>
            </a:r>
            <a:r>
              <a:rPr lang="en-US" sz="2400" dirty="0"/>
              <a:t>) </a:t>
            </a:r>
          </a:p>
          <a:p>
            <a:pPr marL="0" indent="0">
              <a:buNone/>
            </a:pPr>
            <a:r>
              <a:rPr lang="en-US" sz="2400" dirty="0"/>
              <a:t>	Submission of Timely and Accurate </a:t>
            </a:r>
            <a:r>
              <a:rPr lang="en-US" sz="2400" dirty="0" err="1"/>
              <a:t>eSRE</a:t>
            </a:r>
            <a:r>
              <a:rPr lang="en-US" sz="2400" dirty="0"/>
              <a:t> </a:t>
            </a:r>
          </a:p>
          <a:p>
            <a:pPr marL="0" indent="0">
              <a:buNone/>
            </a:pPr>
            <a:r>
              <a:rPr lang="en-US" sz="2400" dirty="0"/>
              <a:t>V. Schedule of Market Value (SMV) Updating </a:t>
            </a:r>
          </a:p>
          <a:p>
            <a:pPr marL="0" indent="0">
              <a:buNone/>
            </a:pPr>
            <a:r>
              <a:rPr lang="en-US" sz="2400" dirty="0"/>
              <a:t>	Regular Updating of SMV and Conduct of General Revision of Property Assessments </a:t>
            </a:r>
          </a:p>
          <a:p>
            <a:pPr marL="0" indent="0">
              <a:buNone/>
            </a:pPr>
            <a:r>
              <a:rPr lang="en-US" sz="2400" dirty="0"/>
              <a:t>VI. Quarterly Report on Real Property Assessments (QRRPA) </a:t>
            </a:r>
          </a:p>
          <a:p>
            <a:pPr marL="0" indent="0">
              <a:buNone/>
            </a:pPr>
            <a:r>
              <a:rPr lang="en-US" sz="2400" dirty="0"/>
              <a:t>	Submission of Timely and Accurate QRRPA</a:t>
            </a:r>
          </a:p>
        </p:txBody>
      </p:sp>
    </p:spTree>
    <p:extLst>
      <p:ext uri="{BB962C8B-B14F-4D97-AF65-F5344CB8AC3E}">
        <p14:creationId xmlns:p14="http://schemas.microsoft.com/office/powerpoint/2010/main" val="2319426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dirty="0"/>
          </a:p>
          <a:p>
            <a:pPr marL="0" indent="0">
              <a:buNone/>
            </a:pPr>
            <a:endParaRPr lang="en-US" dirty="0"/>
          </a:p>
          <a:p>
            <a:pPr marL="0" indent="0">
              <a:buNone/>
            </a:pPr>
            <a:endParaRPr lang="en-US" dirty="0"/>
          </a:p>
        </p:txBody>
      </p:sp>
      <p:sp>
        <p:nvSpPr>
          <p:cNvPr id="4" name="Content Placeholder 2"/>
          <p:cNvSpPr txBox="1">
            <a:spLocks/>
          </p:cNvSpPr>
          <p:nvPr/>
        </p:nvSpPr>
        <p:spPr>
          <a:xfrm>
            <a:off x="304800" y="228600"/>
            <a:ext cx="8763000" cy="66294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2400" b="1" dirty="0"/>
              <a:t>		Support dedicated office(s) and local finance and development committees: </a:t>
            </a:r>
          </a:p>
          <a:p>
            <a:pPr>
              <a:buFont typeface="Wingdings" panose="05000000000000000000" pitchFamily="2" charset="2"/>
              <a:buChar char="Ø"/>
            </a:pPr>
            <a:r>
              <a:rPr lang="en-US" sz="2400" dirty="0"/>
              <a:t>Create separate internal operation that focuses exclusively on cost management with a singular mandate that can help policymakers understand the true tradeoffs of their decisions.</a:t>
            </a:r>
          </a:p>
          <a:p>
            <a:pPr>
              <a:buFont typeface="Wingdings" panose="05000000000000000000" pitchFamily="2" charset="2"/>
              <a:buChar char="Ø"/>
            </a:pPr>
            <a:r>
              <a:rPr lang="en-US" sz="2400" dirty="0"/>
              <a:t>Engage on a regular consultation with local finance committee with respect on the review and formulation of local fiscal policy specially in crafting, updating and imposition of local tax, fees, and charge</a:t>
            </a:r>
          </a:p>
          <a:p>
            <a:pPr>
              <a:buFont typeface="Wingdings" panose="05000000000000000000" pitchFamily="2" charset="2"/>
              <a:buChar char="Ø"/>
            </a:pPr>
            <a:r>
              <a:rPr lang="en-US" sz="2400" dirty="0"/>
              <a:t>Support and strengthen local assessment and treasury offices charged with the function of generating and collecting locally source revenues which are indispensable  in the funding of </a:t>
            </a:r>
            <a:r>
              <a:rPr lang="en-US" sz="2400" dirty="0" err="1"/>
              <a:t>lgu</a:t>
            </a:r>
            <a:r>
              <a:rPr lang="en-US" sz="2400" dirty="0"/>
              <a:t> services and operations of local economic enterprises.</a:t>
            </a:r>
            <a:br>
              <a:rPr lang="en-US" sz="2400" dirty="0"/>
            </a:br>
            <a:endParaRPr lang="en-US" sz="2400" dirty="0"/>
          </a:p>
        </p:txBody>
      </p:sp>
    </p:spTree>
    <p:extLst>
      <p:ext uri="{BB962C8B-B14F-4D97-AF65-F5344CB8AC3E}">
        <p14:creationId xmlns:p14="http://schemas.microsoft.com/office/powerpoint/2010/main" val="1368142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sz="2400" b="1" dirty="0"/>
          </a:p>
          <a:p>
            <a:pPr marL="0" indent="0">
              <a:buNone/>
            </a:pPr>
            <a:r>
              <a:rPr lang="en-US" sz="2400" b="1" dirty="0"/>
              <a:t>		Institutionalize a culture focused on data:</a:t>
            </a:r>
            <a:r>
              <a:rPr lang="en-US" sz="2400" dirty="0"/>
              <a:t> </a:t>
            </a:r>
          </a:p>
          <a:p>
            <a:pPr>
              <a:buFont typeface="Wingdings" panose="05000000000000000000" pitchFamily="2" charset="2"/>
              <a:buChar char="Ø"/>
            </a:pPr>
            <a:r>
              <a:rPr lang="en-US" sz="2400" dirty="0"/>
              <a:t>Establish correctness, reliable, pertinent, transparent data for sound decision making</a:t>
            </a:r>
          </a:p>
          <a:p>
            <a:pPr>
              <a:buFont typeface="Wingdings" panose="05000000000000000000" pitchFamily="2" charset="2"/>
              <a:buChar char="Ø"/>
            </a:pPr>
            <a:r>
              <a:rPr lang="en-US" sz="2400" dirty="0"/>
              <a:t>Data not by instincts.</a:t>
            </a:r>
          </a:p>
          <a:p>
            <a:pPr>
              <a:buFont typeface="Wingdings" panose="05000000000000000000" pitchFamily="2" charset="2"/>
              <a:buChar char="Ø"/>
            </a:pPr>
            <a:r>
              <a:rPr lang="en-US" sz="2400" dirty="0"/>
              <a:t>Establishment of automated data bank t0 facilitate immediate result and decision making</a:t>
            </a:r>
          </a:p>
        </p:txBody>
      </p:sp>
    </p:spTree>
    <p:extLst>
      <p:ext uri="{BB962C8B-B14F-4D97-AF65-F5344CB8AC3E}">
        <p14:creationId xmlns:p14="http://schemas.microsoft.com/office/powerpoint/2010/main" val="615904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sz="2400" b="1" dirty="0"/>
          </a:p>
          <a:p>
            <a:pPr marL="0" indent="0">
              <a:buNone/>
            </a:pPr>
            <a:endParaRPr lang="en-US" sz="2400" b="1" dirty="0"/>
          </a:p>
          <a:p>
            <a:pPr marL="0" indent="0">
              <a:buNone/>
            </a:pPr>
            <a:r>
              <a:rPr lang="en-US" sz="2400" b="1" dirty="0"/>
              <a:t>Use lateral benchmarking to drive innovation and performance:</a:t>
            </a:r>
            <a:r>
              <a:rPr lang="en-US" sz="2400" dirty="0"/>
              <a:t> Instead of making comparisons to similarly sized local governments, look to other industries and business sectors whose practices your jurisdiction might emulate.</a:t>
            </a:r>
          </a:p>
          <a:p>
            <a:pPr>
              <a:buFont typeface="Wingdings" panose="05000000000000000000" pitchFamily="2" charset="2"/>
              <a:buChar char="Ø"/>
            </a:pPr>
            <a:r>
              <a:rPr lang="en-US" sz="2400" b="1" dirty="0"/>
              <a:t>beyond Competitive Benchmarking</a:t>
            </a:r>
            <a:r>
              <a:rPr lang="en-US" sz="2400" dirty="0"/>
              <a:t>. help in idea generation and problem solving by looking for inspiration outside the </a:t>
            </a:r>
            <a:r>
              <a:rPr lang="en-US" sz="2400" dirty="0" err="1"/>
              <a:t>lgus</a:t>
            </a:r>
            <a:r>
              <a:rPr lang="en-US" sz="2400" dirty="0"/>
              <a:t> jurisdiction</a:t>
            </a:r>
          </a:p>
          <a:p>
            <a:pPr>
              <a:buFont typeface="Wingdings" panose="05000000000000000000" pitchFamily="2" charset="2"/>
              <a:buChar char="Ø"/>
            </a:pPr>
            <a:r>
              <a:rPr lang="en-US" sz="2400" dirty="0"/>
              <a:t>Aim to Institute and provide better services to </a:t>
            </a:r>
            <a:r>
              <a:rPr lang="en-US" sz="2400" dirty="0" err="1"/>
              <a:t>lgu</a:t>
            </a:r>
            <a:r>
              <a:rPr lang="en-US" sz="2400" dirty="0"/>
              <a:t> constituents</a:t>
            </a:r>
          </a:p>
        </p:txBody>
      </p:sp>
    </p:spTree>
    <p:extLst>
      <p:ext uri="{BB962C8B-B14F-4D97-AF65-F5344CB8AC3E}">
        <p14:creationId xmlns:p14="http://schemas.microsoft.com/office/powerpoint/2010/main" val="1418718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sz="2800" b="1" dirty="0"/>
          </a:p>
          <a:p>
            <a:pPr marL="0" indent="0">
              <a:buNone/>
            </a:pPr>
            <a:r>
              <a:rPr lang="en-US" sz="2800" b="1" dirty="0"/>
              <a:t>		Adopt external innovations:</a:t>
            </a:r>
            <a:r>
              <a:rPr lang="en-US" sz="2800" dirty="0"/>
              <a:t> </a:t>
            </a:r>
          </a:p>
          <a:p>
            <a:pPr marL="0" indent="0">
              <a:buNone/>
            </a:pPr>
            <a:r>
              <a:rPr lang="en-US" sz="2800" dirty="0"/>
              <a:t>Every communities have unique features. The possibility that other </a:t>
            </a:r>
            <a:r>
              <a:rPr lang="en-US" sz="2800" dirty="0" err="1"/>
              <a:t>lgu</a:t>
            </a:r>
            <a:r>
              <a:rPr lang="en-US" sz="2800" dirty="0"/>
              <a:t> were able to implement laudable program or project designs to improve </a:t>
            </a:r>
            <a:r>
              <a:rPr lang="en-US" sz="2800" dirty="0" err="1"/>
              <a:t>lgu</a:t>
            </a:r>
            <a:r>
              <a:rPr lang="en-US" sz="2800" dirty="0"/>
              <a:t> services may be considered or adopted to improved </a:t>
            </a:r>
            <a:r>
              <a:rPr lang="en-US" sz="2800" dirty="0" err="1"/>
              <a:t>lgu</a:t>
            </a:r>
            <a:r>
              <a:rPr lang="en-US" sz="2800" dirty="0"/>
              <a:t> own design but conforming with local needs and widely accepted by the community as the best option to improved life..</a:t>
            </a:r>
          </a:p>
        </p:txBody>
      </p:sp>
    </p:spTree>
    <p:extLst>
      <p:ext uri="{BB962C8B-B14F-4D97-AF65-F5344CB8AC3E}">
        <p14:creationId xmlns:p14="http://schemas.microsoft.com/office/powerpoint/2010/main" val="3126657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indent="0">
              <a:buNone/>
            </a:pPr>
            <a:r>
              <a:rPr lang="en-US" sz="2800" b="1" dirty="0"/>
              <a:t>		Reward productive and deserving 				employees:</a:t>
            </a:r>
            <a:r>
              <a:rPr lang="en-US" sz="2800" dirty="0"/>
              <a:t> </a:t>
            </a:r>
          </a:p>
          <a:p>
            <a:pPr>
              <a:buFont typeface="Wingdings" panose="05000000000000000000" pitchFamily="2" charset="2"/>
              <a:buChar char="Ø"/>
            </a:pPr>
            <a:r>
              <a:rPr lang="en-US" sz="2800" dirty="0"/>
              <a:t>Conduct regular </a:t>
            </a:r>
            <a:r>
              <a:rPr lang="en-US" sz="2800" dirty="0" err="1"/>
              <a:t>pogram</a:t>
            </a:r>
            <a:r>
              <a:rPr lang="en-US" sz="2800" dirty="0"/>
              <a:t> for the acknowledgement and recognition of </a:t>
            </a:r>
            <a:r>
              <a:rPr lang="en-US" sz="2800" dirty="0" err="1"/>
              <a:t>lgu</a:t>
            </a:r>
            <a:r>
              <a:rPr lang="en-US" sz="2800" dirty="0"/>
              <a:t> gains from productive employees.</a:t>
            </a:r>
          </a:p>
          <a:p>
            <a:pPr>
              <a:buFont typeface="Wingdings" panose="05000000000000000000" pitchFamily="2" charset="2"/>
              <a:buChar char="Ø"/>
            </a:pPr>
            <a:r>
              <a:rPr lang="en-US" sz="2800" dirty="0"/>
              <a:t>Manage and grant incentives to a higher level of performance through the structured involvement and participation of employees. </a:t>
            </a:r>
          </a:p>
          <a:p>
            <a:pPr>
              <a:buFont typeface="Wingdings" panose="05000000000000000000" pitchFamily="2" charset="2"/>
              <a:buChar char="Ø"/>
            </a:pPr>
            <a:r>
              <a:rPr lang="en-US" sz="2800" dirty="0"/>
              <a:t>Enhanced, efficient performance should yield greater compensation, in turn promoting continuous improvement through a reinforcing cycle.</a:t>
            </a:r>
          </a:p>
        </p:txBody>
      </p:sp>
    </p:spTree>
    <p:extLst>
      <p:ext uri="{BB962C8B-B14F-4D97-AF65-F5344CB8AC3E}">
        <p14:creationId xmlns:p14="http://schemas.microsoft.com/office/powerpoint/2010/main" val="12065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Crisis</a:t>
            </a:r>
          </a:p>
        </p:txBody>
      </p:sp>
      <p:sp>
        <p:nvSpPr>
          <p:cNvPr id="3" name="Content Placeholder 2"/>
          <p:cNvSpPr>
            <a:spLocks noGrp="1"/>
          </p:cNvSpPr>
          <p:nvPr>
            <p:ph idx="1"/>
          </p:nvPr>
        </p:nvSpPr>
        <p:spPr>
          <a:xfrm>
            <a:off x="685800" y="1447800"/>
            <a:ext cx="8077199" cy="5181600"/>
          </a:xfrm>
        </p:spPr>
        <p:txBody>
          <a:bodyPr>
            <a:normAutofit/>
          </a:bodyPr>
          <a:lstStyle/>
          <a:p>
            <a:pPr marL="514350" indent="-514350">
              <a:buAutoNum type="arabicParenR"/>
            </a:pPr>
            <a:r>
              <a:rPr lang="en-US" sz="3600" dirty="0"/>
              <a:t>Funding COVID-19 spending; </a:t>
            </a:r>
          </a:p>
          <a:p>
            <a:pPr marL="514350" indent="-514350">
              <a:buAutoNum type="arabicParenR"/>
            </a:pPr>
            <a:r>
              <a:rPr lang="en-US" sz="3600" dirty="0"/>
              <a:t>Allocating resources to emergency policies; </a:t>
            </a:r>
          </a:p>
          <a:p>
            <a:pPr marL="514350" indent="-514350">
              <a:buAutoNum type="arabicParenR"/>
            </a:pPr>
            <a:r>
              <a:rPr lang="en-US" sz="3600" dirty="0"/>
              <a:t>Delivering emergency spending; </a:t>
            </a:r>
          </a:p>
          <a:p>
            <a:pPr marL="514350" indent="-514350">
              <a:buAutoNum type="arabicParenR"/>
            </a:pPr>
            <a:r>
              <a:rPr lang="en-US" sz="3600" dirty="0"/>
              <a:t>Enabling transparency and accountability. </a:t>
            </a:r>
          </a:p>
        </p:txBody>
      </p:sp>
    </p:spTree>
    <p:extLst>
      <p:ext uri="{BB962C8B-B14F-4D97-AF65-F5344CB8AC3E}">
        <p14:creationId xmlns:p14="http://schemas.microsoft.com/office/powerpoint/2010/main" val="305894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0" indent="0">
              <a:buNone/>
            </a:pPr>
            <a:r>
              <a:rPr lang="en-US" sz="2800" b="1" dirty="0"/>
              <a:t>		</a:t>
            </a:r>
          </a:p>
          <a:p>
            <a:pPr marL="0" indent="0">
              <a:buNone/>
            </a:pPr>
            <a:r>
              <a:rPr lang="en-US" sz="2800" b="1" dirty="0"/>
              <a:t>		Advocate self-managed teams:</a:t>
            </a:r>
            <a:r>
              <a:rPr lang="en-US" sz="2800" dirty="0"/>
              <a:t> </a:t>
            </a:r>
          </a:p>
          <a:p>
            <a:pPr>
              <a:buFont typeface="Wingdings" panose="05000000000000000000" pitchFamily="2" charset="2"/>
              <a:buChar char="Ø"/>
            </a:pPr>
            <a:r>
              <a:rPr lang="en-US" sz="2800" dirty="0"/>
              <a:t>Conduct and allow participation of </a:t>
            </a:r>
            <a:r>
              <a:rPr lang="en-US" sz="2800" dirty="0" err="1"/>
              <a:t>lgu</a:t>
            </a:r>
            <a:r>
              <a:rPr lang="en-US" sz="2800" dirty="0"/>
              <a:t> employees in internal and external capacity building programs.</a:t>
            </a:r>
          </a:p>
          <a:p>
            <a:pPr>
              <a:buFont typeface="Wingdings" panose="05000000000000000000" pitchFamily="2" charset="2"/>
              <a:buChar char="Ø"/>
            </a:pPr>
            <a:r>
              <a:rPr lang="en-US" sz="2800" dirty="0"/>
              <a:t>Allocate sufficient fund for capacity buildings and welfare protection of employees</a:t>
            </a:r>
          </a:p>
          <a:p>
            <a:pPr>
              <a:buFont typeface="Wingdings" panose="05000000000000000000" pitchFamily="2" charset="2"/>
              <a:buChar char="Ø"/>
            </a:pPr>
            <a:r>
              <a:rPr lang="en-US" sz="2800" dirty="0"/>
              <a:t>Advocate self-managed teams to helps empower governments' best employees and allow them to assume ownership of their work as well as greater leadership duties.</a:t>
            </a:r>
            <a:br>
              <a:rPr lang="en-US" sz="2800" dirty="0"/>
            </a:br>
            <a:endParaRPr lang="en-US" sz="2800" dirty="0"/>
          </a:p>
        </p:txBody>
      </p:sp>
    </p:spTree>
    <p:extLst>
      <p:ext uri="{BB962C8B-B14F-4D97-AF65-F5344CB8AC3E}">
        <p14:creationId xmlns:p14="http://schemas.microsoft.com/office/powerpoint/2010/main" val="16939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marL="0" indent="0">
              <a:buNone/>
            </a:pPr>
            <a:r>
              <a:rPr lang="en-US" sz="2800" b="1" dirty="0"/>
              <a:t>		Public assets:</a:t>
            </a:r>
            <a:r>
              <a:rPr lang="en-US" sz="2800" dirty="0"/>
              <a:t> </a:t>
            </a:r>
          </a:p>
          <a:p>
            <a:pPr marL="0" indent="0">
              <a:buNone/>
            </a:pPr>
            <a:endParaRPr lang="en-US" sz="2800" dirty="0"/>
          </a:p>
          <a:p>
            <a:pPr>
              <a:buFont typeface="Wingdings" panose="05000000000000000000" pitchFamily="2" charset="2"/>
              <a:buChar char="Ø"/>
            </a:pPr>
            <a:r>
              <a:rPr lang="en-US" sz="2800" dirty="0"/>
              <a:t>Release underperforming assets that can be transformed into a higher value used possibly thru sale.</a:t>
            </a:r>
          </a:p>
          <a:p>
            <a:pPr>
              <a:buFont typeface="Wingdings" panose="05000000000000000000" pitchFamily="2" charset="2"/>
              <a:buChar char="Ø"/>
            </a:pPr>
            <a:r>
              <a:rPr lang="en-US" sz="2800" dirty="0"/>
              <a:t>lease or management contract while retaining ownership control and access</a:t>
            </a:r>
          </a:p>
          <a:p>
            <a:pPr>
              <a:buFont typeface="Wingdings" panose="05000000000000000000" pitchFamily="2" charset="2"/>
              <a:buChar char="Ø"/>
            </a:pPr>
            <a:r>
              <a:rPr lang="en-US" sz="2800" dirty="0"/>
              <a:t>Change of utility into its highest and best use.</a:t>
            </a:r>
          </a:p>
          <a:p>
            <a:pPr>
              <a:buFont typeface="Wingdings" panose="05000000000000000000" pitchFamily="2" charset="2"/>
              <a:buChar char="Ø"/>
            </a:pPr>
            <a:r>
              <a:rPr lang="en-US" sz="2800" dirty="0"/>
              <a:t>Use as equity</a:t>
            </a:r>
          </a:p>
          <a:p>
            <a:pPr>
              <a:buFont typeface="Wingdings" panose="05000000000000000000" pitchFamily="2" charset="2"/>
              <a:buChar char="Ø"/>
            </a:pPr>
            <a:r>
              <a:rPr lang="en-US" sz="2800" dirty="0"/>
              <a:t>Conduct of land banking for development programs and projects</a:t>
            </a:r>
          </a:p>
        </p:txBody>
      </p:sp>
    </p:spTree>
    <p:extLst>
      <p:ext uri="{BB962C8B-B14F-4D97-AF65-F5344CB8AC3E}">
        <p14:creationId xmlns:p14="http://schemas.microsoft.com/office/powerpoint/2010/main" val="3763030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marL="0" indent="0">
              <a:buNone/>
            </a:pPr>
            <a:endParaRPr lang="en-US" sz="2800" dirty="0"/>
          </a:p>
          <a:p>
            <a:pPr marL="0" indent="0">
              <a:buNone/>
            </a:pPr>
            <a:r>
              <a:rPr lang="en-US" sz="2800" dirty="0"/>
              <a:t>		as cited by a researcher </a:t>
            </a:r>
            <a:r>
              <a:rPr lang="en-US" sz="2800" dirty="0" err="1"/>
              <a:t>gtz</a:t>
            </a:r>
            <a:r>
              <a:rPr lang="en-US" sz="2800" dirty="0"/>
              <a:t> and </a:t>
            </a:r>
            <a:r>
              <a:rPr lang="en-US" sz="2800" dirty="0" err="1"/>
              <a:t>mesopartner</a:t>
            </a:r>
            <a:r>
              <a:rPr lang="en-US" sz="2800" dirty="0"/>
              <a:t>, they identified 3 kinds of Red Tape:</a:t>
            </a:r>
          </a:p>
          <a:p>
            <a:pPr>
              <a:buAutoNum type="arabicPeriod"/>
            </a:pPr>
            <a:r>
              <a:rPr lang="en-US" sz="2800" dirty="0"/>
              <a:t>Rules and regulations that are designed to but do not achieve a certain policy goal</a:t>
            </a:r>
          </a:p>
          <a:p>
            <a:pPr>
              <a:buAutoNum type="arabicPeriod"/>
            </a:pPr>
            <a:r>
              <a:rPr lang="en-US" sz="2800" dirty="0"/>
              <a:t>Inefficient procedures and systems that are related to administrative management</a:t>
            </a:r>
          </a:p>
          <a:p>
            <a:pPr>
              <a:buAutoNum type="arabicPeriod"/>
            </a:pPr>
            <a:r>
              <a:rPr lang="en-US" sz="2800" dirty="0"/>
              <a:t>Inefficiencies in the communication and information exchange within and between organizations and external stakeholders</a:t>
            </a:r>
          </a:p>
          <a:p>
            <a:pPr marL="0" indent="0">
              <a:buNone/>
            </a:pPr>
            <a:endParaRPr lang="en-US" sz="2800" dirty="0"/>
          </a:p>
          <a:p>
            <a:pPr marL="0" indent="0">
              <a:buNone/>
            </a:pPr>
            <a:r>
              <a:rPr lang="en-US" sz="2800" dirty="0"/>
              <a:t>			</a:t>
            </a:r>
          </a:p>
        </p:txBody>
      </p:sp>
    </p:spTree>
    <p:extLst>
      <p:ext uri="{BB962C8B-B14F-4D97-AF65-F5344CB8AC3E}">
        <p14:creationId xmlns:p14="http://schemas.microsoft.com/office/powerpoint/2010/main" val="3179738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a:bodyPr>
          <a:lstStyle/>
          <a:p>
            <a:pPr marL="0" indent="0">
              <a:buNone/>
            </a:pPr>
            <a:r>
              <a:rPr lang="en-US" sz="2000" b="1" dirty="0"/>
              <a:t>Eliminate red tape:</a:t>
            </a:r>
            <a:r>
              <a:rPr lang="en-US" sz="2000" dirty="0"/>
              <a:t> With the goals of fairness, cost containment and 			fraud prevention</a:t>
            </a:r>
            <a:br>
              <a:rPr lang="en-US" sz="2000" dirty="0"/>
            </a:br>
            <a:endParaRPr lang="en-US" sz="2000" dirty="0"/>
          </a:p>
          <a:p>
            <a:pPr>
              <a:buFont typeface="Wingdings" panose="05000000000000000000" pitchFamily="2" charset="2"/>
              <a:buChar char="Ø"/>
            </a:pPr>
            <a:r>
              <a:rPr lang="en-US" sz="2000" dirty="0"/>
              <a:t>Adopt Electronic System such as but not limited on the following:</a:t>
            </a:r>
          </a:p>
          <a:p>
            <a:pPr lvl="1">
              <a:buFont typeface="Wingdings" panose="05000000000000000000" pitchFamily="2" charset="2"/>
              <a:buChar char="§"/>
            </a:pPr>
            <a:r>
              <a:rPr lang="en-US" sz="2000" dirty="0"/>
              <a:t>Computer Aided Real Property Valuation</a:t>
            </a:r>
          </a:p>
          <a:p>
            <a:pPr lvl="1">
              <a:buFont typeface="Wingdings" panose="05000000000000000000" pitchFamily="2" charset="2"/>
              <a:buChar char="§"/>
            </a:pPr>
            <a:r>
              <a:rPr lang="en-US" sz="2000" dirty="0"/>
              <a:t>Revenue billing, collection and recording System</a:t>
            </a:r>
          </a:p>
          <a:p>
            <a:pPr marL="0" lvl="1" indent="0">
              <a:buFont typeface="Wingdings" panose="05000000000000000000" pitchFamily="2" charset="2"/>
              <a:buChar char="Ø"/>
            </a:pPr>
            <a:r>
              <a:rPr lang="en-US" sz="2000" dirty="0"/>
              <a:t>    Maintain updated employee record/information</a:t>
            </a:r>
          </a:p>
          <a:p>
            <a:pPr marL="0" lvl="1" indent="0">
              <a:buFont typeface="Wingdings" panose="05000000000000000000" pitchFamily="2" charset="2"/>
              <a:buChar char="Ø"/>
            </a:pPr>
            <a:r>
              <a:rPr lang="en-US" sz="2000" dirty="0"/>
              <a:t>    Assign a reliable, efficient, effective and dedicated point or focal  person for 	every transactions specifically on report generations and transmission</a:t>
            </a:r>
          </a:p>
          <a:p>
            <a:pPr marL="0" lvl="1" indent="0">
              <a:buFont typeface="Wingdings" panose="05000000000000000000" pitchFamily="2" charset="2"/>
              <a:buChar char="Ø"/>
            </a:pPr>
            <a:r>
              <a:rPr lang="en-US" sz="2000" dirty="0"/>
              <a:t>    keep back up record of all transaction</a:t>
            </a:r>
          </a:p>
          <a:p>
            <a:pPr marL="0" lvl="1" indent="0">
              <a:buFont typeface="Wingdings" panose="05000000000000000000" pitchFamily="2" charset="2"/>
              <a:buChar char="Ø"/>
            </a:pPr>
            <a:r>
              <a:rPr lang="en-US" sz="2000" dirty="0"/>
              <a:t>    Minimize signatories for every transactions</a:t>
            </a:r>
          </a:p>
          <a:p>
            <a:pPr marL="0" lvl="1" indent="0">
              <a:buFont typeface="Wingdings" panose="05000000000000000000" pitchFamily="2" charset="2"/>
              <a:buChar char="Ø"/>
            </a:pPr>
            <a:r>
              <a:rPr lang="en-US" sz="2000" dirty="0"/>
              <a:t>    Excessive professional licensing</a:t>
            </a:r>
          </a:p>
          <a:p>
            <a:pPr marL="0" lvl="1" indent="0">
              <a:buFont typeface="Wingdings" panose="05000000000000000000" pitchFamily="2" charset="2"/>
              <a:buChar char="Ø"/>
            </a:pPr>
            <a:r>
              <a:rPr lang="en-US" sz="2000" dirty="0"/>
              <a:t>    Excessive and unrelated documentary requirements in doing business</a:t>
            </a:r>
          </a:p>
          <a:p>
            <a:pPr marL="0" lvl="1" indent="0">
              <a:buFont typeface="Wingdings" panose="05000000000000000000" pitchFamily="2" charset="2"/>
              <a:buChar char="Ø"/>
            </a:pPr>
            <a:endParaRPr lang="en-US" sz="2000" dirty="0"/>
          </a:p>
          <a:p>
            <a:pPr lvl="1">
              <a:buFont typeface="Wingdings" panose="05000000000000000000" pitchFamily="2" charset="2"/>
              <a:buChar char="§"/>
            </a:pPr>
            <a:endParaRPr lang="en-US" sz="2000" dirty="0"/>
          </a:p>
          <a:p>
            <a:pPr>
              <a:buFont typeface="Wingdings" panose="05000000000000000000" pitchFamily="2" charset="2"/>
              <a:buChar char="Ø"/>
            </a:pPr>
            <a:endParaRPr lang="en-US" sz="2000" dirty="0"/>
          </a:p>
        </p:txBody>
      </p:sp>
    </p:spTree>
    <p:extLst>
      <p:ext uri="{BB962C8B-B14F-4D97-AF65-F5344CB8AC3E}">
        <p14:creationId xmlns:p14="http://schemas.microsoft.com/office/powerpoint/2010/main" val="309846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a:bodyPr>
          <a:lstStyle/>
          <a:p>
            <a:pPr marL="0" indent="0">
              <a:buNone/>
            </a:pPr>
            <a:r>
              <a:rPr lang="en-US" sz="2400" b="1" dirty="0"/>
              <a:t>Procurement</a:t>
            </a:r>
          </a:p>
          <a:p>
            <a:pPr marL="0" indent="0">
              <a:buNone/>
            </a:pPr>
            <a:endParaRPr lang="en-US" sz="2400" b="1" dirty="0"/>
          </a:p>
          <a:p>
            <a:pPr>
              <a:buAutoNum type="arabicPeriod"/>
            </a:pPr>
            <a:r>
              <a:rPr lang="en-US" sz="2400" dirty="0"/>
              <a:t>The LGU should create center-led technology teams, success-based contracting processes and integrated solutions for which the provider partner is fully accountable.</a:t>
            </a:r>
          </a:p>
          <a:p>
            <a:pPr>
              <a:buAutoNum type="arabicPeriod" startAt="2"/>
            </a:pPr>
            <a:r>
              <a:rPr lang="en-US" sz="2400" dirty="0"/>
              <a:t>Full awareness and compliance of the procurement law R.A. 9184 as revised:</a:t>
            </a:r>
          </a:p>
          <a:p>
            <a:pPr marL="0" indent="0">
              <a:buNone/>
            </a:pPr>
            <a:r>
              <a:rPr lang="en-US" sz="2400" dirty="0"/>
              <a:t>	2016 Revised  IRR (Citing only those not considered as procurement activities under RA 9184) </a:t>
            </a:r>
          </a:p>
          <a:p>
            <a:pPr>
              <a:buAutoNum type="alphaLcParenR"/>
            </a:pPr>
            <a:r>
              <a:rPr lang="en-US" sz="2400" dirty="0"/>
              <a:t>Direct financial or material assistance given to beneficiaries in accordance with the existing laws, rules and regulations, and subject to the guidelines of the concerned agency; </a:t>
            </a:r>
          </a:p>
        </p:txBody>
      </p:sp>
    </p:spTree>
    <p:extLst>
      <p:ext uri="{BB962C8B-B14F-4D97-AF65-F5344CB8AC3E}">
        <p14:creationId xmlns:p14="http://schemas.microsoft.com/office/powerpoint/2010/main" val="1190204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lnSpcReduction="10000"/>
          </a:bodyPr>
          <a:lstStyle/>
          <a:p>
            <a:pPr marL="0" indent="0">
              <a:buNone/>
            </a:pPr>
            <a:r>
              <a:rPr lang="en-US" sz="2400" b="1" dirty="0"/>
              <a:t>Procurement</a:t>
            </a:r>
          </a:p>
          <a:p>
            <a:pPr marL="0" indent="0">
              <a:buNone/>
            </a:pPr>
            <a:endParaRPr lang="en-US" sz="2400" b="1" dirty="0"/>
          </a:p>
          <a:p>
            <a:pPr marL="0" indent="0">
              <a:buNone/>
            </a:pPr>
            <a:r>
              <a:rPr lang="en-US" sz="2400" dirty="0"/>
              <a:t>b) Participation in local or foreign scholarships, trainings, continuing education, conferences, seminars or similar activities that shall be governed by applicable COA, CSC, and DBM rules; </a:t>
            </a:r>
          </a:p>
          <a:p>
            <a:pPr marL="0" indent="0">
              <a:buNone/>
            </a:pPr>
            <a:r>
              <a:rPr lang="en-US" sz="2400" dirty="0"/>
              <a:t>c) Lease of government-owned property as lessor for private use; </a:t>
            </a:r>
          </a:p>
          <a:p>
            <a:pPr marL="0" indent="0">
              <a:buNone/>
            </a:pPr>
            <a:r>
              <a:rPr lang="en-US" sz="2400" dirty="0"/>
              <a:t>d) Hiring of Job Order Workers; </a:t>
            </a:r>
          </a:p>
          <a:p>
            <a:pPr marL="0" indent="0">
              <a:buNone/>
            </a:pPr>
            <a:r>
              <a:rPr lang="en-US" sz="2400" dirty="0"/>
              <a:t>e) Joint Venture under the revised NEDA Guidelines (GOCC and Private Entities), and Joint Venture Agreements by LGU with Private entities; and </a:t>
            </a:r>
          </a:p>
          <a:p>
            <a:pPr marL="0" indent="0">
              <a:buNone/>
            </a:pPr>
            <a:r>
              <a:rPr lang="en-US" sz="2400" dirty="0"/>
              <a:t>f) Disposal of Property and Other Assets of the Government.</a:t>
            </a:r>
            <a:br>
              <a:rPr lang="en-US" sz="2400" dirty="0"/>
            </a:br>
            <a:endParaRPr lang="en-US" sz="2400" dirty="0"/>
          </a:p>
          <a:p>
            <a:pPr marL="0" indent="0">
              <a:buNone/>
            </a:pPr>
            <a:endParaRPr lang="en-US" sz="2400" b="1" dirty="0"/>
          </a:p>
        </p:txBody>
      </p:sp>
    </p:spTree>
    <p:extLst>
      <p:ext uri="{BB962C8B-B14F-4D97-AF65-F5344CB8AC3E}">
        <p14:creationId xmlns:p14="http://schemas.microsoft.com/office/powerpoint/2010/main" val="3001466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sz="2400" b="1" dirty="0"/>
          </a:p>
          <a:p>
            <a:pPr marL="0" indent="0">
              <a:buNone/>
            </a:pPr>
            <a:r>
              <a:rPr lang="en-US" sz="2400" b="1" dirty="0"/>
              <a:t>		Public-Private partnership considerations:</a:t>
            </a:r>
          </a:p>
          <a:p>
            <a:pPr marL="0" indent="0">
              <a:buNone/>
            </a:pPr>
            <a:endParaRPr lang="en-US" sz="2400" b="1" dirty="0"/>
          </a:p>
          <a:p>
            <a:pPr>
              <a:buAutoNum type="arabicPeriod"/>
            </a:pPr>
            <a:r>
              <a:rPr lang="en-US" sz="2400" dirty="0"/>
              <a:t>lower administrative and maintenance costs</a:t>
            </a:r>
          </a:p>
          <a:p>
            <a:pPr>
              <a:buAutoNum type="arabicPeriod"/>
            </a:pPr>
            <a:r>
              <a:rPr lang="en-US" sz="2400" dirty="0"/>
              <a:t>Improve services </a:t>
            </a:r>
          </a:p>
          <a:p>
            <a:pPr>
              <a:buAutoNum type="arabicPeriod"/>
            </a:pPr>
            <a:r>
              <a:rPr lang="en-US" sz="2400" dirty="0"/>
              <a:t>Increase access to best practices, talent and economies of scale and better manage risk and project timelines.</a:t>
            </a:r>
          </a:p>
          <a:p>
            <a:pPr>
              <a:buAutoNum type="arabicPeriod"/>
            </a:pPr>
            <a:r>
              <a:rPr lang="en-US" sz="2400" dirty="0"/>
              <a:t>Strengthen people’s participation and awareness in  government programs and project</a:t>
            </a:r>
            <a:br>
              <a:rPr lang="en-US" sz="2400" dirty="0"/>
            </a:br>
            <a:endParaRPr lang="en-US" sz="2400" dirty="0"/>
          </a:p>
        </p:txBody>
      </p:sp>
    </p:spTree>
    <p:extLst>
      <p:ext uri="{BB962C8B-B14F-4D97-AF65-F5344CB8AC3E}">
        <p14:creationId xmlns:p14="http://schemas.microsoft.com/office/powerpoint/2010/main" val="2836779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0" indent="0">
              <a:buNone/>
            </a:pPr>
            <a:r>
              <a:rPr lang="en-US" sz="2400" b="1" dirty="0"/>
              <a:t>		Implement a management system that avoid a 		cycle of short term stay of employees in the 			workplace</a:t>
            </a:r>
            <a:endParaRPr lang="en-US" sz="2400" dirty="0"/>
          </a:p>
          <a:p>
            <a:pPr>
              <a:buAutoNum type="arabicPeriod"/>
            </a:pPr>
            <a:r>
              <a:rPr lang="en-US" sz="2400" dirty="0"/>
              <a:t>Evaluate job satisfaction ratings of employees to avoid immediate departures or transfer of skilled, qualified and productive  employee.</a:t>
            </a:r>
          </a:p>
          <a:p>
            <a:pPr>
              <a:buAutoNum type="arabicPeriod"/>
            </a:pPr>
            <a:r>
              <a:rPr lang="en-US" sz="2400" dirty="0"/>
              <a:t>Re-examine productivity and reward system for employee recognition to boost morale and belongingness.</a:t>
            </a:r>
          </a:p>
          <a:p>
            <a:pPr>
              <a:buAutoNum type="arabicPeriod"/>
            </a:pPr>
            <a:r>
              <a:rPr lang="en-US" sz="2400" dirty="0"/>
              <a:t>Eliminate political affiliation of effective employees in the career positions to avoid costs on capacity building of newly hired and the reduction of productivity</a:t>
            </a:r>
          </a:p>
          <a:p>
            <a:pPr>
              <a:buAutoNum type="arabicPeriod"/>
            </a:pPr>
            <a:r>
              <a:rPr lang="en-US" sz="2400" dirty="0"/>
              <a:t>Instill harmonious working relationship and team building. </a:t>
            </a:r>
          </a:p>
        </p:txBody>
      </p:sp>
    </p:spTree>
    <p:extLst>
      <p:ext uri="{BB962C8B-B14F-4D97-AF65-F5344CB8AC3E}">
        <p14:creationId xmlns:p14="http://schemas.microsoft.com/office/powerpoint/2010/main" val="352747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indent="0">
              <a:buNone/>
            </a:pPr>
            <a:endParaRPr lang="en-US" sz="2400" b="1" dirty="0"/>
          </a:p>
          <a:p>
            <a:pPr marL="0" indent="0">
              <a:buNone/>
            </a:pPr>
            <a:r>
              <a:rPr lang="en-US" sz="2400" b="1" dirty="0"/>
              <a:t>		Trimming of essentially implemented LGU programs and/or projects</a:t>
            </a:r>
          </a:p>
          <a:p>
            <a:pPr marL="0" indent="0">
              <a:buNone/>
            </a:pPr>
            <a:endParaRPr lang="en-US" sz="2400" b="1" dirty="0"/>
          </a:p>
          <a:p>
            <a:pPr>
              <a:buFont typeface="Wingdings" panose="05000000000000000000" pitchFamily="2" charset="2"/>
              <a:buChar char="Ø"/>
            </a:pPr>
            <a:r>
              <a:rPr lang="en-US" sz="2400" dirty="0"/>
              <a:t>Ensure continuity of appropriate and properly executed programs or projects that is or are beneficial to the constituent and to avoid further loss of public fund.</a:t>
            </a:r>
          </a:p>
          <a:p>
            <a:pPr>
              <a:buFont typeface="Wingdings" panose="05000000000000000000" pitchFamily="2" charset="2"/>
              <a:buChar char="Ø"/>
            </a:pPr>
            <a:r>
              <a:rPr lang="en-US" sz="2400" dirty="0"/>
              <a:t>Ensure and consideration of public interest rise above political or personal interest for public funded program and/or projects.</a:t>
            </a:r>
          </a:p>
        </p:txBody>
      </p:sp>
    </p:spTree>
    <p:extLst>
      <p:ext uri="{BB962C8B-B14F-4D97-AF65-F5344CB8AC3E}">
        <p14:creationId xmlns:p14="http://schemas.microsoft.com/office/powerpoint/2010/main" val="1255927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76400"/>
            <a:ext cx="7086600" cy="5943600"/>
          </a:xfrm>
        </p:spPr>
        <p:txBody>
          <a:bodyPr>
            <a:normAutofit/>
          </a:bodyPr>
          <a:lstStyle/>
          <a:p>
            <a:pPr marL="0" indent="0">
              <a:buNone/>
            </a:pPr>
            <a:endParaRPr lang="en-US" dirty="0"/>
          </a:p>
        </p:txBody>
      </p:sp>
      <p:pic>
        <p:nvPicPr>
          <p:cNvPr id="2" name="Picture 1"/>
          <p:cNvPicPr>
            <a:picLocks noChangeAspect="1"/>
          </p:cNvPicPr>
          <p:nvPr/>
        </p:nvPicPr>
        <p:blipFill>
          <a:blip r:embed="rId2"/>
          <a:stretch>
            <a:fillRect/>
          </a:stretch>
        </p:blipFill>
        <p:spPr>
          <a:xfrm>
            <a:off x="647700" y="1485900"/>
            <a:ext cx="8229600" cy="5029200"/>
          </a:xfrm>
          <a:prstGeom prst="rect">
            <a:avLst/>
          </a:prstGeom>
        </p:spPr>
      </p:pic>
    </p:spTree>
    <p:extLst>
      <p:ext uri="{BB962C8B-B14F-4D97-AF65-F5344CB8AC3E}">
        <p14:creationId xmlns:p14="http://schemas.microsoft.com/office/powerpoint/2010/main" val="416474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171" y="533400"/>
            <a:ext cx="8309429" cy="6477000"/>
          </a:xfrm>
        </p:spPr>
        <p:txBody>
          <a:bodyPr>
            <a:normAutofit lnSpcReduction="10000"/>
          </a:bodyPr>
          <a:lstStyle/>
          <a:p>
            <a:pPr marL="0" indent="0" fontAlgn="base">
              <a:buNone/>
            </a:pPr>
            <a:r>
              <a:rPr lang="en-US" sz="2400" dirty="0"/>
              <a:t>		</a:t>
            </a:r>
            <a:r>
              <a:rPr lang="en-US" sz="2800" dirty="0"/>
              <a:t>The socioeconomic agenda in the near 		and medium-term consists of the following:</a:t>
            </a:r>
          </a:p>
          <a:p>
            <a:pPr fontAlgn="base"/>
            <a:r>
              <a:rPr lang="en-US" sz="2800" dirty="0">
                <a:solidFill>
                  <a:srgbClr val="FF0000"/>
                </a:solidFill>
              </a:rPr>
              <a:t>protect the purchasing power of families by ensuring food security, reducing transport and logistics costs, and reducing energy costs</a:t>
            </a:r>
          </a:p>
          <a:p>
            <a:pPr fontAlgn="base"/>
            <a:r>
              <a:rPr lang="en-US" sz="2800" dirty="0">
                <a:solidFill>
                  <a:srgbClr val="FF0000"/>
                </a:solidFill>
              </a:rPr>
              <a:t>reduce vulnerability and mitigate scarring from the COVID-19 pandemic by tackling health, strengthening social protection, and addressing learning losses</a:t>
            </a:r>
          </a:p>
          <a:p>
            <a:pPr fontAlgn="base"/>
            <a:r>
              <a:rPr lang="en-US" sz="2800" dirty="0">
                <a:solidFill>
                  <a:srgbClr val="FF0000"/>
                </a:solidFill>
              </a:rPr>
              <a:t>ensure sound macroeconomic fundamentals by improving bureaucratic efficiency and ensuring sound fiscal management</a:t>
            </a:r>
          </a:p>
          <a:p>
            <a:pPr marL="0" indent="0">
              <a:buNone/>
            </a:pPr>
            <a:endParaRPr lang="en-US" sz="2800" dirty="0"/>
          </a:p>
        </p:txBody>
      </p:sp>
    </p:spTree>
    <p:extLst>
      <p:ext uri="{BB962C8B-B14F-4D97-AF65-F5344CB8AC3E}">
        <p14:creationId xmlns:p14="http://schemas.microsoft.com/office/powerpoint/2010/main" val="4180672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dirty="0"/>
          </a:p>
          <a:p>
            <a:pPr marL="0" indent="0">
              <a:buNone/>
            </a:pPr>
            <a:endParaRPr lang="en-US" dirty="0"/>
          </a:p>
          <a:p>
            <a:pPr marL="0" indent="0" algn="just">
              <a:buNone/>
            </a:pPr>
            <a:r>
              <a:rPr lang="en-US" sz="3200" dirty="0"/>
              <a:t>However with the economic agenda set by his Excellency, President Ferdinand R. Marcos </a:t>
            </a:r>
            <a:r>
              <a:rPr lang="en-US" sz="3200" dirty="0" err="1"/>
              <a:t>jr.</a:t>
            </a:r>
            <a:r>
              <a:rPr lang="en-US" sz="3200" dirty="0"/>
              <a:t> the life of our people will surely improve owing with the full cooperation of all sectors of our society, specially the </a:t>
            </a:r>
            <a:r>
              <a:rPr lang="en-US" sz="3200" dirty="0">
                <a:solidFill>
                  <a:srgbClr val="C00000"/>
                </a:solidFill>
              </a:rPr>
              <a:t>local government units</a:t>
            </a:r>
            <a:r>
              <a:rPr lang="en-US" sz="3200" dirty="0"/>
              <a:t> who are in the frontline of public service.</a:t>
            </a:r>
          </a:p>
        </p:txBody>
      </p:sp>
    </p:spTree>
    <p:extLst>
      <p:ext uri="{BB962C8B-B14F-4D97-AF65-F5344CB8AC3E}">
        <p14:creationId xmlns:p14="http://schemas.microsoft.com/office/powerpoint/2010/main" val="16336183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7F9F0"/>
            </a:solidFill>
          </a:ln>
        </p:spPr>
        <p:txBody>
          <a:bodyPr>
            <a:normAutofit/>
          </a:bodyPr>
          <a:lstStyle/>
          <a:p>
            <a:pPr marL="0" indent="0">
              <a:buNone/>
            </a:pPr>
            <a:endParaRPr lang="en-US" b="1" dirty="0">
              <a:ln w="22225">
                <a:solidFill>
                  <a:schemeClr val="accent2"/>
                </a:solidFill>
                <a:prstDash val="solid"/>
              </a:ln>
              <a:solidFill>
                <a:schemeClr val="accent2">
                  <a:lumMod val="40000"/>
                  <a:lumOff val="60000"/>
                </a:schemeClr>
              </a:solidFill>
            </a:endParaRPr>
          </a:p>
          <a:p>
            <a:pPr marL="0" indent="0" algn="ctr">
              <a:buNone/>
            </a:pPr>
            <a:endParaRPr lang="en-US" b="1" dirty="0">
              <a:ln w="22225">
                <a:solidFill>
                  <a:schemeClr val="accent2"/>
                </a:solidFill>
                <a:prstDash val="solid"/>
              </a:ln>
              <a:solidFill>
                <a:schemeClr val="accent2">
                  <a:lumMod val="40000"/>
                  <a:lumOff val="60000"/>
                </a:schemeClr>
              </a:solidFill>
            </a:endParaRPr>
          </a:p>
          <a:p>
            <a:pPr marL="0" indent="0" algn="ctr">
              <a:buNone/>
            </a:pPr>
            <a:endParaRPr lang="en-US" b="1" dirty="0">
              <a:ln w="22225">
                <a:solidFill>
                  <a:schemeClr val="accent2"/>
                </a:solidFill>
                <a:prstDash val="solid"/>
              </a:ln>
              <a:solidFill>
                <a:schemeClr val="accent2">
                  <a:lumMod val="40000"/>
                  <a:lumOff val="60000"/>
                </a:schemeClr>
              </a:solidFill>
            </a:endParaRPr>
          </a:p>
          <a:p>
            <a:pPr marL="0" indent="0" algn="ctr">
              <a:buNone/>
            </a:pPr>
            <a:endParaRPr lang="en-US" b="1" dirty="0">
              <a:ln w="22225">
                <a:solidFill>
                  <a:schemeClr val="accent2"/>
                </a:solidFill>
                <a:prstDash val="solid"/>
              </a:ln>
              <a:solidFill>
                <a:schemeClr val="accent2">
                  <a:lumMod val="40000"/>
                  <a:lumOff val="60000"/>
                </a:schemeClr>
              </a:solidFill>
            </a:endParaRPr>
          </a:p>
          <a:p>
            <a:pPr marL="0" indent="0" algn="ctr">
              <a:buNone/>
            </a:pPr>
            <a:endParaRPr lang="en-US" b="1" dirty="0">
              <a:ln w="22225">
                <a:solidFill>
                  <a:schemeClr val="accent2"/>
                </a:solidFill>
                <a:prstDash val="solid"/>
              </a:ln>
              <a:solidFill>
                <a:schemeClr val="accent2">
                  <a:lumMod val="40000"/>
                  <a:lumOff val="60000"/>
                </a:schemeClr>
              </a:solidFill>
            </a:endParaRPr>
          </a:p>
          <a:p>
            <a:pPr marL="0" indent="0" algn="ctr">
              <a:buNone/>
            </a:pPr>
            <a:endParaRPr lang="en-US" b="1" dirty="0">
              <a:ln w="22225">
                <a:solidFill>
                  <a:schemeClr val="accent2"/>
                </a:solidFill>
                <a:prstDash val="solid"/>
              </a:ln>
              <a:solidFill>
                <a:schemeClr val="accent2">
                  <a:lumMod val="40000"/>
                  <a:lumOff val="60000"/>
                </a:schemeClr>
              </a:solidFill>
            </a:endParaRPr>
          </a:p>
          <a:p>
            <a:pPr marL="0" indent="0" algn="ctr">
              <a:buNone/>
            </a:pPr>
            <a:r>
              <a:rPr lang="en-US" sz="3200" b="1" dirty="0">
                <a:ln w="22225">
                  <a:solidFill>
                    <a:schemeClr val="accent2"/>
                  </a:solidFill>
                  <a:prstDash val="solid"/>
                </a:ln>
                <a:solidFill>
                  <a:schemeClr val="tx1"/>
                </a:solidFill>
              </a:rPr>
              <a:t>MARAMING SALAMAT PO</a:t>
            </a:r>
          </a:p>
          <a:p>
            <a:pPr marL="0" indent="0" algn="ctr">
              <a:buNone/>
            </a:pPr>
            <a:endParaRPr lang="en-US" sz="3200" b="1" dirty="0">
              <a:ln w="22225">
                <a:solidFill>
                  <a:schemeClr val="accent2"/>
                </a:solidFill>
                <a:prstDash val="solid"/>
              </a:ln>
              <a:solidFill>
                <a:schemeClr val="tx1"/>
              </a:solidFill>
            </a:endParaRPr>
          </a:p>
          <a:p>
            <a:pPr marL="0" indent="0" algn="ctr">
              <a:buNone/>
            </a:pPr>
            <a:r>
              <a:rPr lang="en-US" sz="3200" b="1" dirty="0">
                <a:ln w="22225">
                  <a:solidFill>
                    <a:schemeClr val="accent2"/>
                  </a:solidFill>
                  <a:prstDash val="solid"/>
                </a:ln>
                <a:solidFill>
                  <a:schemeClr val="tx1"/>
                </a:solidFill>
              </a:rPr>
              <a:t> </a:t>
            </a:r>
          </a:p>
          <a:p>
            <a:pPr marL="0" indent="0" algn="ctr">
              <a:buNone/>
            </a:pPr>
            <a:endParaRPr lang="en-US" sz="3200" b="1" dirty="0">
              <a:ln w="22225">
                <a:solidFill>
                  <a:schemeClr val="accent2"/>
                </a:solidFill>
                <a:prstDash val="solid"/>
              </a:ln>
              <a:solidFill>
                <a:schemeClr val="accent2">
                  <a:lumMod val="40000"/>
                  <a:lumOff val="60000"/>
                </a:schemeClr>
              </a:solidFill>
            </a:endParaRPr>
          </a:p>
        </p:txBody>
      </p:sp>
      <p:sp>
        <p:nvSpPr>
          <p:cNvPr id="4" name="Rectangle 3">
            <a:extLst>
              <a:ext uri="{FF2B5EF4-FFF2-40B4-BE49-F238E27FC236}">
                <a16:creationId xmlns:a16="http://schemas.microsoft.com/office/drawing/2014/main" xmlns="" id="{5FA7F6A1-8CE5-41CD-B193-D9895D7AEA24}"/>
              </a:ext>
            </a:extLst>
          </p:cNvPr>
          <p:cNvSpPr/>
          <p:nvPr/>
        </p:nvSpPr>
        <p:spPr>
          <a:xfrm>
            <a:off x="2251495" y="3581400"/>
            <a:ext cx="4641014" cy="1200329"/>
          </a:xfrm>
          <a:prstGeom prst="rect">
            <a:avLst/>
          </a:prstGeom>
          <a:noFill/>
        </p:spPr>
        <p:txBody>
          <a:bodyPr wrap="none" lIns="91440" tIns="45720" rIns="91440" bIns="45720">
            <a:spAutoFit/>
          </a:bodyPr>
          <a:lstStyle/>
          <a:p>
            <a:pPr algn="ctr"/>
            <a:r>
              <a:rPr lang="en-US" sz="3600" dirty="0">
                <a:ln w="0"/>
                <a:effectLst>
                  <a:outerShdw blurRad="38100" dist="19050" dir="2700000" algn="tl" rotWithShape="0">
                    <a:schemeClr val="dk1">
                      <a:alpha val="40000"/>
                    </a:schemeClr>
                  </a:outerShdw>
                </a:effectLst>
              </a:rPr>
              <a:t>Gilbert B. </a:t>
            </a:r>
            <a:r>
              <a:rPr lang="en-US" sz="3600" dirty="0" err="1">
                <a:ln w="0"/>
                <a:effectLst>
                  <a:outerShdw blurRad="38100" dist="19050" dir="2700000" algn="tl" rotWithShape="0">
                    <a:schemeClr val="dk1">
                      <a:alpha val="40000"/>
                    </a:schemeClr>
                  </a:outerShdw>
                </a:effectLst>
              </a:rPr>
              <a:t>Gumabay</a:t>
            </a:r>
            <a:endParaRPr lang="en-US" sz="3600" dirty="0">
              <a:ln w="0"/>
              <a:effectLst>
                <a:outerShdw blurRad="38100" dist="19050" dir="2700000" algn="tl" rotWithShape="0">
                  <a:schemeClr val="dk1">
                    <a:alpha val="40000"/>
                  </a:schemeClr>
                </a:outerShdw>
              </a:effectLst>
            </a:endParaRPr>
          </a:p>
          <a:p>
            <a:pPr algn="ctr"/>
            <a:r>
              <a:rPr lang="en-US" sz="3600" b="0" cap="none" spc="0">
                <a:ln w="0"/>
                <a:solidFill>
                  <a:schemeClr val="tx1"/>
                </a:solidFill>
                <a:effectLst>
                  <a:outerShdw blurRad="38100" dist="19050" dir="2700000" algn="tl" rotWithShape="0">
                    <a:schemeClr val="dk1">
                      <a:alpha val="40000"/>
                    </a:schemeClr>
                  </a:outerShdw>
                </a:effectLst>
              </a:rPr>
              <a:t>09175535667</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9957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534400" cy="6096000"/>
          </a:xfrm>
        </p:spPr>
        <p:txBody>
          <a:bodyPr>
            <a:noAutofit/>
          </a:bodyPr>
          <a:lstStyle/>
          <a:p>
            <a:pPr fontAlgn="base"/>
            <a:r>
              <a:rPr lang="en-US" sz="2800" dirty="0"/>
              <a:t>create more jobs by promoting investments, </a:t>
            </a:r>
            <a:r>
              <a:rPr lang="en-US" sz="2800" dirty="0">
                <a:solidFill>
                  <a:schemeClr val="bg2"/>
                </a:solidFill>
              </a:rPr>
              <a:t>im</a:t>
            </a:r>
            <a:r>
              <a:rPr lang="en-US" sz="2800" dirty="0"/>
              <a:t>proving infrastructure, and ensuring energy security, among others</a:t>
            </a:r>
          </a:p>
          <a:p>
            <a:pPr fontAlgn="base"/>
            <a:r>
              <a:rPr lang="en-US" sz="2800" dirty="0"/>
              <a:t>create quality jobs by increasing employability, encouraging research and development and innovation, and enhancing the digital economy</a:t>
            </a:r>
          </a:p>
          <a:p>
            <a:pPr fontAlgn="base"/>
            <a:r>
              <a:rPr lang="en-US" sz="2800" dirty="0"/>
              <a:t>create green jobs by pursuing a green and blue economy and establishing livable and sustainable communities</a:t>
            </a:r>
          </a:p>
          <a:p>
            <a:pPr fontAlgn="base"/>
            <a:r>
              <a:rPr lang="en-US" sz="2800" dirty="0"/>
              <a:t>uphold public order and safety, peace, and security</a:t>
            </a:r>
          </a:p>
          <a:p>
            <a:pPr fontAlgn="base"/>
            <a:endParaRPr lang="en-US" sz="2800" dirty="0"/>
          </a:p>
          <a:p>
            <a:pPr marL="0" indent="0">
              <a:buNone/>
            </a:pPr>
            <a:endParaRPr lang="en-US" sz="2800" dirty="0"/>
          </a:p>
        </p:txBody>
      </p:sp>
    </p:spTree>
    <p:extLst>
      <p:ext uri="{BB962C8B-B14F-4D97-AF65-F5344CB8AC3E}">
        <p14:creationId xmlns:p14="http://schemas.microsoft.com/office/powerpoint/2010/main" val="3225062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85000" lnSpcReduction="20000"/>
          </a:bodyPr>
          <a:lstStyle/>
          <a:p>
            <a:endParaRPr lang="en-US" dirty="0"/>
          </a:p>
          <a:p>
            <a:endParaRPr lang="en-US" dirty="0"/>
          </a:p>
          <a:p>
            <a:endParaRPr lang="en-US" dirty="0"/>
          </a:p>
          <a:p>
            <a:pPr marL="0" indent="0">
              <a:buNone/>
            </a:pPr>
            <a:r>
              <a:rPr lang="en-US" sz="3300" dirty="0"/>
              <a:t>In relation with our topic, let us look back on the revenue performance of LGUs in the year 2021</a:t>
            </a:r>
          </a:p>
          <a:p>
            <a:r>
              <a:rPr lang="en-US" sz="3300" dirty="0"/>
              <a:t>Locally sourced LGU revenues reach P209-B in Q3 2021</a:t>
            </a:r>
          </a:p>
          <a:p>
            <a:r>
              <a:rPr lang="en-US" sz="3300" dirty="0"/>
              <a:t>Collections of local government units (LGUs) from locally sourced revenues (LSRs) slightly dipped by 0.33 percent to P208.98 billion in the third quarter of 2021 compared to P209.68 billion during the same period of 2020 , as provinces, cities, and municipalities continue to rely heavily on their respective internal revenue allotment (IRA) shares to fund operations and programs.</a:t>
            </a:r>
          </a:p>
        </p:txBody>
      </p:sp>
    </p:spTree>
    <p:extLst>
      <p:ext uri="{BB962C8B-B14F-4D97-AF65-F5344CB8AC3E}">
        <p14:creationId xmlns:p14="http://schemas.microsoft.com/office/powerpoint/2010/main" val="166064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400800"/>
          </a:xfrm>
        </p:spPr>
        <p:txBody>
          <a:bodyPr>
            <a:noAutofit/>
          </a:bodyPr>
          <a:lstStyle/>
          <a:p>
            <a:r>
              <a:rPr lang="en-US" sz="2300" dirty="0"/>
              <a:t>In a report to former Finance Secretary Carlos Dominguez III, the Bureau of Local Government Finance (BLGF) said the current operating income of provinces, cities, and municipalities reached P648.7 billion in the third quarter of 2021, representing an increase of P2.45 billion or 0.38 percent from the P646.25 billion posted during the same period of 2020.</a:t>
            </a:r>
          </a:p>
          <a:p>
            <a:r>
              <a:rPr lang="en-US" sz="2300" dirty="0"/>
              <a:t>“On IRA dependence, provinces showed the highest dependency at 81 percent, followed by the municipalities (78 percent) and cities (43 percent) in the third quarter of 2021,” BLGF Executive Director Niño Raymond B. </a:t>
            </a:r>
            <a:r>
              <a:rPr lang="en-US" sz="2300" dirty="0" err="1"/>
              <a:t>Alvina</a:t>
            </a:r>
            <a:r>
              <a:rPr lang="en-US" sz="2300" dirty="0"/>
              <a:t> said.</a:t>
            </a:r>
          </a:p>
          <a:p>
            <a:r>
              <a:rPr lang="en-US" sz="2300" dirty="0" err="1"/>
              <a:t>Alvina</a:t>
            </a:r>
            <a:r>
              <a:rPr lang="en-US" sz="2300" dirty="0"/>
              <a:t> said cities collected the highest LSR at P147.89 billion, which is 71 percent of the total LSR of LGUs, followed by municipalities and provinces, with P39.57 billion (19 percent) and P21.53 billion (10 percent).</a:t>
            </a:r>
          </a:p>
          <a:p>
            <a:pPr marL="0" indent="0">
              <a:buNone/>
            </a:pPr>
            <a:endParaRPr lang="en-US" sz="2300" dirty="0"/>
          </a:p>
          <a:p>
            <a:endParaRPr lang="en-US" sz="2300" dirty="0"/>
          </a:p>
        </p:txBody>
      </p:sp>
    </p:spTree>
    <p:extLst>
      <p:ext uri="{BB962C8B-B14F-4D97-AF65-F5344CB8AC3E}">
        <p14:creationId xmlns:p14="http://schemas.microsoft.com/office/powerpoint/2010/main" val="396444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r>
              <a:rPr lang="en-US" sz="2400" dirty="0"/>
              <a:t>“In aggregate terms, LGUs’ dependence on external sources (e.g. IRA, other transfers from national government) in the third quarter of 2021 reached 68 percent, which is 0.72 percent or P3.14 billion higher than the third quarter 2020 levels,” he said.</a:t>
            </a:r>
          </a:p>
          <a:p>
            <a:r>
              <a:rPr lang="en-US" sz="2400" dirty="0"/>
              <a:t>As in the previous years, the National Capital Region (NCR) posted the highest LSR year-on-year (YOY) collections, which reached P89.28 billion or 43 percent of the total LSRs of all LGUs, </a:t>
            </a:r>
            <a:r>
              <a:rPr lang="en-US" sz="2400" dirty="0" err="1"/>
              <a:t>Alvina</a:t>
            </a:r>
            <a:r>
              <a:rPr lang="en-US" sz="2400" dirty="0"/>
              <a:t> said.</a:t>
            </a:r>
          </a:p>
          <a:p>
            <a:r>
              <a:rPr lang="en-US" sz="2400" dirty="0"/>
              <a:t>This was followed by Region IV-A (the Cavite-Laguna-</a:t>
            </a:r>
            <a:r>
              <a:rPr lang="en-US" sz="2400" dirty="0" err="1"/>
              <a:t>Batangas</a:t>
            </a:r>
            <a:r>
              <a:rPr lang="en-US" sz="2400" dirty="0"/>
              <a:t>-Rizal-Quezon area or </a:t>
            </a:r>
            <a:r>
              <a:rPr lang="en-US" sz="2400" dirty="0" err="1"/>
              <a:t>Calabarzon</a:t>
            </a:r>
            <a:r>
              <a:rPr lang="en-US" sz="2400" dirty="0"/>
              <a:t>) and Region III (Central Luzon), with a respective P32.54 billion (16 percent) and P19.32 billion (9 percent) in LSR collections.</a:t>
            </a:r>
          </a:p>
          <a:p>
            <a:endParaRPr lang="en-US" sz="2400" dirty="0"/>
          </a:p>
          <a:p>
            <a:pPr marL="0" indent="0">
              <a:buNone/>
            </a:pPr>
            <a:endParaRPr lang="en-US" sz="2400" dirty="0"/>
          </a:p>
          <a:p>
            <a:endParaRPr lang="en-US" sz="2400" dirty="0"/>
          </a:p>
        </p:txBody>
      </p:sp>
    </p:spTree>
    <p:extLst>
      <p:ext uri="{BB962C8B-B14F-4D97-AF65-F5344CB8AC3E}">
        <p14:creationId xmlns:p14="http://schemas.microsoft.com/office/powerpoint/2010/main" val="409557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marL="0" indent="0">
              <a:buNone/>
            </a:pPr>
            <a:r>
              <a:rPr lang="en-US" dirty="0"/>
              <a:t>Improved revenue collection procedures and tax administration now a 		days necessarily needs modernizations approach. Suggested 			</a:t>
            </a:r>
            <a:r>
              <a:rPr lang="en-US" dirty="0" err="1"/>
              <a:t>methology</a:t>
            </a:r>
            <a:r>
              <a:rPr lang="en-US" dirty="0"/>
              <a:t> may be considered thru but not limited to the 				following:</a:t>
            </a:r>
          </a:p>
          <a:p>
            <a:r>
              <a:rPr lang="en-US" dirty="0"/>
              <a:t>LGU </a:t>
            </a:r>
            <a:r>
              <a:rPr lang="en-US" b="1" dirty="0"/>
              <a:t>sharing of collection strategy or benchmarking. </a:t>
            </a:r>
            <a:r>
              <a:rPr lang="en-US" dirty="0"/>
              <a:t>  </a:t>
            </a:r>
          </a:p>
          <a:p>
            <a:r>
              <a:rPr lang="en-US" dirty="0"/>
              <a:t>Improved </a:t>
            </a:r>
            <a:r>
              <a:rPr lang="en-US" b="1" dirty="0"/>
              <a:t>revenue collection procedures vis-a-vis</a:t>
            </a:r>
            <a:r>
              <a:rPr lang="en-US" dirty="0"/>
              <a:t> efficient tax administration that include modernizations such e-bill delivery, e-payments and application of revenue collection measures provided under RA 7160 a.k.a. the LGC of 1991. </a:t>
            </a:r>
          </a:p>
          <a:p>
            <a:r>
              <a:rPr lang="en-US" b="1" dirty="0"/>
              <a:t>Transparency on revenue funding and spending</a:t>
            </a:r>
            <a:r>
              <a:rPr lang="en-US" dirty="0"/>
              <a:t>.</a:t>
            </a:r>
          </a:p>
          <a:p>
            <a:r>
              <a:rPr lang="en-US" dirty="0"/>
              <a:t>Development and implementation of a secured manual or electronic </a:t>
            </a:r>
            <a:r>
              <a:rPr lang="en-US" b="1" dirty="0"/>
              <a:t>billing, collection and filing system in order </a:t>
            </a:r>
            <a:r>
              <a:rPr lang="en-US" dirty="0"/>
              <a:t>to eliminate the risks of leakages, fraud, and vandalized or missing documents;</a:t>
            </a:r>
          </a:p>
          <a:p>
            <a:r>
              <a:rPr lang="en-US" dirty="0"/>
              <a:t>Improved mass- and inter-personal </a:t>
            </a:r>
            <a:r>
              <a:rPr lang="en-US" b="1" dirty="0"/>
              <a:t>communication</a:t>
            </a:r>
            <a:r>
              <a:rPr lang="en-US" b="1" i="1" dirty="0"/>
              <a:t> </a:t>
            </a:r>
            <a:r>
              <a:rPr lang="en-US" dirty="0"/>
              <a:t>with the community; Conduct of tax information and education campaign and consultations involving local tax impositions, setting of property values and project/program development and implementation..</a:t>
            </a:r>
          </a:p>
          <a:p>
            <a:r>
              <a:rPr lang="en-US" dirty="0"/>
              <a:t>Management support in all phases to ensure </a:t>
            </a:r>
            <a:r>
              <a:rPr lang="en-US" b="1" dirty="0"/>
              <a:t>continuity and sustainability</a:t>
            </a:r>
            <a:r>
              <a:rPr lang="en-US" dirty="0"/>
              <a:t> of implemented program/project.</a:t>
            </a:r>
          </a:p>
          <a:p>
            <a:pPr marL="0" indent="0">
              <a:buNone/>
            </a:pPr>
            <a:endParaRPr lang="en-US" dirty="0"/>
          </a:p>
        </p:txBody>
      </p:sp>
    </p:spTree>
    <p:extLst>
      <p:ext uri="{BB962C8B-B14F-4D97-AF65-F5344CB8AC3E}">
        <p14:creationId xmlns:p14="http://schemas.microsoft.com/office/powerpoint/2010/main" val="2862325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dirty="0"/>
              <a:t>Change in Revenue Shares of NG &amp; LGUs, as a Percentage of Total National Taxes Source of basic data: Department of Finance (DOF) Revenue Operations Group</a:t>
            </a:r>
          </a:p>
          <a:p>
            <a:pPr marL="0" indent="0">
              <a:buNone/>
            </a:pPr>
            <a:endParaRPr lang="en-US" dirty="0"/>
          </a:p>
          <a:p>
            <a:pPr marL="0" indent="0">
              <a:buNone/>
            </a:pPr>
            <a:r>
              <a:rPr lang="en-US" dirty="0"/>
              <a:t>Figure 2. Change in Revenue Shares from IRA to NTA</a:t>
            </a:r>
          </a:p>
        </p:txBody>
      </p:sp>
      <p:graphicFrame>
        <p:nvGraphicFramePr>
          <p:cNvPr id="2" name="Table 1"/>
          <p:cNvGraphicFramePr>
            <a:graphicFrameLocks noGrp="1"/>
          </p:cNvGraphicFramePr>
          <p:nvPr>
            <p:extLst>
              <p:ext uri="{D42A27DB-BD31-4B8C-83A1-F6EECF244321}">
                <p14:modId xmlns:p14="http://schemas.microsoft.com/office/powerpoint/2010/main" val="2869334696"/>
              </p:ext>
            </p:extLst>
          </p:nvPr>
        </p:nvGraphicFramePr>
        <p:xfrm>
          <a:off x="533400" y="2514600"/>
          <a:ext cx="7924800" cy="3293813"/>
        </p:xfrm>
        <a:graphic>
          <a:graphicData uri="http://schemas.openxmlformats.org/drawingml/2006/table">
            <a:tbl>
              <a:tblPr firstRow="1" bandRow="1">
                <a:tableStyleId>{5C22544A-7EE6-4342-B048-85BDC9FD1C3A}</a:tableStyleId>
              </a:tblPr>
              <a:tblGrid>
                <a:gridCol w="1783080">
                  <a:extLst>
                    <a:ext uri="{9D8B030D-6E8A-4147-A177-3AD203B41FA5}">
                      <a16:colId xmlns:a16="http://schemas.microsoft.com/office/drawing/2014/main" xmlns="" val="1363357209"/>
                    </a:ext>
                  </a:extLst>
                </a:gridCol>
                <a:gridCol w="2476500">
                  <a:extLst>
                    <a:ext uri="{9D8B030D-6E8A-4147-A177-3AD203B41FA5}">
                      <a16:colId xmlns:a16="http://schemas.microsoft.com/office/drawing/2014/main" xmlns="" val="3518579208"/>
                    </a:ext>
                  </a:extLst>
                </a:gridCol>
                <a:gridCol w="1386840">
                  <a:extLst>
                    <a:ext uri="{9D8B030D-6E8A-4147-A177-3AD203B41FA5}">
                      <a16:colId xmlns:a16="http://schemas.microsoft.com/office/drawing/2014/main" xmlns="" val="3862127915"/>
                    </a:ext>
                  </a:extLst>
                </a:gridCol>
                <a:gridCol w="2278380">
                  <a:extLst>
                    <a:ext uri="{9D8B030D-6E8A-4147-A177-3AD203B41FA5}">
                      <a16:colId xmlns:a16="http://schemas.microsoft.com/office/drawing/2014/main" xmlns="" val="3109789194"/>
                    </a:ext>
                  </a:extLst>
                </a:gridCol>
              </a:tblGrid>
              <a:tr h="607627">
                <a:tc gridSpan="2">
                  <a:txBody>
                    <a:bodyPr/>
                    <a:lstStyle/>
                    <a:p>
                      <a:pPr algn="ctr"/>
                      <a:r>
                        <a:rPr lang="en-US" sz="2400" dirty="0"/>
                        <a:t>Before </a:t>
                      </a:r>
                      <a:r>
                        <a:rPr lang="en-US" sz="2400" dirty="0" err="1"/>
                        <a:t>Mandanas</a:t>
                      </a:r>
                      <a:r>
                        <a:rPr lang="en-US" sz="2400" dirty="0"/>
                        <a:t>-Garcia</a:t>
                      </a:r>
                    </a:p>
                  </a:txBody>
                  <a:tcPr/>
                </a:tc>
                <a:tc hMerge="1">
                  <a:txBody>
                    <a:bodyPr/>
                    <a:lstStyle/>
                    <a:p>
                      <a:endParaRPr lang="en-US" dirty="0"/>
                    </a:p>
                  </a:txBody>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dirty="0"/>
                        <a:t>After </a:t>
                      </a:r>
                      <a:r>
                        <a:rPr lang="en-US" sz="2400" dirty="0" err="1"/>
                        <a:t>Mandanas</a:t>
                      </a:r>
                      <a:r>
                        <a:rPr lang="en-US" sz="2400" dirty="0"/>
                        <a:t>-Garcia</a:t>
                      </a:r>
                    </a:p>
                    <a:p>
                      <a:pPr algn="ctr"/>
                      <a:endParaRPr lang="en-US" sz="2400" dirty="0"/>
                    </a:p>
                  </a:txBody>
                  <a:tcPr/>
                </a:tc>
                <a:tc hMerge="1">
                  <a:txBody>
                    <a:bodyPr/>
                    <a:lstStyle/>
                    <a:p>
                      <a:endParaRPr lang="en-US" dirty="0"/>
                    </a:p>
                  </a:txBody>
                  <a:tcPr/>
                </a:tc>
                <a:extLst>
                  <a:ext uri="{0D108BD9-81ED-4DB2-BD59-A6C34878D82A}">
                    <a16:rowId xmlns:a16="http://schemas.microsoft.com/office/drawing/2014/main" xmlns="" val="2432008354"/>
                  </a:ext>
                </a:extLst>
              </a:tr>
              <a:tr h="459173">
                <a:tc>
                  <a:txBody>
                    <a:bodyPr/>
                    <a:lstStyle/>
                    <a:p>
                      <a:pPr algn="ctr"/>
                      <a:r>
                        <a:rPr lang="en-US" sz="2400" b="1" dirty="0"/>
                        <a:t>  NG(BOC)</a:t>
                      </a:r>
                    </a:p>
                  </a:txBody>
                  <a:tcPr/>
                </a:tc>
                <a:tc>
                  <a:txBody>
                    <a:bodyPr/>
                    <a:lstStyle/>
                    <a:p>
                      <a:pPr algn="ctr"/>
                      <a:r>
                        <a:rPr lang="en-US" sz="2400" b="1" dirty="0"/>
                        <a:t>22%</a:t>
                      </a:r>
                    </a:p>
                  </a:txBody>
                  <a:tcPr/>
                </a:tc>
                <a:tc rowSpan="2">
                  <a:txBody>
                    <a:bodyPr/>
                    <a:lstStyle/>
                    <a:p>
                      <a:pPr algn="ctr"/>
                      <a:endParaRPr lang="en-US" sz="2400" b="1" dirty="0"/>
                    </a:p>
                    <a:p>
                      <a:pPr algn="ctr"/>
                      <a:r>
                        <a:rPr lang="en-US" sz="2400" b="1" dirty="0"/>
                        <a:t>NG</a:t>
                      </a:r>
                    </a:p>
                  </a:txBody>
                  <a:tcPr/>
                </a:tc>
                <a:tc rowSpan="2">
                  <a:txBody>
                    <a:bodyPr/>
                    <a:lstStyle/>
                    <a:p>
                      <a:pPr algn="ctr"/>
                      <a:endParaRPr lang="en-US" sz="2400" b="1" dirty="0"/>
                    </a:p>
                    <a:p>
                      <a:pPr algn="ctr"/>
                      <a:r>
                        <a:rPr lang="en-US" sz="2400" b="1" dirty="0"/>
                        <a:t>60%</a:t>
                      </a:r>
                    </a:p>
                  </a:txBody>
                  <a:tcPr/>
                </a:tc>
                <a:extLst>
                  <a:ext uri="{0D108BD9-81ED-4DB2-BD59-A6C34878D82A}">
                    <a16:rowId xmlns:a16="http://schemas.microsoft.com/office/drawing/2014/main" xmlns="" val="3204557930"/>
                  </a:ext>
                </a:extLst>
              </a:tr>
              <a:tr h="697933">
                <a:tc>
                  <a:txBody>
                    <a:bodyPr/>
                    <a:lstStyle/>
                    <a:p>
                      <a:pPr algn="ctr"/>
                      <a:endParaRPr lang="en-US" sz="2400" b="1" dirty="0"/>
                    </a:p>
                    <a:p>
                      <a:pPr algn="ctr"/>
                      <a:r>
                        <a:rPr lang="en-US" sz="2400" b="1" dirty="0"/>
                        <a:t>NG</a:t>
                      </a:r>
                    </a:p>
                  </a:txBody>
                  <a:tcPr/>
                </a:tc>
                <a:tc>
                  <a:txBody>
                    <a:bodyPr/>
                    <a:lstStyle/>
                    <a:p>
                      <a:pPr algn="ctr"/>
                      <a:endParaRPr lang="en-US" sz="2400" b="1" dirty="0"/>
                    </a:p>
                    <a:p>
                      <a:pPr algn="ctr"/>
                      <a:r>
                        <a:rPr lang="en-US" sz="2400" b="1" dirty="0"/>
                        <a:t>46.80%</a:t>
                      </a: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xmlns="" val="1852625582"/>
                  </a:ext>
                </a:extLst>
              </a:tr>
              <a:tr h="741680">
                <a:tc>
                  <a:txBody>
                    <a:bodyPr/>
                    <a:lstStyle/>
                    <a:p>
                      <a:pPr algn="ctr"/>
                      <a:endParaRPr lang="en-US" sz="2400" b="1" dirty="0"/>
                    </a:p>
                    <a:p>
                      <a:pPr algn="ctr"/>
                      <a:r>
                        <a:rPr lang="en-US" sz="2400" b="1" dirty="0"/>
                        <a:t>LGUs</a:t>
                      </a:r>
                    </a:p>
                  </a:txBody>
                  <a:tcPr/>
                </a:tc>
                <a:tc>
                  <a:txBody>
                    <a:bodyPr/>
                    <a:lstStyle/>
                    <a:p>
                      <a:pPr algn="ctr"/>
                      <a:endParaRPr lang="en-US" sz="2400" b="1" dirty="0"/>
                    </a:p>
                    <a:p>
                      <a:pPr algn="ctr"/>
                      <a:r>
                        <a:rPr lang="en-US" sz="2400" b="1" dirty="0"/>
                        <a:t>31.20%</a:t>
                      </a:r>
                    </a:p>
                  </a:txBody>
                  <a:tcPr>
                    <a:solidFill>
                      <a:schemeClr val="accent1">
                        <a:lumMod val="40000"/>
                        <a:lumOff val="60000"/>
                      </a:schemeClr>
                    </a:solidFill>
                  </a:tcPr>
                </a:tc>
                <a:tc>
                  <a:txBody>
                    <a:bodyPr/>
                    <a:lstStyle/>
                    <a:p>
                      <a:pPr algn="ctr"/>
                      <a:endParaRPr lang="en-US" sz="2400" b="1" dirty="0"/>
                    </a:p>
                    <a:p>
                      <a:pPr algn="ctr"/>
                      <a:r>
                        <a:rPr lang="en-US" sz="2400" b="1" dirty="0"/>
                        <a:t>LGUs</a:t>
                      </a:r>
                    </a:p>
                  </a:txBody>
                  <a:tcPr/>
                </a:tc>
                <a:tc>
                  <a:txBody>
                    <a:bodyPr/>
                    <a:lstStyle/>
                    <a:p>
                      <a:pPr algn="ctr"/>
                      <a:endParaRPr lang="en-US" sz="2400" b="1" dirty="0"/>
                    </a:p>
                    <a:p>
                      <a:pPr algn="ctr"/>
                      <a:r>
                        <a:rPr lang="en-US" sz="2400" b="1" dirty="0"/>
                        <a:t>40% </a:t>
                      </a:r>
                    </a:p>
                  </a:txBody>
                  <a:tcPr>
                    <a:solidFill>
                      <a:schemeClr val="accent1">
                        <a:lumMod val="40000"/>
                        <a:lumOff val="60000"/>
                      </a:schemeClr>
                    </a:solidFill>
                  </a:tcPr>
                </a:tc>
                <a:extLst>
                  <a:ext uri="{0D108BD9-81ED-4DB2-BD59-A6C34878D82A}">
                    <a16:rowId xmlns:a16="http://schemas.microsoft.com/office/drawing/2014/main" xmlns="" val="4251566716"/>
                  </a:ext>
                </a:extLst>
              </a:tr>
            </a:tbl>
          </a:graphicData>
        </a:graphic>
      </p:graphicFrame>
    </p:spTree>
    <p:extLst>
      <p:ext uri="{BB962C8B-B14F-4D97-AF65-F5344CB8AC3E}">
        <p14:creationId xmlns:p14="http://schemas.microsoft.com/office/powerpoint/2010/main" val="396444596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1659</TotalTime>
  <Words>802</Words>
  <Application>Microsoft Office PowerPoint</Application>
  <PresentationFormat>On-screen Show (4:3)</PresentationFormat>
  <Paragraphs>199</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Wisp</vt:lpstr>
      <vt:lpstr>Local Governments Role on the Achievement of the 2022-2028 Philippine Government   8 Points Economic Agenda </vt:lpstr>
      <vt:lpstr>During Crisis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Points Economic Agenda</dc:title>
  <dc:creator>LENOVO</dc:creator>
  <cp:lastModifiedBy>user</cp:lastModifiedBy>
  <cp:revision>111</cp:revision>
  <dcterms:created xsi:type="dcterms:W3CDTF">2022-08-12T08:42:10Z</dcterms:created>
  <dcterms:modified xsi:type="dcterms:W3CDTF">2022-09-14T04:17:54Z</dcterms:modified>
</cp:coreProperties>
</file>