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31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 u="heavy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1428" y="1405204"/>
            <a:ext cx="761415" cy="7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8112" y="4147134"/>
            <a:ext cx="758367" cy="7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270113" y="2868879"/>
            <a:ext cx="758367" cy="7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2110739" y="544068"/>
            <a:ext cx="7033259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712707" y="544068"/>
            <a:ext cx="431292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2416048" y="795401"/>
            <a:ext cx="6578981" cy="2851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9775" y="1732915"/>
            <a:ext cx="1194435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39" y="2249805"/>
            <a:ext cx="8529320" cy="383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heavy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84.png"/><Relationship Id="rId5" Type="http://schemas.openxmlformats.org/officeDocument/2006/relationships/image" Target="../media/image5.png"/><Relationship Id="rId10" Type="http://schemas.openxmlformats.org/officeDocument/2006/relationships/image" Target="../media/image83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84.png"/><Relationship Id="rId5" Type="http://schemas.openxmlformats.org/officeDocument/2006/relationships/image" Target="../media/image5.png"/><Relationship Id="rId10" Type="http://schemas.openxmlformats.org/officeDocument/2006/relationships/image" Target="../media/image83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87.png"/><Relationship Id="rId5" Type="http://schemas.openxmlformats.org/officeDocument/2006/relationships/image" Target="../media/image5.png"/><Relationship Id="rId10" Type="http://schemas.openxmlformats.org/officeDocument/2006/relationships/image" Target="../media/image86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9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2.jp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92.jpg"/><Relationship Id="rId5" Type="http://schemas.openxmlformats.org/officeDocument/2006/relationships/image" Target="../media/image5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02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0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0.png"/><Relationship Id="rId5" Type="http://schemas.openxmlformats.org/officeDocument/2006/relationships/image" Target="../media/image5.png"/><Relationship Id="rId10" Type="http://schemas.openxmlformats.org/officeDocument/2006/relationships/image" Target="../media/image91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0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84.png"/><Relationship Id="rId5" Type="http://schemas.openxmlformats.org/officeDocument/2006/relationships/image" Target="../media/image5.png"/><Relationship Id="rId10" Type="http://schemas.openxmlformats.org/officeDocument/2006/relationships/image" Target="../media/image91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1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0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0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07.png"/><Relationship Id="rId4" Type="http://schemas.openxmlformats.org/officeDocument/2006/relationships/image" Target="../media/image4.jpg"/><Relationship Id="rId9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0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0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07.png"/><Relationship Id="rId4" Type="http://schemas.openxmlformats.org/officeDocument/2006/relationships/image" Target="../media/image4.jpg"/><Relationship Id="rId9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2.png"/><Relationship Id="rId5" Type="http://schemas.openxmlformats.org/officeDocument/2006/relationships/image" Target="../media/image5.png"/><Relationship Id="rId10" Type="http://schemas.openxmlformats.org/officeDocument/2006/relationships/image" Target="../media/image111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7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6.png"/><Relationship Id="rId5" Type="http://schemas.openxmlformats.org/officeDocument/2006/relationships/image" Target="../media/image5.png"/><Relationship Id="rId10" Type="http://schemas.openxmlformats.org/officeDocument/2006/relationships/image" Target="../media/image115.png"/><Relationship Id="rId4" Type="http://schemas.openxmlformats.org/officeDocument/2006/relationships/image" Target="../media/image4.jpg"/><Relationship Id="rId9" Type="http://schemas.openxmlformats.org/officeDocument/2006/relationships/image" Target="../media/image114.png"/><Relationship Id="rId14" Type="http://schemas.openxmlformats.org/officeDocument/2006/relationships/image" Target="../media/image1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3.jpg"/><Relationship Id="rId7" Type="http://schemas.openxmlformats.org/officeDocument/2006/relationships/image" Target="../media/image1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0.png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1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7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6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5.png"/><Relationship Id="rId7" Type="http://schemas.openxmlformats.org/officeDocument/2006/relationships/image" Target="../media/image1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5" Type="http://schemas.openxmlformats.org/officeDocument/2006/relationships/image" Target="../media/image7.png"/><Relationship Id="rId10" Type="http://schemas.openxmlformats.org/officeDocument/2006/relationships/image" Target="../media/image125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5.png"/><Relationship Id="rId7" Type="http://schemas.openxmlformats.org/officeDocument/2006/relationships/image" Target="../media/image1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5" Type="http://schemas.openxmlformats.org/officeDocument/2006/relationships/image" Target="../media/image7.png"/><Relationship Id="rId10" Type="http://schemas.openxmlformats.org/officeDocument/2006/relationships/image" Target="../media/image125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png"/><Relationship Id="rId3" Type="http://schemas.openxmlformats.org/officeDocument/2006/relationships/image" Target="../media/image5.png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7.png"/><Relationship Id="rId10" Type="http://schemas.openxmlformats.org/officeDocument/2006/relationships/image" Target="../media/image43.png"/><Relationship Id="rId4" Type="http://schemas.openxmlformats.org/officeDocument/2006/relationships/image" Target="../media/image6.png"/><Relationship Id="rId9" Type="http://schemas.openxmlformats.org/officeDocument/2006/relationships/image" Target="../media/image4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5.png"/><Relationship Id="rId7" Type="http://schemas.openxmlformats.org/officeDocument/2006/relationships/image" Target="../media/image1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5" Type="http://schemas.openxmlformats.org/officeDocument/2006/relationships/image" Target="../media/image7.png"/><Relationship Id="rId10" Type="http://schemas.openxmlformats.org/officeDocument/2006/relationships/image" Target="../media/image125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.png"/><Relationship Id="rId7" Type="http://schemas.openxmlformats.org/officeDocument/2006/relationships/image" Target="../media/image60.pn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7.png"/><Relationship Id="rId10" Type="http://schemas.openxmlformats.org/officeDocument/2006/relationships/image" Target="../media/image43.png"/><Relationship Id="rId4" Type="http://schemas.openxmlformats.org/officeDocument/2006/relationships/image" Target="../media/image6.png"/><Relationship Id="rId9" Type="http://schemas.openxmlformats.org/officeDocument/2006/relationships/image" Target="../media/image4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5.png"/><Relationship Id="rId7" Type="http://schemas.openxmlformats.org/officeDocument/2006/relationships/image" Target="../media/image1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5" Type="http://schemas.openxmlformats.org/officeDocument/2006/relationships/image" Target="../media/image7.png"/><Relationship Id="rId10" Type="http://schemas.openxmlformats.org/officeDocument/2006/relationships/image" Target="../media/image125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5.png"/><Relationship Id="rId7" Type="http://schemas.openxmlformats.org/officeDocument/2006/relationships/image" Target="../media/image1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5" Type="http://schemas.openxmlformats.org/officeDocument/2006/relationships/image" Target="../media/image7.png"/><Relationship Id="rId10" Type="http://schemas.openxmlformats.org/officeDocument/2006/relationships/image" Target="../media/image125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7.png"/><Relationship Id="rId9" Type="http://schemas.openxmlformats.org/officeDocument/2006/relationships/image" Target="../media/image12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25.png"/><Relationship Id="rId18" Type="http://schemas.openxmlformats.org/officeDocument/2006/relationships/image" Target="../media/image160.png"/><Relationship Id="rId26" Type="http://schemas.openxmlformats.org/officeDocument/2006/relationships/image" Target="../media/image168.jpg"/><Relationship Id="rId3" Type="http://schemas.openxmlformats.org/officeDocument/2006/relationships/image" Target="../media/image147.png"/><Relationship Id="rId21" Type="http://schemas.openxmlformats.org/officeDocument/2006/relationships/image" Target="../media/image163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17" Type="http://schemas.openxmlformats.org/officeDocument/2006/relationships/image" Target="../media/image159.png"/><Relationship Id="rId25" Type="http://schemas.openxmlformats.org/officeDocument/2006/relationships/image" Target="../media/image167.png"/><Relationship Id="rId2" Type="http://schemas.openxmlformats.org/officeDocument/2006/relationships/image" Target="../media/image146.png"/><Relationship Id="rId16" Type="http://schemas.openxmlformats.org/officeDocument/2006/relationships/image" Target="../media/image158.png"/><Relationship Id="rId20" Type="http://schemas.openxmlformats.org/officeDocument/2006/relationships/image" Target="../media/image162.png"/><Relationship Id="rId29" Type="http://schemas.openxmlformats.org/officeDocument/2006/relationships/hyperlink" Target="mailto:gppb@gppb.gov.ph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24" Type="http://schemas.openxmlformats.org/officeDocument/2006/relationships/image" Target="../media/image166.png"/><Relationship Id="rId5" Type="http://schemas.openxmlformats.org/officeDocument/2006/relationships/image" Target="../media/image12.png"/><Relationship Id="rId15" Type="http://schemas.openxmlformats.org/officeDocument/2006/relationships/image" Target="../media/image157.png"/><Relationship Id="rId23" Type="http://schemas.openxmlformats.org/officeDocument/2006/relationships/image" Target="../media/image165.png"/><Relationship Id="rId28" Type="http://schemas.openxmlformats.org/officeDocument/2006/relationships/image" Target="../media/image170.png"/><Relationship Id="rId10" Type="http://schemas.openxmlformats.org/officeDocument/2006/relationships/image" Target="../media/image153.png"/><Relationship Id="rId19" Type="http://schemas.openxmlformats.org/officeDocument/2006/relationships/image" Target="../media/image161.png"/><Relationship Id="rId4" Type="http://schemas.openxmlformats.org/officeDocument/2006/relationships/image" Target="../media/image148.png"/><Relationship Id="rId9" Type="http://schemas.openxmlformats.org/officeDocument/2006/relationships/image" Target="../media/image152.png"/><Relationship Id="rId14" Type="http://schemas.openxmlformats.org/officeDocument/2006/relationships/image" Target="../media/image156.png"/><Relationship Id="rId22" Type="http://schemas.openxmlformats.org/officeDocument/2006/relationships/image" Target="../media/image164.png"/><Relationship Id="rId27" Type="http://schemas.openxmlformats.org/officeDocument/2006/relationships/image" Target="../media/image16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7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12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66.png"/><Relationship Id="rId5" Type="http://schemas.openxmlformats.org/officeDocument/2006/relationships/image" Target="../media/image7.png"/><Relationship Id="rId10" Type="http://schemas.openxmlformats.org/officeDocument/2006/relationships/image" Target="../media/image43.png"/><Relationship Id="rId4" Type="http://schemas.openxmlformats.org/officeDocument/2006/relationships/image" Target="../media/image6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5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1" Type="http://schemas.openxmlformats.org/officeDocument/2006/relationships/image" Target="../media/image72.png"/><Relationship Id="rId5" Type="http://schemas.openxmlformats.org/officeDocument/2006/relationships/image" Target="../media/image7.png"/><Relationship Id="rId10" Type="http://schemas.openxmlformats.org/officeDocument/2006/relationships/image" Target="../media/image71.png"/><Relationship Id="rId4" Type="http://schemas.openxmlformats.org/officeDocument/2006/relationships/image" Target="../media/image6.png"/><Relationship Id="rId9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9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12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7.png"/><Relationship Id="rId5" Type="http://schemas.openxmlformats.org/officeDocument/2006/relationships/image" Target="../media/image7.png"/><Relationship Id="rId10" Type="http://schemas.openxmlformats.org/officeDocument/2006/relationships/image" Target="../media/image70.png"/><Relationship Id="rId4" Type="http://schemas.openxmlformats.org/officeDocument/2006/relationships/image" Target="../media/image6.png"/><Relationship Id="rId9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12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7.png"/><Relationship Id="rId5" Type="http://schemas.openxmlformats.org/officeDocument/2006/relationships/image" Target="../media/image7.png"/><Relationship Id="rId10" Type="http://schemas.openxmlformats.org/officeDocument/2006/relationships/image" Target="../media/image70.png"/><Relationship Id="rId4" Type="http://schemas.openxmlformats.org/officeDocument/2006/relationships/image" Target="../media/image6.png"/><Relationship Id="rId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" y="5183378"/>
            <a:ext cx="6731000" cy="1675130"/>
          </a:xfrm>
          <a:custGeom>
            <a:avLst/>
            <a:gdLst/>
            <a:ahLst/>
            <a:cxnLst/>
            <a:rect l="l" t="t" r="r" b="b"/>
            <a:pathLst>
              <a:path w="6731000" h="1675129">
                <a:moveTo>
                  <a:pt x="864" y="0"/>
                </a:moveTo>
                <a:lnTo>
                  <a:pt x="619" y="50744"/>
                </a:lnTo>
                <a:lnTo>
                  <a:pt x="418" y="101489"/>
                </a:lnTo>
                <a:lnTo>
                  <a:pt x="258" y="152234"/>
                </a:lnTo>
                <a:lnTo>
                  <a:pt x="136" y="202979"/>
                </a:lnTo>
                <a:lnTo>
                  <a:pt x="49" y="253724"/>
                </a:lnTo>
                <a:lnTo>
                  <a:pt x="0" y="456706"/>
                </a:lnTo>
                <a:lnTo>
                  <a:pt x="113" y="558197"/>
                </a:lnTo>
                <a:lnTo>
                  <a:pt x="393" y="710435"/>
                </a:lnTo>
                <a:lnTo>
                  <a:pt x="1067" y="1014913"/>
                </a:lnTo>
                <a:lnTo>
                  <a:pt x="1243" y="1116407"/>
                </a:lnTo>
                <a:lnTo>
                  <a:pt x="1307" y="1420887"/>
                </a:lnTo>
                <a:lnTo>
                  <a:pt x="1220" y="1471634"/>
                </a:lnTo>
                <a:lnTo>
                  <a:pt x="1098" y="1522381"/>
                </a:lnTo>
                <a:lnTo>
                  <a:pt x="938" y="1573128"/>
                </a:lnTo>
                <a:lnTo>
                  <a:pt x="737" y="1623875"/>
                </a:lnTo>
                <a:lnTo>
                  <a:pt x="492" y="1674621"/>
                </a:lnTo>
                <a:lnTo>
                  <a:pt x="6730969" y="1673784"/>
                </a:lnTo>
                <a:lnTo>
                  <a:pt x="864" y="0"/>
                </a:lnTo>
                <a:close/>
              </a:path>
            </a:pathLst>
          </a:custGeom>
          <a:solidFill>
            <a:srgbClr val="151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775" y="4565902"/>
            <a:ext cx="6589776" cy="2292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77640" y="5666232"/>
            <a:ext cx="384048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4656709"/>
            <a:ext cx="6206490" cy="2201545"/>
          </a:xfrm>
          <a:custGeom>
            <a:avLst/>
            <a:gdLst/>
            <a:ahLst/>
            <a:cxnLst/>
            <a:rect l="l" t="t" r="r" b="b"/>
            <a:pathLst>
              <a:path w="6206490" h="2201545">
                <a:moveTo>
                  <a:pt x="5122291" y="0"/>
                </a:moveTo>
                <a:lnTo>
                  <a:pt x="0" y="922782"/>
                </a:lnTo>
                <a:lnTo>
                  <a:pt x="5376291" y="2201290"/>
                </a:lnTo>
                <a:lnTo>
                  <a:pt x="6206108" y="2201289"/>
                </a:lnTo>
                <a:lnTo>
                  <a:pt x="5122291" y="0"/>
                </a:lnTo>
                <a:close/>
              </a:path>
            </a:pathLst>
          </a:custGeom>
          <a:solidFill>
            <a:srgbClr val="001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956303"/>
            <a:ext cx="6440424" cy="2365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32176" y="4946903"/>
            <a:ext cx="384048" cy="384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657" y="4047109"/>
            <a:ext cx="6249670" cy="1981200"/>
          </a:xfrm>
          <a:custGeom>
            <a:avLst/>
            <a:gdLst/>
            <a:ahLst/>
            <a:cxnLst/>
            <a:rect l="l" t="t" r="r" b="b"/>
            <a:pathLst>
              <a:path w="6249670" h="1981200">
                <a:moveTo>
                  <a:pt x="715" y="0"/>
                </a:moveTo>
                <a:lnTo>
                  <a:pt x="511" y="50799"/>
                </a:lnTo>
                <a:lnTo>
                  <a:pt x="339" y="101599"/>
                </a:lnTo>
                <a:lnTo>
                  <a:pt x="198" y="152399"/>
                </a:lnTo>
                <a:lnTo>
                  <a:pt x="85" y="203199"/>
                </a:lnTo>
                <a:lnTo>
                  <a:pt x="0" y="609598"/>
                </a:lnTo>
                <a:lnTo>
                  <a:pt x="228" y="761997"/>
                </a:lnTo>
                <a:lnTo>
                  <a:pt x="1148" y="1219191"/>
                </a:lnTo>
                <a:lnTo>
                  <a:pt x="1377" y="1371587"/>
                </a:lnTo>
                <a:lnTo>
                  <a:pt x="1439" y="1676376"/>
                </a:lnTo>
                <a:lnTo>
                  <a:pt x="1291" y="1777972"/>
                </a:lnTo>
                <a:lnTo>
                  <a:pt x="1178" y="1828770"/>
                </a:lnTo>
                <a:lnTo>
                  <a:pt x="1037" y="1879567"/>
                </a:lnTo>
                <a:lnTo>
                  <a:pt x="865" y="1930364"/>
                </a:lnTo>
                <a:lnTo>
                  <a:pt x="662" y="1981161"/>
                </a:lnTo>
                <a:lnTo>
                  <a:pt x="6249057" y="711200"/>
                </a:lnTo>
                <a:lnTo>
                  <a:pt x="6163713" y="567182"/>
                </a:lnTo>
                <a:lnTo>
                  <a:pt x="715" y="0"/>
                </a:lnTo>
                <a:close/>
              </a:path>
            </a:pathLst>
          </a:custGeom>
          <a:solidFill>
            <a:srgbClr val="031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8976" y="3153155"/>
            <a:ext cx="6166104" cy="1773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80004" y="3848100"/>
            <a:ext cx="384047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" y="3244342"/>
            <a:ext cx="5782945" cy="1390015"/>
          </a:xfrm>
          <a:custGeom>
            <a:avLst/>
            <a:gdLst/>
            <a:ahLst/>
            <a:cxnLst/>
            <a:rect l="l" t="t" r="r" b="b"/>
            <a:pathLst>
              <a:path w="5782945" h="1390014">
                <a:moveTo>
                  <a:pt x="5110861" y="0"/>
                </a:moveTo>
                <a:lnTo>
                  <a:pt x="969391" y="427990"/>
                </a:lnTo>
                <a:lnTo>
                  <a:pt x="0" y="930402"/>
                </a:lnTo>
                <a:lnTo>
                  <a:pt x="5782691" y="1389507"/>
                </a:lnTo>
                <a:lnTo>
                  <a:pt x="5110861" y="0"/>
                </a:lnTo>
                <a:close/>
              </a:path>
            </a:pathLst>
          </a:custGeom>
          <a:solidFill>
            <a:srgbClr val="001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7175" y="1642872"/>
            <a:ext cx="4677156" cy="23606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4492" y="2630423"/>
            <a:ext cx="384047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9200" y="1733169"/>
            <a:ext cx="4293870" cy="1976120"/>
          </a:xfrm>
          <a:custGeom>
            <a:avLst/>
            <a:gdLst/>
            <a:ahLst/>
            <a:cxnLst/>
            <a:rect l="l" t="t" r="r" b="b"/>
            <a:pathLst>
              <a:path w="4293870" h="1976120">
                <a:moveTo>
                  <a:pt x="3521075" y="0"/>
                </a:moveTo>
                <a:lnTo>
                  <a:pt x="0" y="1975992"/>
                </a:lnTo>
                <a:lnTo>
                  <a:pt x="4293489" y="1517903"/>
                </a:lnTo>
                <a:lnTo>
                  <a:pt x="3521075" y="0"/>
                </a:lnTo>
                <a:close/>
              </a:path>
            </a:pathLst>
          </a:custGeom>
          <a:solidFill>
            <a:srgbClr val="031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963167"/>
            <a:ext cx="4983480" cy="37536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03704" y="2647188"/>
            <a:ext cx="384048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766" y="1053211"/>
            <a:ext cx="4792980" cy="3369945"/>
          </a:xfrm>
          <a:custGeom>
            <a:avLst/>
            <a:gdLst/>
            <a:ahLst/>
            <a:cxnLst/>
            <a:rect l="l" t="t" r="r" b="b"/>
            <a:pathLst>
              <a:path w="4792980" h="3369945">
                <a:moveTo>
                  <a:pt x="4394966" y="0"/>
                </a:moveTo>
                <a:lnTo>
                  <a:pt x="766" y="1109090"/>
                </a:lnTo>
                <a:lnTo>
                  <a:pt x="1093" y="1208260"/>
                </a:lnTo>
                <a:lnTo>
                  <a:pt x="1329" y="1307794"/>
                </a:lnTo>
                <a:lnTo>
                  <a:pt x="1483" y="1407658"/>
                </a:lnTo>
                <a:lnTo>
                  <a:pt x="1500" y="1759256"/>
                </a:lnTo>
                <a:lnTo>
                  <a:pt x="1252" y="1961195"/>
                </a:lnTo>
                <a:lnTo>
                  <a:pt x="279" y="2517676"/>
                </a:lnTo>
                <a:lnTo>
                  <a:pt x="80" y="2669174"/>
                </a:lnTo>
                <a:lnTo>
                  <a:pt x="0" y="3021129"/>
                </a:lnTo>
                <a:lnTo>
                  <a:pt x="115" y="3121131"/>
                </a:lnTo>
                <a:lnTo>
                  <a:pt x="309" y="3220821"/>
                </a:lnTo>
                <a:lnTo>
                  <a:pt x="590" y="3320162"/>
                </a:lnTo>
                <a:lnTo>
                  <a:pt x="766" y="3369691"/>
                </a:lnTo>
                <a:lnTo>
                  <a:pt x="4792857" y="787400"/>
                </a:lnTo>
                <a:lnTo>
                  <a:pt x="4394966" y="0"/>
                </a:lnTo>
                <a:close/>
              </a:path>
            </a:pathLst>
          </a:custGeom>
          <a:solidFill>
            <a:srgbClr val="042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4599432" cy="2476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11679" y="996696"/>
            <a:ext cx="384048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4408170" cy="2183130"/>
          </a:xfrm>
          <a:custGeom>
            <a:avLst/>
            <a:gdLst/>
            <a:ahLst/>
            <a:cxnLst/>
            <a:rect l="l" t="t" r="r" b="b"/>
            <a:pathLst>
              <a:path w="4408170" h="2183130">
                <a:moveTo>
                  <a:pt x="3859018" y="0"/>
                </a:moveTo>
                <a:lnTo>
                  <a:pt x="0" y="0"/>
                </a:lnTo>
                <a:lnTo>
                  <a:pt x="0" y="2182622"/>
                </a:lnTo>
                <a:lnTo>
                  <a:pt x="4408043" y="1069848"/>
                </a:lnTo>
                <a:lnTo>
                  <a:pt x="3859018" y="0"/>
                </a:lnTo>
                <a:close/>
              </a:path>
            </a:pathLst>
          </a:custGeom>
          <a:solidFill>
            <a:srgbClr val="042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05000" y="1981200"/>
            <a:ext cx="7239000" cy="2043430"/>
          </a:xfrm>
          <a:custGeom>
            <a:avLst/>
            <a:gdLst/>
            <a:ahLst/>
            <a:cxnLst/>
            <a:rect l="l" t="t" r="r" b="b"/>
            <a:pathLst>
              <a:path w="7239000" h="2043429">
                <a:moveTo>
                  <a:pt x="0" y="0"/>
                </a:moveTo>
                <a:lnTo>
                  <a:pt x="1352041" y="2043049"/>
                </a:lnTo>
                <a:lnTo>
                  <a:pt x="7239000" y="2043049"/>
                </a:lnTo>
                <a:lnTo>
                  <a:pt x="7239000" y="18161"/>
                </a:lnTo>
                <a:lnTo>
                  <a:pt x="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7323" y="2177795"/>
            <a:ext cx="3015996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73823" y="2177795"/>
            <a:ext cx="643127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52444" y="2665476"/>
            <a:ext cx="4898136" cy="661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11083" y="2665476"/>
            <a:ext cx="643127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53609" y="2408935"/>
            <a:ext cx="2336799" cy="2852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11523" y="2896616"/>
            <a:ext cx="4238117" cy="2852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44" y="6533386"/>
            <a:ext cx="3116580" cy="2697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03220" y="6533386"/>
            <a:ext cx="307848" cy="2697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88564" y="6533386"/>
            <a:ext cx="263651" cy="2697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29711" y="6533386"/>
            <a:ext cx="2019300" cy="2697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26508" y="6533386"/>
            <a:ext cx="265175" cy="2697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5780" y="6603136"/>
            <a:ext cx="2837637" cy="1460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13836" y="6668293"/>
            <a:ext cx="85090" cy="15875"/>
          </a:xfrm>
          <a:custGeom>
            <a:avLst/>
            <a:gdLst/>
            <a:ahLst/>
            <a:cxnLst/>
            <a:rect l="l" t="t" r="r" b="b"/>
            <a:pathLst>
              <a:path w="85089" h="15875">
                <a:moveTo>
                  <a:pt x="0" y="15627"/>
                </a:moveTo>
                <a:lnTo>
                  <a:pt x="84757" y="15627"/>
                </a:lnTo>
                <a:lnTo>
                  <a:pt x="84757" y="0"/>
                </a:lnTo>
                <a:lnTo>
                  <a:pt x="0" y="0"/>
                </a:lnTo>
                <a:lnTo>
                  <a:pt x="0" y="156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12313" y="6666769"/>
            <a:ext cx="88265" cy="19050"/>
          </a:xfrm>
          <a:custGeom>
            <a:avLst/>
            <a:gdLst/>
            <a:ahLst/>
            <a:cxnLst/>
            <a:rect l="l" t="t" r="r" b="b"/>
            <a:pathLst>
              <a:path w="88264" h="19050">
                <a:moveTo>
                  <a:pt x="0" y="18675"/>
                </a:moveTo>
                <a:lnTo>
                  <a:pt x="87805" y="18675"/>
                </a:lnTo>
                <a:lnTo>
                  <a:pt x="87805" y="0"/>
                </a:lnTo>
                <a:lnTo>
                  <a:pt x="0" y="0"/>
                </a:lnTo>
                <a:lnTo>
                  <a:pt x="0" y="1867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42360" y="6603136"/>
            <a:ext cx="1789811" cy="1440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62800" y="152400"/>
            <a:ext cx="1808988" cy="10668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62044" y="4134230"/>
            <a:ext cx="4982210" cy="1294130"/>
          </a:xfrm>
          <a:custGeom>
            <a:avLst/>
            <a:gdLst/>
            <a:ahLst/>
            <a:cxnLst/>
            <a:rect l="l" t="t" r="r" b="b"/>
            <a:pathLst>
              <a:path w="4982209" h="1294129">
                <a:moveTo>
                  <a:pt x="0" y="0"/>
                </a:moveTo>
                <a:lnTo>
                  <a:pt x="719963" y="1274572"/>
                </a:lnTo>
                <a:lnTo>
                  <a:pt x="4981956" y="1293923"/>
                </a:lnTo>
                <a:lnTo>
                  <a:pt x="4981956" y="27716"/>
                </a:lnTo>
                <a:lnTo>
                  <a:pt x="0" y="0"/>
                </a:lnTo>
                <a:close/>
              </a:path>
            </a:pathLst>
          </a:custGeom>
          <a:solidFill>
            <a:srgbClr val="042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08719" y="4120896"/>
            <a:ext cx="335279" cy="4617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0394" y="643168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01798" y="6468770"/>
            <a:ext cx="5427980" cy="201295"/>
          </a:xfrm>
          <a:custGeom>
            <a:avLst/>
            <a:gdLst/>
            <a:ahLst/>
            <a:cxnLst/>
            <a:rect l="l" t="t" r="r" b="b"/>
            <a:pathLst>
              <a:path w="5427980" h="201295">
                <a:moveTo>
                  <a:pt x="0" y="200723"/>
                </a:moveTo>
                <a:lnTo>
                  <a:pt x="5427980" y="200723"/>
                </a:lnTo>
                <a:lnTo>
                  <a:pt x="5427980" y="0"/>
                </a:lnTo>
                <a:lnTo>
                  <a:pt x="0" y="0"/>
                </a:lnTo>
                <a:lnTo>
                  <a:pt x="0" y="200723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13532" y="6443471"/>
            <a:ext cx="2855975" cy="24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5291" y="6443471"/>
            <a:ext cx="281939" cy="246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43015" y="6443471"/>
            <a:ext cx="242315" cy="246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81115" y="6443471"/>
            <a:ext cx="1860804" cy="246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37704" y="6443471"/>
            <a:ext cx="243840" cy="246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03575" y="6458203"/>
            <a:ext cx="44494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Government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Procurement Policy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Board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Technical Support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29778" y="6263106"/>
            <a:ext cx="1008786" cy="5948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268466"/>
            <a:ext cx="2894076" cy="1589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2144" y="6018276"/>
            <a:ext cx="384047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364219"/>
            <a:ext cx="2703195" cy="1494155"/>
          </a:xfrm>
          <a:custGeom>
            <a:avLst/>
            <a:gdLst/>
            <a:ahLst/>
            <a:cxnLst/>
            <a:rect l="l" t="t" r="r" b="b"/>
            <a:pathLst>
              <a:path w="2703195" h="1494154">
                <a:moveTo>
                  <a:pt x="0" y="0"/>
                </a:moveTo>
                <a:lnTo>
                  <a:pt x="0" y="1493778"/>
                </a:lnTo>
                <a:lnTo>
                  <a:pt x="2696718" y="1493778"/>
                </a:lnTo>
                <a:lnTo>
                  <a:pt x="2702687" y="994073"/>
                </a:lnTo>
                <a:lnTo>
                  <a:pt x="0" y="0"/>
                </a:lnTo>
                <a:close/>
              </a:path>
            </a:pathLst>
          </a:custGeom>
          <a:solidFill>
            <a:srgbClr val="151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2103" y="5251703"/>
            <a:ext cx="2063496" cy="14173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1827" y="5768340"/>
            <a:ext cx="384048" cy="384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3747" y="5341620"/>
            <a:ext cx="1679575" cy="1034415"/>
          </a:xfrm>
          <a:custGeom>
            <a:avLst/>
            <a:gdLst/>
            <a:ahLst/>
            <a:cxnLst/>
            <a:rect l="l" t="t" r="r" b="b"/>
            <a:pathLst>
              <a:path w="1679575" h="1034414">
                <a:moveTo>
                  <a:pt x="1678939" y="0"/>
                </a:moveTo>
                <a:lnTo>
                  <a:pt x="0" y="422198"/>
                </a:lnTo>
                <a:lnTo>
                  <a:pt x="1678939" y="1033906"/>
                </a:lnTo>
                <a:lnTo>
                  <a:pt x="1679201" y="982950"/>
                </a:lnTo>
                <a:lnTo>
                  <a:pt x="1679382" y="931761"/>
                </a:lnTo>
                <a:lnTo>
                  <a:pt x="1679491" y="880365"/>
                </a:lnTo>
                <a:lnTo>
                  <a:pt x="1679386" y="673228"/>
                </a:lnTo>
                <a:lnTo>
                  <a:pt x="1679269" y="621184"/>
                </a:lnTo>
                <a:lnTo>
                  <a:pt x="1678580" y="360704"/>
                </a:lnTo>
                <a:lnTo>
                  <a:pt x="1678483" y="308736"/>
                </a:lnTo>
                <a:lnTo>
                  <a:pt x="1678531" y="102155"/>
                </a:lnTo>
                <a:lnTo>
                  <a:pt x="1678696" y="50961"/>
                </a:lnTo>
                <a:lnTo>
                  <a:pt x="1678939" y="0"/>
                </a:lnTo>
                <a:close/>
              </a:path>
            </a:pathLst>
          </a:custGeom>
          <a:solidFill>
            <a:srgbClr val="001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4122420"/>
            <a:ext cx="2903220" cy="23058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6716" y="5082540"/>
            <a:ext cx="384047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4214628"/>
            <a:ext cx="2711450" cy="1916430"/>
          </a:xfrm>
          <a:custGeom>
            <a:avLst/>
            <a:gdLst/>
            <a:ahLst/>
            <a:cxnLst/>
            <a:rect l="l" t="t" r="r" b="b"/>
            <a:pathLst>
              <a:path w="2711450" h="1916429">
                <a:moveTo>
                  <a:pt x="0" y="0"/>
                </a:moveTo>
                <a:lnTo>
                  <a:pt x="0" y="1915803"/>
                </a:lnTo>
                <a:lnTo>
                  <a:pt x="2710942" y="1193666"/>
                </a:lnTo>
                <a:lnTo>
                  <a:pt x="2710502" y="1144860"/>
                </a:lnTo>
                <a:lnTo>
                  <a:pt x="2709913" y="1094833"/>
                </a:lnTo>
                <a:lnTo>
                  <a:pt x="2709196" y="1043748"/>
                </a:lnTo>
                <a:lnTo>
                  <a:pt x="2708369" y="991767"/>
                </a:lnTo>
                <a:lnTo>
                  <a:pt x="2707453" y="939053"/>
                </a:lnTo>
                <a:lnTo>
                  <a:pt x="2706467" y="885769"/>
                </a:lnTo>
                <a:lnTo>
                  <a:pt x="2705432" y="832078"/>
                </a:lnTo>
                <a:lnTo>
                  <a:pt x="2703292" y="724126"/>
                </a:lnTo>
                <a:lnTo>
                  <a:pt x="2701192" y="616500"/>
                </a:lnTo>
                <a:lnTo>
                  <a:pt x="2700206" y="563216"/>
                </a:lnTo>
                <a:lnTo>
                  <a:pt x="2699290" y="510502"/>
                </a:lnTo>
                <a:lnTo>
                  <a:pt x="2698463" y="458521"/>
                </a:lnTo>
                <a:lnTo>
                  <a:pt x="2697746" y="407435"/>
                </a:lnTo>
                <a:lnTo>
                  <a:pt x="2697157" y="357408"/>
                </a:lnTo>
                <a:lnTo>
                  <a:pt x="2696718" y="308603"/>
                </a:lnTo>
                <a:lnTo>
                  <a:pt x="0" y="0"/>
                </a:lnTo>
                <a:close/>
              </a:path>
            </a:pathLst>
          </a:custGeom>
          <a:solidFill>
            <a:srgbClr val="031B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3381755"/>
            <a:ext cx="2889504" cy="14432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0536" y="3912108"/>
            <a:ext cx="384047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9430" y="3472053"/>
            <a:ext cx="2527300" cy="1059815"/>
          </a:xfrm>
          <a:custGeom>
            <a:avLst/>
            <a:gdLst/>
            <a:ahLst/>
            <a:cxnLst/>
            <a:rect l="l" t="t" r="r" b="b"/>
            <a:pathLst>
              <a:path w="2527300" h="1059814">
                <a:moveTo>
                  <a:pt x="2527287" y="0"/>
                </a:moveTo>
                <a:lnTo>
                  <a:pt x="640740" y="327406"/>
                </a:lnTo>
                <a:lnTo>
                  <a:pt x="0" y="792607"/>
                </a:lnTo>
                <a:lnTo>
                  <a:pt x="2527287" y="1059688"/>
                </a:lnTo>
                <a:lnTo>
                  <a:pt x="2527287" y="0"/>
                </a:lnTo>
                <a:close/>
              </a:path>
            </a:pathLst>
          </a:custGeom>
          <a:solidFill>
            <a:srgbClr val="001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3795" y="2270760"/>
            <a:ext cx="2235708" cy="1822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78863" y="2990088"/>
            <a:ext cx="384048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5769" y="2360676"/>
            <a:ext cx="1851025" cy="1438910"/>
          </a:xfrm>
          <a:custGeom>
            <a:avLst/>
            <a:gdLst/>
            <a:ahLst/>
            <a:cxnLst/>
            <a:rect l="l" t="t" r="r" b="b"/>
            <a:pathLst>
              <a:path w="1851025" h="1438910">
                <a:moveTo>
                  <a:pt x="1850948" y="0"/>
                </a:moveTo>
                <a:lnTo>
                  <a:pt x="0" y="1438783"/>
                </a:lnTo>
                <a:lnTo>
                  <a:pt x="1850948" y="1128649"/>
                </a:lnTo>
                <a:lnTo>
                  <a:pt x="1850948" y="0"/>
                </a:lnTo>
                <a:close/>
              </a:path>
            </a:pathLst>
          </a:custGeom>
          <a:solidFill>
            <a:srgbClr val="031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083563"/>
            <a:ext cx="2894076" cy="37459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44524" y="2764535"/>
            <a:ext cx="384047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173225"/>
            <a:ext cx="2701925" cy="3346450"/>
          </a:xfrm>
          <a:custGeom>
            <a:avLst/>
            <a:gdLst/>
            <a:ahLst/>
            <a:cxnLst/>
            <a:rect l="l" t="t" r="r" b="b"/>
            <a:pathLst>
              <a:path w="2701925" h="3346450">
                <a:moveTo>
                  <a:pt x="2697607" y="0"/>
                </a:moveTo>
                <a:lnTo>
                  <a:pt x="0" y="1006607"/>
                </a:lnTo>
                <a:lnTo>
                  <a:pt x="0" y="3345979"/>
                </a:lnTo>
                <a:lnTo>
                  <a:pt x="2701798" y="1266698"/>
                </a:lnTo>
                <a:lnTo>
                  <a:pt x="2697607" y="0"/>
                </a:lnTo>
                <a:close/>
              </a:path>
            </a:pathLst>
          </a:custGeom>
          <a:solidFill>
            <a:srgbClr val="042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2886456" cy="25222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44524" y="1024127"/>
            <a:ext cx="384047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2694940" cy="2221230"/>
          </a:xfrm>
          <a:custGeom>
            <a:avLst/>
            <a:gdLst/>
            <a:ahLst/>
            <a:cxnLst/>
            <a:rect l="l" t="t" r="r" b="b"/>
            <a:pathLst>
              <a:path w="2694940" h="2221230">
                <a:moveTo>
                  <a:pt x="2694559" y="0"/>
                </a:moveTo>
                <a:lnTo>
                  <a:pt x="0" y="0"/>
                </a:lnTo>
                <a:lnTo>
                  <a:pt x="0" y="2221104"/>
                </a:lnTo>
                <a:lnTo>
                  <a:pt x="2694559" y="1221232"/>
                </a:lnTo>
                <a:lnTo>
                  <a:pt x="2694559" y="0"/>
                </a:lnTo>
                <a:close/>
              </a:path>
            </a:pathLst>
          </a:custGeom>
          <a:solidFill>
            <a:srgbClr val="042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73120" y="2286000"/>
            <a:ext cx="5770880" cy="1600200"/>
          </a:xfrm>
          <a:custGeom>
            <a:avLst/>
            <a:gdLst/>
            <a:ahLst/>
            <a:cxnLst/>
            <a:rect l="l" t="t" r="r" b="b"/>
            <a:pathLst>
              <a:path w="5770880" h="1600200">
                <a:moveTo>
                  <a:pt x="0" y="0"/>
                </a:moveTo>
                <a:lnTo>
                  <a:pt x="1077849" y="1600200"/>
                </a:lnTo>
                <a:lnTo>
                  <a:pt x="5770880" y="1600200"/>
                </a:lnTo>
                <a:lnTo>
                  <a:pt x="577088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655058" y="2818002"/>
            <a:ext cx="44126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</a:rPr>
              <a:t>Framework</a:t>
            </a:r>
            <a:r>
              <a:rPr sz="3200" spc="-23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Agreement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428" y="1405204"/>
            <a:ext cx="761415" cy="7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112" y="4147134"/>
            <a:ext cx="758367" cy="7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70113" y="2868879"/>
            <a:ext cx="758367" cy="7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77055" y="544068"/>
            <a:ext cx="5266944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12707" y="544068"/>
            <a:ext cx="431292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94936" y="795401"/>
            <a:ext cx="4817237" cy="2851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0559" y="1540763"/>
            <a:ext cx="527304" cy="533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35940" y="2016074"/>
            <a:ext cx="39065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"/>
              <a:buChar char="•"/>
              <a:tabLst>
                <a:tab pos="354965" algn="l"/>
                <a:tab pos="355600" algn="l"/>
                <a:tab pos="229997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Framework	Agreement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36719" y="2016074"/>
            <a:ext cx="38874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4200" algn="l"/>
                <a:tab pos="1256030" algn="l"/>
                <a:tab pos="2588260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is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n	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‘op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ion	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nt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t’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92367" y="2370582"/>
            <a:ext cx="2601595" cy="0"/>
          </a:xfrm>
          <a:custGeom>
            <a:avLst/>
            <a:gdLst/>
            <a:ahLst/>
            <a:cxnLst/>
            <a:rect l="l" t="t" r="r" b="b"/>
            <a:pathLst>
              <a:path w="2601595">
                <a:moveTo>
                  <a:pt x="0" y="0"/>
                </a:moveTo>
                <a:lnTo>
                  <a:pt x="2601467" y="0"/>
                </a:lnTo>
              </a:path>
            </a:pathLst>
          </a:custGeom>
          <a:ln w="3200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78839" y="2382139"/>
            <a:ext cx="77311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between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 Procuring Entity (PE) and the bidder(s) 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granting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 procuring entity the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option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either  place an order for any of the goods and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services 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identified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Framework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Agreement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List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or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not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a 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buy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at all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within a minimum period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of one year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  maximum of three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years.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850" y="5022850"/>
            <a:ext cx="835025" cy="835025"/>
          </a:xfrm>
          <a:prstGeom prst="rect">
            <a:avLst/>
          </a:prstGeom>
          <a:solidFill>
            <a:srgbClr val="003399"/>
          </a:solidFill>
        </p:spPr>
        <p:txBody>
          <a:bodyPr vert="horz" wrap="square" lIns="0" tIns="0" rIns="0" bIns="0" rtlCol="0">
            <a:spAutoFit/>
          </a:bodyPr>
          <a:lstStyle/>
          <a:p>
            <a:pPr marL="478790">
              <a:lnSpc>
                <a:spcPts val="2350"/>
              </a:lnSpc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78839" y="4943094"/>
            <a:ext cx="7731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49500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400" b="1" i="1" spc="3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framework	agreement</a:t>
            </a:r>
            <a:r>
              <a:rPr sz="2400" b="1" i="1" spc="3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shall</a:t>
            </a:r>
            <a:r>
              <a:rPr sz="2400" b="1" i="1" spc="3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have</a:t>
            </a:r>
            <a:r>
              <a:rPr sz="2400" b="1" i="1" spc="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b="1" i="1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fixed</a:t>
            </a:r>
            <a:r>
              <a:rPr sz="2400" b="1" i="1" spc="3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period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78839" y="5308803"/>
            <a:ext cx="3543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of either 1, 2 or 3</a:t>
            </a:r>
            <a:r>
              <a:rPr sz="24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year(s)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428" y="1405204"/>
            <a:ext cx="761415" cy="7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112" y="4147134"/>
            <a:ext cx="758367" cy="7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70113" y="2868879"/>
            <a:ext cx="758367" cy="7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77055" y="544068"/>
            <a:ext cx="5266944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12707" y="544068"/>
            <a:ext cx="431292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94936" y="795401"/>
            <a:ext cx="4817237" cy="2851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0559" y="1363980"/>
            <a:ext cx="527304" cy="533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9850" y="1839290"/>
            <a:ext cx="853948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169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"/>
              <a:buChar char="•"/>
              <a:tabLst>
                <a:tab pos="821055" algn="l"/>
                <a:tab pos="821690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Framework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Agreement covers procurement</a:t>
            </a:r>
            <a:r>
              <a:rPr sz="2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of: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278890" marR="5080" lvl="1" indent="-342900" algn="just">
              <a:lnSpc>
                <a:spcPct val="100000"/>
              </a:lnSpc>
              <a:buFont typeface="Arial"/>
              <a:buChar char="−"/>
              <a:tabLst>
                <a:tab pos="1279525" algn="l"/>
              </a:tabLst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repeatedly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required goods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determined to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be 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necessary and desirable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address and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satisfy 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 needs of the procuring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entities,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Arial"/>
              <a:buChar char="−"/>
            </a:pPr>
            <a:endParaRPr sz="2500">
              <a:latin typeface="Times New Roman"/>
              <a:cs typeface="Times New Roman"/>
            </a:endParaRPr>
          </a:p>
          <a:p>
            <a:pPr marL="1278890" marR="5080" lvl="1" indent="-342900" algn="just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Arial"/>
              <a:buChar char="−"/>
              <a:tabLst>
                <a:tab pos="1279525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but by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its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nature, use, or characteristic, the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quantity and/or exact time or frequency of need  cannot be accurately</a:t>
            </a:r>
            <a:r>
              <a:rPr sz="24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pre-determined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428" y="1405204"/>
            <a:ext cx="761415" cy="7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112" y="4147134"/>
            <a:ext cx="758367" cy="7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70113" y="2868879"/>
            <a:ext cx="758367" cy="7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22291" y="544068"/>
            <a:ext cx="4521708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12707" y="544068"/>
            <a:ext cx="431292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27600" y="795401"/>
            <a:ext cx="4059047" cy="2851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404742" y="1702130"/>
            <a:ext cx="54305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2420" indent="-29972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Arial"/>
              <a:buChar char="•"/>
              <a:tabLst>
                <a:tab pos="312420" algn="l"/>
                <a:tab pos="313055" algn="l"/>
                <a:tab pos="998219" algn="l"/>
                <a:tab pos="2435860" algn="l"/>
                <a:tab pos="2889885" algn="l"/>
                <a:tab pos="3531235" algn="l"/>
                <a:tab pos="4359275" algn="l"/>
              </a:tabLst>
            </a:pP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The	</a:t>
            </a:r>
            <a:r>
              <a:rPr sz="22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nv</a:t>
            </a:r>
            <a:r>
              <a:rPr sz="22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ta</a:t>
            </a:r>
            <a:r>
              <a:rPr sz="2200" b="1" spc="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ion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shall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200" b="1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2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cate</a:t>
            </a:r>
            <a:endParaRPr sz="2200">
              <a:latin typeface="Arial"/>
              <a:cs typeface="Arial"/>
            </a:endParaRPr>
          </a:p>
          <a:p>
            <a:pPr marL="312420">
              <a:lnSpc>
                <a:spcPct val="100000"/>
              </a:lnSpc>
              <a:tabLst>
                <a:tab pos="966469" algn="l"/>
                <a:tab pos="1527175" algn="l"/>
                <a:tab pos="3378835" algn="l"/>
                <a:tab pos="3972560" algn="l"/>
                <a:tab pos="4438650" algn="l"/>
              </a:tabLst>
            </a:pP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that	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the	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procurement	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will	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be	subject</a:t>
            </a:r>
            <a:endParaRPr sz="2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04971" y="2372994"/>
            <a:ext cx="30924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53440" algn="l"/>
                <a:tab pos="1588135" algn="l"/>
              </a:tabLst>
            </a:pP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to	a	Framework</a:t>
            </a:r>
            <a:endParaRPr sz="2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51014" y="2372994"/>
            <a:ext cx="14833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Agree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04971" y="2708274"/>
            <a:ext cx="512953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arrangement,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and shall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state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whether  Mini-Competition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or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Outright 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Determination shall be</a:t>
            </a:r>
            <a:r>
              <a:rPr sz="22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adopted.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04742" y="4049648"/>
            <a:ext cx="30200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2420" indent="-29972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Arial"/>
              <a:buChar char="•"/>
              <a:tabLst>
                <a:tab pos="312420" algn="l"/>
                <a:tab pos="313055" algn="l"/>
                <a:tab pos="1684020" algn="l"/>
              </a:tabLst>
            </a:pPr>
            <a:r>
              <a:rPr sz="2200" b="1" i="1" spc="-5" dirty="0">
                <a:solidFill>
                  <a:srgbClr val="001F5F"/>
                </a:solidFill>
                <a:latin typeface="Arial"/>
                <a:cs typeface="Arial"/>
              </a:rPr>
              <a:t>For	M</a:t>
            </a:r>
            <a:r>
              <a:rPr sz="2200" b="1" i="1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200" b="1" i="1" spc="-5" dirty="0">
                <a:solidFill>
                  <a:srgbClr val="001F5F"/>
                </a:solidFill>
                <a:latin typeface="Arial"/>
                <a:cs typeface="Arial"/>
              </a:rPr>
              <a:t>lt</a:t>
            </a:r>
            <a:r>
              <a:rPr sz="2200" b="1" i="1" spc="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200" b="1" i="1" spc="-5" dirty="0">
                <a:solidFill>
                  <a:srgbClr val="001F5F"/>
                </a:solidFill>
                <a:latin typeface="Arial"/>
                <a:cs typeface="Arial"/>
              </a:rPr>
              <a:t>-year</a:t>
            </a:r>
            <a:endParaRPr sz="2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20533" y="4049648"/>
            <a:ext cx="15157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5" dirty="0">
                <a:solidFill>
                  <a:srgbClr val="001F5F"/>
                </a:solidFill>
                <a:latin typeface="Arial"/>
                <a:cs typeface="Arial"/>
              </a:rPr>
              <a:t>Framework</a:t>
            </a:r>
            <a:endParaRPr sz="2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04971" y="4384928"/>
            <a:ext cx="377380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92935" algn="l"/>
                <a:tab pos="2502535" algn="l"/>
              </a:tabLst>
            </a:pPr>
            <a:r>
              <a:rPr sz="2200" b="1" i="1" spc="-5" dirty="0">
                <a:solidFill>
                  <a:srgbClr val="001F5F"/>
                </a:solidFill>
                <a:latin typeface="Arial"/>
                <a:cs typeface="Arial"/>
              </a:rPr>
              <a:t>Agreements,	</a:t>
            </a:r>
            <a:r>
              <a:rPr sz="2200" b="1" i="1" dirty="0">
                <a:solidFill>
                  <a:srgbClr val="001F5F"/>
                </a:solidFill>
                <a:latin typeface="Arial"/>
                <a:cs typeface="Arial"/>
              </a:rPr>
              <a:t>the	</a:t>
            </a:r>
            <a:r>
              <a:rPr sz="2200" b="1" i="1" spc="-5" dirty="0">
                <a:solidFill>
                  <a:srgbClr val="C00000"/>
                </a:solidFill>
                <a:latin typeface="Arial"/>
                <a:cs typeface="Arial"/>
              </a:rPr>
              <a:t>projected</a:t>
            </a:r>
            <a:endParaRPr sz="2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43621" y="4384928"/>
            <a:ext cx="11918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04545" algn="l"/>
              </a:tabLst>
            </a:pPr>
            <a:r>
              <a:rPr sz="2200" b="1" i="1" spc="-10" dirty="0">
                <a:solidFill>
                  <a:srgbClr val="C00000"/>
                </a:solidFill>
                <a:latin typeface="Arial"/>
                <a:cs typeface="Arial"/>
              </a:rPr>
              <a:t>AB</a:t>
            </a:r>
            <a:r>
              <a:rPr sz="2200" b="1" i="1" spc="-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200" b="1" i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200" b="1" i="1" spc="-5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200" b="1" i="1" spc="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200" b="1" i="1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04971" y="4720590"/>
            <a:ext cx="5131435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b="1" i="1" spc="-5" dirty="0">
                <a:solidFill>
                  <a:srgbClr val="C00000"/>
                </a:solidFill>
                <a:latin typeface="Arial"/>
                <a:cs typeface="Arial"/>
              </a:rPr>
              <a:t>the first </a:t>
            </a:r>
            <a:r>
              <a:rPr sz="2200" b="1" i="1" spc="-25" dirty="0">
                <a:solidFill>
                  <a:srgbClr val="C00000"/>
                </a:solidFill>
                <a:latin typeface="Arial"/>
                <a:cs typeface="Arial"/>
              </a:rPr>
              <a:t>year, </a:t>
            </a:r>
            <a:r>
              <a:rPr sz="2200" b="1" i="1" spc="-5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200" b="1" i="1" dirty="0">
                <a:solidFill>
                  <a:srgbClr val="001F5F"/>
                </a:solidFill>
                <a:latin typeface="Arial"/>
                <a:cs typeface="Arial"/>
              </a:rPr>
              <a:t>indicated </a:t>
            </a:r>
            <a:r>
              <a:rPr sz="2200" b="1" i="1" spc="-5" dirty="0">
                <a:solidFill>
                  <a:srgbClr val="001F5F"/>
                </a:solidFill>
                <a:latin typeface="Arial"/>
                <a:cs typeface="Arial"/>
              </a:rPr>
              <a:t>in the  Framework Agreement </a:t>
            </a:r>
            <a:r>
              <a:rPr sz="2200" b="1" i="1" dirty="0">
                <a:solidFill>
                  <a:srgbClr val="001F5F"/>
                </a:solidFill>
                <a:latin typeface="Arial"/>
                <a:cs typeface="Arial"/>
              </a:rPr>
              <a:t>List</a:t>
            </a:r>
            <a:r>
              <a:rPr sz="2200" b="1" i="1" dirty="0">
                <a:solidFill>
                  <a:srgbClr val="44536A"/>
                </a:solidFill>
                <a:latin typeface="Arial"/>
                <a:cs typeface="Arial"/>
              </a:rPr>
              <a:t>, </a:t>
            </a:r>
            <a:r>
              <a:rPr sz="2200" b="1" i="1" dirty="0">
                <a:solidFill>
                  <a:srgbClr val="001F5F"/>
                </a:solidFill>
                <a:latin typeface="Arial"/>
                <a:cs typeface="Arial"/>
              </a:rPr>
              <a:t>shall</a:t>
            </a:r>
            <a:r>
              <a:rPr sz="2200" b="1" i="1" spc="5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i="1" spc="5" dirty="0">
                <a:solidFill>
                  <a:srgbClr val="001F5F"/>
                </a:solidFill>
                <a:latin typeface="Arial"/>
                <a:cs typeface="Arial"/>
              </a:rPr>
              <a:t>be  </a:t>
            </a:r>
            <a:r>
              <a:rPr sz="2200" b="1" i="1" spc="-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200" b="1" i="1" dirty="0">
                <a:solidFill>
                  <a:srgbClr val="001F5F"/>
                </a:solidFill>
                <a:latin typeface="Arial"/>
                <a:cs typeface="Arial"/>
              </a:rPr>
              <a:t>basis </a:t>
            </a:r>
            <a:r>
              <a:rPr sz="2200" b="1" i="1" spc="-5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200" b="1" i="1" dirty="0">
                <a:solidFill>
                  <a:srgbClr val="001F5F"/>
                </a:solidFill>
                <a:latin typeface="Arial"/>
                <a:cs typeface="Arial"/>
              </a:rPr>
              <a:t>computing </a:t>
            </a:r>
            <a:r>
              <a:rPr sz="2200" b="1" i="1" spc="-5" dirty="0">
                <a:solidFill>
                  <a:srgbClr val="001F5F"/>
                </a:solidFill>
                <a:latin typeface="Arial"/>
                <a:cs typeface="Arial"/>
              </a:rPr>
              <a:t>the SLCC,  NFCC, Bid </a:t>
            </a:r>
            <a:r>
              <a:rPr sz="2200" b="1" i="1" spc="-10" dirty="0">
                <a:solidFill>
                  <a:srgbClr val="001F5F"/>
                </a:solidFill>
                <a:latin typeface="Arial"/>
                <a:cs typeface="Arial"/>
              </a:rPr>
              <a:t>Security, </a:t>
            </a:r>
            <a:r>
              <a:rPr sz="2200" b="1" i="1" dirty="0">
                <a:solidFill>
                  <a:srgbClr val="001F5F"/>
                </a:solidFill>
                <a:latin typeface="Arial"/>
                <a:cs typeface="Arial"/>
              </a:rPr>
              <a:t>Bidding  </a:t>
            </a:r>
            <a:r>
              <a:rPr sz="2200" b="1" i="1" spc="-5" dirty="0">
                <a:solidFill>
                  <a:srgbClr val="001F5F"/>
                </a:solidFill>
                <a:latin typeface="Arial"/>
                <a:cs typeface="Arial"/>
              </a:rPr>
              <a:t>Documents Fee and Protest</a:t>
            </a:r>
            <a:r>
              <a:rPr sz="2200" b="1" i="1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01F5F"/>
                </a:solidFill>
                <a:latin typeface="Arial"/>
                <a:cs typeface="Arial"/>
              </a:rPr>
              <a:t>fee.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15722" y="1830679"/>
            <a:ext cx="3060827" cy="4050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627" y="1700606"/>
            <a:ext cx="38766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heavy" spc="-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For </a:t>
            </a:r>
            <a:r>
              <a:rPr b="0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a </a:t>
            </a:r>
            <a:r>
              <a:rPr b="0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duration </a:t>
            </a:r>
            <a:r>
              <a:rPr b="0" u="heavy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of </a:t>
            </a:r>
            <a:r>
              <a:rPr b="0" u="heavy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one (1)</a:t>
            </a:r>
            <a:r>
              <a:rPr b="0" u="heavy" spc="-3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b="0" u="heavy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year</a:t>
            </a:r>
          </a:p>
        </p:txBody>
      </p:sp>
      <p:sp>
        <p:nvSpPr>
          <p:cNvPr id="3" name="object 3"/>
          <p:cNvSpPr/>
          <p:nvPr/>
        </p:nvSpPr>
        <p:spPr>
          <a:xfrm>
            <a:off x="1752600" y="2438400"/>
            <a:ext cx="2748915" cy="1061085"/>
          </a:xfrm>
          <a:custGeom>
            <a:avLst/>
            <a:gdLst/>
            <a:ahLst/>
            <a:cxnLst/>
            <a:rect l="l" t="t" r="r" b="b"/>
            <a:pathLst>
              <a:path w="2748915" h="1061085">
                <a:moveTo>
                  <a:pt x="2324227" y="0"/>
                </a:moveTo>
                <a:lnTo>
                  <a:pt x="0" y="0"/>
                </a:lnTo>
                <a:lnTo>
                  <a:pt x="424433" y="530478"/>
                </a:lnTo>
                <a:lnTo>
                  <a:pt x="0" y="1060958"/>
                </a:lnTo>
                <a:lnTo>
                  <a:pt x="2324227" y="1060958"/>
                </a:lnTo>
                <a:lnTo>
                  <a:pt x="2748534" y="530478"/>
                </a:lnTo>
                <a:lnTo>
                  <a:pt x="232422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3414" y="2946526"/>
            <a:ext cx="2321560" cy="3088005"/>
          </a:xfrm>
          <a:custGeom>
            <a:avLst/>
            <a:gdLst/>
            <a:ahLst/>
            <a:cxnLst/>
            <a:rect l="l" t="t" r="r" b="b"/>
            <a:pathLst>
              <a:path w="2321560" h="3088004">
                <a:moveTo>
                  <a:pt x="2088896" y="0"/>
                </a:moveTo>
                <a:lnTo>
                  <a:pt x="232156" y="0"/>
                </a:lnTo>
                <a:lnTo>
                  <a:pt x="185353" y="4714"/>
                </a:lnTo>
                <a:lnTo>
                  <a:pt x="141767" y="18236"/>
                </a:lnTo>
                <a:lnTo>
                  <a:pt x="102331" y="39634"/>
                </a:lnTo>
                <a:lnTo>
                  <a:pt x="67976" y="67976"/>
                </a:lnTo>
                <a:lnTo>
                  <a:pt x="39634" y="102331"/>
                </a:lnTo>
                <a:lnTo>
                  <a:pt x="18236" y="141767"/>
                </a:lnTo>
                <a:lnTo>
                  <a:pt x="4714" y="185353"/>
                </a:lnTo>
                <a:lnTo>
                  <a:pt x="0" y="232156"/>
                </a:lnTo>
                <a:lnTo>
                  <a:pt x="0" y="2855658"/>
                </a:lnTo>
                <a:lnTo>
                  <a:pt x="4714" y="2902433"/>
                </a:lnTo>
                <a:lnTo>
                  <a:pt x="18236" y="2945999"/>
                </a:lnTo>
                <a:lnTo>
                  <a:pt x="39634" y="2985423"/>
                </a:lnTo>
                <a:lnTo>
                  <a:pt x="67976" y="3019772"/>
                </a:lnTo>
                <a:lnTo>
                  <a:pt x="102331" y="3048113"/>
                </a:lnTo>
                <a:lnTo>
                  <a:pt x="141767" y="3069512"/>
                </a:lnTo>
                <a:lnTo>
                  <a:pt x="185353" y="3083035"/>
                </a:lnTo>
                <a:lnTo>
                  <a:pt x="232156" y="3087751"/>
                </a:lnTo>
                <a:lnTo>
                  <a:pt x="2088896" y="3087751"/>
                </a:lnTo>
                <a:lnTo>
                  <a:pt x="2135662" y="3083035"/>
                </a:lnTo>
                <a:lnTo>
                  <a:pt x="2179230" y="3069512"/>
                </a:lnTo>
                <a:lnTo>
                  <a:pt x="2218664" y="3048113"/>
                </a:lnTo>
                <a:lnTo>
                  <a:pt x="2253027" y="3019772"/>
                </a:lnTo>
                <a:lnTo>
                  <a:pt x="2281384" y="2985423"/>
                </a:lnTo>
                <a:lnTo>
                  <a:pt x="2302797" y="2945999"/>
                </a:lnTo>
                <a:lnTo>
                  <a:pt x="2316332" y="2902433"/>
                </a:lnTo>
                <a:lnTo>
                  <a:pt x="2321052" y="2855658"/>
                </a:lnTo>
                <a:lnTo>
                  <a:pt x="2321052" y="232156"/>
                </a:lnTo>
                <a:lnTo>
                  <a:pt x="2316332" y="185353"/>
                </a:lnTo>
                <a:lnTo>
                  <a:pt x="2302797" y="141767"/>
                </a:lnTo>
                <a:lnTo>
                  <a:pt x="2281384" y="102331"/>
                </a:lnTo>
                <a:lnTo>
                  <a:pt x="2253027" y="67976"/>
                </a:lnTo>
                <a:lnTo>
                  <a:pt x="2218664" y="39634"/>
                </a:lnTo>
                <a:lnTo>
                  <a:pt x="2179230" y="18236"/>
                </a:lnTo>
                <a:lnTo>
                  <a:pt x="2135662" y="4714"/>
                </a:lnTo>
                <a:lnTo>
                  <a:pt x="2088896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3414" y="2946526"/>
            <a:ext cx="2321560" cy="3088005"/>
          </a:xfrm>
          <a:custGeom>
            <a:avLst/>
            <a:gdLst/>
            <a:ahLst/>
            <a:cxnLst/>
            <a:rect l="l" t="t" r="r" b="b"/>
            <a:pathLst>
              <a:path w="2321560" h="3088004">
                <a:moveTo>
                  <a:pt x="0" y="232156"/>
                </a:moveTo>
                <a:lnTo>
                  <a:pt x="4714" y="185353"/>
                </a:lnTo>
                <a:lnTo>
                  <a:pt x="18236" y="141767"/>
                </a:lnTo>
                <a:lnTo>
                  <a:pt x="39634" y="102331"/>
                </a:lnTo>
                <a:lnTo>
                  <a:pt x="67976" y="67976"/>
                </a:lnTo>
                <a:lnTo>
                  <a:pt x="102331" y="39634"/>
                </a:lnTo>
                <a:lnTo>
                  <a:pt x="141767" y="18236"/>
                </a:lnTo>
                <a:lnTo>
                  <a:pt x="185353" y="4714"/>
                </a:lnTo>
                <a:lnTo>
                  <a:pt x="232156" y="0"/>
                </a:lnTo>
                <a:lnTo>
                  <a:pt x="2088896" y="0"/>
                </a:lnTo>
                <a:lnTo>
                  <a:pt x="2135662" y="4714"/>
                </a:lnTo>
                <a:lnTo>
                  <a:pt x="2179230" y="18236"/>
                </a:lnTo>
                <a:lnTo>
                  <a:pt x="2218664" y="39634"/>
                </a:lnTo>
                <a:lnTo>
                  <a:pt x="2253027" y="67976"/>
                </a:lnTo>
                <a:lnTo>
                  <a:pt x="2281384" y="102331"/>
                </a:lnTo>
                <a:lnTo>
                  <a:pt x="2302797" y="141767"/>
                </a:lnTo>
                <a:lnTo>
                  <a:pt x="2316332" y="185353"/>
                </a:lnTo>
                <a:lnTo>
                  <a:pt x="2321052" y="232156"/>
                </a:lnTo>
                <a:lnTo>
                  <a:pt x="2321052" y="2855658"/>
                </a:lnTo>
                <a:lnTo>
                  <a:pt x="2316332" y="2902433"/>
                </a:lnTo>
                <a:lnTo>
                  <a:pt x="2302797" y="2945999"/>
                </a:lnTo>
                <a:lnTo>
                  <a:pt x="2281384" y="2985423"/>
                </a:lnTo>
                <a:lnTo>
                  <a:pt x="2253027" y="3019772"/>
                </a:lnTo>
                <a:lnTo>
                  <a:pt x="2218664" y="3048113"/>
                </a:lnTo>
                <a:lnTo>
                  <a:pt x="2179230" y="3069512"/>
                </a:lnTo>
                <a:lnTo>
                  <a:pt x="2135662" y="3083035"/>
                </a:lnTo>
                <a:lnTo>
                  <a:pt x="2088896" y="3087751"/>
                </a:lnTo>
                <a:lnTo>
                  <a:pt x="232156" y="3087751"/>
                </a:lnTo>
                <a:lnTo>
                  <a:pt x="185353" y="3083035"/>
                </a:lnTo>
                <a:lnTo>
                  <a:pt x="141767" y="3069512"/>
                </a:lnTo>
                <a:lnTo>
                  <a:pt x="102331" y="3048113"/>
                </a:lnTo>
                <a:lnTo>
                  <a:pt x="67976" y="3019772"/>
                </a:lnTo>
                <a:lnTo>
                  <a:pt x="39634" y="2985423"/>
                </a:lnTo>
                <a:lnTo>
                  <a:pt x="18236" y="2945999"/>
                </a:lnTo>
                <a:lnTo>
                  <a:pt x="4714" y="2902433"/>
                </a:lnTo>
                <a:lnTo>
                  <a:pt x="0" y="2855658"/>
                </a:lnTo>
                <a:lnTo>
                  <a:pt x="0" y="232156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64967" y="3149853"/>
            <a:ext cx="1886585" cy="26339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ct val="85100"/>
              </a:lnSpc>
              <a:spcBef>
                <a:spcPts val="420"/>
              </a:spcBef>
            </a:pPr>
            <a:r>
              <a:rPr sz="1800" spc="-1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800" spc="-120" dirty="0">
                <a:solidFill>
                  <a:srgbClr val="001F5F"/>
                </a:solidFill>
                <a:latin typeface="Arial"/>
                <a:cs typeface="Arial"/>
              </a:rPr>
              <a:t>HoPE </a:t>
            </a:r>
            <a:r>
              <a:rPr sz="1800" spc="10" dirty="0">
                <a:solidFill>
                  <a:srgbClr val="001F5F"/>
                </a:solidFill>
                <a:latin typeface="Arial"/>
                <a:cs typeface="Arial"/>
              </a:rPr>
              <a:t>shall  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award </a:t>
            </a:r>
            <a:r>
              <a:rPr sz="1800" spc="2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800" spc="10" dirty="0">
                <a:solidFill>
                  <a:srgbClr val="001F5F"/>
                </a:solidFill>
                <a:latin typeface="Arial"/>
                <a:cs typeface="Arial"/>
              </a:rPr>
              <a:t>option  </a:t>
            </a:r>
            <a:r>
              <a:rPr sz="1800" spc="30" dirty="0">
                <a:solidFill>
                  <a:srgbClr val="001F5F"/>
                </a:solidFill>
                <a:latin typeface="Arial"/>
                <a:cs typeface="Arial"/>
              </a:rPr>
              <a:t>contract  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(Framework  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Agreement), </a:t>
            </a:r>
            <a:r>
              <a:rPr sz="1800" spc="2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8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001F5F"/>
                </a:solidFill>
                <a:latin typeface="Arial"/>
                <a:cs typeface="Arial"/>
              </a:rPr>
              <a:t>the  </a:t>
            </a:r>
            <a:r>
              <a:rPr sz="1800" spc="5" dirty="0">
                <a:solidFill>
                  <a:srgbClr val="001F5F"/>
                </a:solidFill>
                <a:latin typeface="Arial"/>
                <a:cs typeface="Arial"/>
              </a:rPr>
              <a:t>form </a:t>
            </a:r>
            <a:r>
              <a:rPr sz="1800" spc="1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Notice</a:t>
            </a:r>
            <a:r>
              <a:rPr sz="1800" spc="-2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C00000"/>
                </a:solidFill>
                <a:latin typeface="Arial"/>
                <a:cs typeface="Arial"/>
              </a:rPr>
              <a:t>to  </a:t>
            </a:r>
            <a:r>
              <a:rPr sz="1800" spc="-30" dirty="0">
                <a:solidFill>
                  <a:srgbClr val="C00000"/>
                </a:solidFill>
                <a:latin typeface="Arial"/>
                <a:cs typeface="Arial"/>
              </a:rPr>
              <a:t>Execute  </a:t>
            </a:r>
            <a:r>
              <a:rPr sz="1800" spc="-25" dirty="0">
                <a:solidFill>
                  <a:srgbClr val="C00000"/>
                </a:solidFill>
                <a:latin typeface="Arial"/>
                <a:cs typeface="Arial"/>
              </a:rPr>
              <a:t>Framework  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Agreement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800" spc="4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80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001F5F"/>
                </a:solidFill>
                <a:latin typeface="Arial"/>
                <a:cs typeface="Arial"/>
              </a:rPr>
              <a:t>the 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bidder </a:t>
            </a:r>
            <a:r>
              <a:rPr sz="1800" spc="40" dirty="0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sz="1800" spc="25" dirty="0">
                <a:solidFill>
                  <a:srgbClr val="001F5F"/>
                </a:solidFill>
                <a:latin typeface="Arial"/>
                <a:cs typeface="Arial"/>
              </a:rPr>
              <a:t>the  </a:t>
            </a:r>
            <a:r>
              <a:rPr sz="1800" spc="-95" dirty="0">
                <a:solidFill>
                  <a:srgbClr val="001F5F"/>
                </a:solidFill>
                <a:latin typeface="Arial"/>
                <a:cs typeface="Arial"/>
              </a:rPr>
              <a:t>LCRB.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50384" y="2438400"/>
            <a:ext cx="2748915" cy="1061085"/>
          </a:xfrm>
          <a:custGeom>
            <a:avLst/>
            <a:gdLst/>
            <a:ahLst/>
            <a:cxnLst/>
            <a:rect l="l" t="t" r="r" b="b"/>
            <a:pathLst>
              <a:path w="2748915" h="1061085">
                <a:moveTo>
                  <a:pt x="2324226" y="0"/>
                </a:moveTo>
                <a:lnTo>
                  <a:pt x="0" y="0"/>
                </a:lnTo>
                <a:lnTo>
                  <a:pt x="424433" y="530478"/>
                </a:lnTo>
                <a:lnTo>
                  <a:pt x="0" y="1060958"/>
                </a:lnTo>
                <a:lnTo>
                  <a:pt x="2324226" y="1060958"/>
                </a:lnTo>
                <a:lnTo>
                  <a:pt x="2748661" y="530478"/>
                </a:lnTo>
                <a:lnTo>
                  <a:pt x="232422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47435" y="2946526"/>
            <a:ext cx="2122170" cy="2842895"/>
          </a:xfrm>
          <a:custGeom>
            <a:avLst/>
            <a:gdLst/>
            <a:ahLst/>
            <a:cxnLst/>
            <a:rect l="l" t="t" r="r" b="b"/>
            <a:pathLst>
              <a:path w="2122170" h="2842895">
                <a:moveTo>
                  <a:pt x="1909444" y="0"/>
                </a:moveTo>
                <a:lnTo>
                  <a:pt x="212216" y="0"/>
                </a:lnTo>
                <a:lnTo>
                  <a:pt x="163552" y="5603"/>
                </a:lnTo>
                <a:lnTo>
                  <a:pt x="118881" y="21567"/>
                </a:lnTo>
                <a:lnTo>
                  <a:pt x="79479" y="46616"/>
                </a:lnTo>
                <a:lnTo>
                  <a:pt x="46616" y="79479"/>
                </a:lnTo>
                <a:lnTo>
                  <a:pt x="21567" y="118881"/>
                </a:lnTo>
                <a:lnTo>
                  <a:pt x="5603" y="163552"/>
                </a:lnTo>
                <a:lnTo>
                  <a:pt x="0" y="212217"/>
                </a:lnTo>
                <a:lnTo>
                  <a:pt x="0" y="2630170"/>
                </a:lnTo>
                <a:lnTo>
                  <a:pt x="5603" y="2678796"/>
                </a:lnTo>
                <a:lnTo>
                  <a:pt x="21567" y="2723437"/>
                </a:lnTo>
                <a:lnTo>
                  <a:pt x="46616" y="2762820"/>
                </a:lnTo>
                <a:lnTo>
                  <a:pt x="79479" y="2795669"/>
                </a:lnTo>
                <a:lnTo>
                  <a:pt x="118881" y="2820710"/>
                </a:lnTo>
                <a:lnTo>
                  <a:pt x="163552" y="2836669"/>
                </a:lnTo>
                <a:lnTo>
                  <a:pt x="212216" y="2842272"/>
                </a:lnTo>
                <a:lnTo>
                  <a:pt x="1909444" y="2842272"/>
                </a:lnTo>
                <a:lnTo>
                  <a:pt x="1958109" y="2836669"/>
                </a:lnTo>
                <a:lnTo>
                  <a:pt x="2002780" y="2820710"/>
                </a:lnTo>
                <a:lnTo>
                  <a:pt x="2042182" y="2795669"/>
                </a:lnTo>
                <a:lnTo>
                  <a:pt x="2075045" y="2762820"/>
                </a:lnTo>
                <a:lnTo>
                  <a:pt x="2100094" y="2723437"/>
                </a:lnTo>
                <a:lnTo>
                  <a:pt x="2116058" y="2678796"/>
                </a:lnTo>
                <a:lnTo>
                  <a:pt x="2121662" y="2630170"/>
                </a:lnTo>
                <a:lnTo>
                  <a:pt x="2121662" y="212217"/>
                </a:lnTo>
                <a:lnTo>
                  <a:pt x="2116058" y="163552"/>
                </a:lnTo>
                <a:lnTo>
                  <a:pt x="2100094" y="118881"/>
                </a:lnTo>
                <a:lnTo>
                  <a:pt x="2075045" y="79479"/>
                </a:lnTo>
                <a:lnTo>
                  <a:pt x="2042182" y="46616"/>
                </a:lnTo>
                <a:lnTo>
                  <a:pt x="2002780" y="21567"/>
                </a:lnTo>
                <a:lnTo>
                  <a:pt x="1958109" y="5603"/>
                </a:lnTo>
                <a:lnTo>
                  <a:pt x="1909444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47435" y="2946526"/>
            <a:ext cx="2122170" cy="2842895"/>
          </a:xfrm>
          <a:custGeom>
            <a:avLst/>
            <a:gdLst/>
            <a:ahLst/>
            <a:cxnLst/>
            <a:rect l="l" t="t" r="r" b="b"/>
            <a:pathLst>
              <a:path w="2122170" h="2842895">
                <a:moveTo>
                  <a:pt x="0" y="212217"/>
                </a:moveTo>
                <a:lnTo>
                  <a:pt x="5603" y="163552"/>
                </a:lnTo>
                <a:lnTo>
                  <a:pt x="21567" y="118881"/>
                </a:lnTo>
                <a:lnTo>
                  <a:pt x="46616" y="79479"/>
                </a:lnTo>
                <a:lnTo>
                  <a:pt x="79479" y="46616"/>
                </a:lnTo>
                <a:lnTo>
                  <a:pt x="118881" y="21567"/>
                </a:lnTo>
                <a:lnTo>
                  <a:pt x="163552" y="5603"/>
                </a:lnTo>
                <a:lnTo>
                  <a:pt x="212216" y="0"/>
                </a:lnTo>
                <a:lnTo>
                  <a:pt x="1909444" y="0"/>
                </a:lnTo>
                <a:lnTo>
                  <a:pt x="1958109" y="5603"/>
                </a:lnTo>
                <a:lnTo>
                  <a:pt x="2002780" y="21567"/>
                </a:lnTo>
                <a:lnTo>
                  <a:pt x="2042182" y="46616"/>
                </a:lnTo>
                <a:lnTo>
                  <a:pt x="2075045" y="79479"/>
                </a:lnTo>
                <a:lnTo>
                  <a:pt x="2100094" y="118881"/>
                </a:lnTo>
                <a:lnTo>
                  <a:pt x="2116058" y="163552"/>
                </a:lnTo>
                <a:lnTo>
                  <a:pt x="2121662" y="212217"/>
                </a:lnTo>
                <a:lnTo>
                  <a:pt x="2121662" y="2630170"/>
                </a:lnTo>
                <a:lnTo>
                  <a:pt x="2116058" y="2678796"/>
                </a:lnTo>
                <a:lnTo>
                  <a:pt x="2100094" y="2723437"/>
                </a:lnTo>
                <a:lnTo>
                  <a:pt x="2075045" y="2762820"/>
                </a:lnTo>
                <a:lnTo>
                  <a:pt x="2042182" y="2795669"/>
                </a:lnTo>
                <a:lnTo>
                  <a:pt x="2002780" y="2820710"/>
                </a:lnTo>
                <a:lnTo>
                  <a:pt x="1958109" y="2836669"/>
                </a:lnTo>
                <a:lnTo>
                  <a:pt x="1909444" y="2842272"/>
                </a:lnTo>
                <a:lnTo>
                  <a:pt x="212216" y="2842272"/>
                </a:lnTo>
                <a:lnTo>
                  <a:pt x="163552" y="2836669"/>
                </a:lnTo>
                <a:lnTo>
                  <a:pt x="118881" y="2820710"/>
                </a:lnTo>
                <a:lnTo>
                  <a:pt x="79479" y="2795669"/>
                </a:lnTo>
                <a:lnTo>
                  <a:pt x="46616" y="2762820"/>
                </a:lnTo>
                <a:lnTo>
                  <a:pt x="21567" y="2723437"/>
                </a:lnTo>
                <a:lnTo>
                  <a:pt x="5603" y="2678796"/>
                </a:lnTo>
                <a:lnTo>
                  <a:pt x="0" y="2630170"/>
                </a:lnTo>
                <a:lnTo>
                  <a:pt x="0" y="212217"/>
                </a:lnTo>
                <a:close/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97626" y="3610482"/>
            <a:ext cx="1671320" cy="14674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065" marR="5080" indent="635" algn="ctr">
              <a:lnSpc>
                <a:spcPct val="85100"/>
              </a:lnSpc>
              <a:spcBef>
                <a:spcPts val="420"/>
              </a:spcBef>
            </a:pPr>
            <a:r>
              <a:rPr sz="1800" spc="5" dirty="0">
                <a:solidFill>
                  <a:srgbClr val="001F5F"/>
                </a:solidFill>
                <a:latin typeface="Arial"/>
                <a:cs typeface="Arial"/>
              </a:rPr>
              <a:t>Actual</a:t>
            </a:r>
            <a:r>
              <a:rPr sz="18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purchase  </a:t>
            </a:r>
            <a:r>
              <a:rPr sz="1800" spc="1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800" spc="2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procuring  </a:t>
            </a:r>
            <a:r>
              <a:rPr sz="1800" spc="30" dirty="0">
                <a:solidFill>
                  <a:srgbClr val="001F5F"/>
                </a:solidFill>
                <a:latin typeface="Arial"/>
                <a:cs typeface="Arial"/>
              </a:rPr>
              <a:t>entity </a:t>
            </a:r>
            <a:r>
              <a:rPr sz="1800" spc="10" dirty="0">
                <a:solidFill>
                  <a:srgbClr val="001F5F"/>
                </a:solidFill>
                <a:latin typeface="Arial"/>
                <a:cs typeface="Arial"/>
              </a:rPr>
              <a:t>shall 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only  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be made </a:t>
            </a:r>
            <a:r>
              <a:rPr sz="1800" spc="-30" dirty="0">
                <a:solidFill>
                  <a:srgbClr val="C00000"/>
                </a:solidFill>
                <a:latin typeface="Arial"/>
                <a:cs typeface="Arial"/>
              </a:rPr>
              <a:t>upon  </a:t>
            </a:r>
            <a:r>
              <a:rPr sz="1800" spc="-20" dirty="0">
                <a:solidFill>
                  <a:srgbClr val="C00000"/>
                </a:solidFill>
                <a:latin typeface="Arial"/>
                <a:cs typeface="Arial"/>
              </a:rPr>
              <a:t>issuance </a:t>
            </a:r>
            <a:r>
              <a:rPr sz="1800" spc="15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1800" spc="-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C00000"/>
                </a:solidFill>
                <a:latin typeface="Arial"/>
                <a:cs typeface="Arial"/>
              </a:rPr>
              <a:t>Call-  </a:t>
            </a:r>
            <a:r>
              <a:rPr sz="1800" spc="-35" dirty="0">
                <a:solidFill>
                  <a:srgbClr val="C00000"/>
                </a:solidFill>
                <a:latin typeface="Arial"/>
                <a:cs typeface="Arial"/>
              </a:rPr>
              <a:t>Off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428" y="1405204"/>
            <a:ext cx="761415" cy="7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112" y="4147134"/>
            <a:ext cx="758367" cy="7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70113" y="2868879"/>
            <a:ext cx="758367" cy="7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59323" y="544068"/>
            <a:ext cx="3884676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12707" y="544068"/>
            <a:ext cx="431292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77204" y="795401"/>
            <a:ext cx="3405504" cy="2851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288796" y="1690242"/>
            <a:ext cx="5576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heavy" spc="-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For </a:t>
            </a:r>
            <a:r>
              <a:rPr b="0" u="heavy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a </a:t>
            </a:r>
            <a:r>
              <a:rPr b="0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duration </a:t>
            </a:r>
            <a:r>
              <a:rPr b="0" u="heavy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of </a:t>
            </a:r>
            <a:r>
              <a:rPr b="0" u="heavy" spc="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two </a:t>
            </a:r>
            <a:r>
              <a:rPr b="0" u="heavy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(2) </a:t>
            </a:r>
            <a:r>
              <a:rPr b="0" u="heavy" spc="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to </a:t>
            </a:r>
            <a:r>
              <a:rPr b="0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three</a:t>
            </a:r>
            <a:r>
              <a:rPr b="0" u="heavy" spc="-4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b="0" u="heavy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(3) </a:t>
            </a:r>
            <a:r>
              <a:rPr b="0" u="heavy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years</a:t>
            </a:r>
          </a:p>
        </p:txBody>
      </p:sp>
      <p:sp>
        <p:nvSpPr>
          <p:cNvPr id="34" name="object 34"/>
          <p:cNvSpPr/>
          <p:nvPr/>
        </p:nvSpPr>
        <p:spPr>
          <a:xfrm>
            <a:off x="610285" y="2598547"/>
            <a:ext cx="2330450" cy="1211580"/>
          </a:xfrm>
          <a:custGeom>
            <a:avLst/>
            <a:gdLst/>
            <a:ahLst/>
            <a:cxnLst/>
            <a:rect l="l" t="t" r="r" b="b"/>
            <a:pathLst>
              <a:path w="2330450" h="1211579">
                <a:moveTo>
                  <a:pt x="1845386" y="0"/>
                </a:moveTo>
                <a:lnTo>
                  <a:pt x="0" y="0"/>
                </a:lnTo>
                <a:lnTo>
                  <a:pt x="484504" y="605663"/>
                </a:lnTo>
                <a:lnTo>
                  <a:pt x="0" y="1211198"/>
                </a:lnTo>
                <a:lnTo>
                  <a:pt x="1845386" y="1211198"/>
                </a:lnTo>
                <a:lnTo>
                  <a:pt x="2329891" y="605663"/>
                </a:lnTo>
                <a:lnTo>
                  <a:pt x="184538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34630" y="3203067"/>
            <a:ext cx="1967864" cy="2554605"/>
          </a:xfrm>
          <a:custGeom>
            <a:avLst/>
            <a:gdLst/>
            <a:ahLst/>
            <a:cxnLst/>
            <a:rect l="l" t="t" r="r" b="b"/>
            <a:pathLst>
              <a:path w="1967864" h="2554604">
                <a:moveTo>
                  <a:pt x="1770621" y="0"/>
                </a:moveTo>
                <a:lnTo>
                  <a:pt x="196710" y="0"/>
                </a:lnTo>
                <a:lnTo>
                  <a:pt x="151607" y="5198"/>
                </a:lnTo>
                <a:lnTo>
                  <a:pt x="110203" y="20006"/>
                </a:lnTo>
                <a:lnTo>
                  <a:pt x="73679" y="43237"/>
                </a:lnTo>
                <a:lnTo>
                  <a:pt x="43216" y="73708"/>
                </a:lnTo>
                <a:lnTo>
                  <a:pt x="19994" y="110236"/>
                </a:lnTo>
                <a:lnTo>
                  <a:pt x="5195" y="151635"/>
                </a:lnTo>
                <a:lnTo>
                  <a:pt x="0" y="196723"/>
                </a:lnTo>
                <a:lnTo>
                  <a:pt x="0" y="2357501"/>
                </a:lnTo>
                <a:lnTo>
                  <a:pt x="5195" y="2402608"/>
                </a:lnTo>
                <a:lnTo>
                  <a:pt x="19994" y="2444017"/>
                </a:lnTo>
                <a:lnTo>
                  <a:pt x="43216" y="2480546"/>
                </a:lnTo>
                <a:lnTo>
                  <a:pt x="73679" y="2511014"/>
                </a:lnTo>
                <a:lnTo>
                  <a:pt x="110203" y="2534239"/>
                </a:lnTo>
                <a:lnTo>
                  <a:pt x="151607" y="2549040"/>
                </a:lnTo>
                <a:lnTo>
                  <a:pt x="196710" y="2554236"/>
                </a:lnTo>
                <a:lnTo>
                  <a:pt x="1770621" y="2554236"/>
                </a:lnTo>
                <a:lnTo>
                  <a:pt x="1815755" y="2549040"/>
                </a:lnTo>
                <a:lnTo>
                  <a:pt x="1857188" y="2534239"/>
                </a:lnTo>
                <a:lnTo>
                  <a:pt x="1893738" y="2511014"/>
                </a:lnTo>
                <a:lnTo>
                  <a:pt x="1924223" y="2480546"/>
                </a:lnTo>
                <a:lnTo>
                  <a:pt x="1947462" y="2444017"/>
                </a:lnTo>
                <a:lnTo>
                  <a:pt x="1962272" y="2402608"/>
                </a:lnTo>
                <a:lnTo>
                  <a:pt x="1967471" y="2357501"/>
                </a:lnTo>
                <a:lnTo>
                  <a:pt x="1967471" y="196723"/>
                </a:lnTo>
                <a:lnTo>
                  <a:pt x="1962272" y="151635"/>
                </a:lnTo>
                <a:lnTo>
                  <a:pt x="1947462" y="110236"/>
                </a:lnTo>
                <a:lnTo>
                  <a:pt x="1924223" y="73708"/>
                </a:lnTo>
                <a:lnTo>
                  <a:pt x="1893738" y="43237"/>
                </a:lnTo>
                <a:lnTo>
                  <a:pt x="1857188" y="20006"/>
                </a:lnTo>
                <a:lnTo>
                  <a:pt x="1815755" y="5198"/>
                </a:lnTo>
                <a:lnTo>
                  <a:pt x="1770621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34630" y="3203067"/>
            <a:ext cx="1967864" cy="2554605"/>
          </a:xfrm>
          <a:custGeom>
            <a:avLst/>
            <a:gdLst/>
            <a:ahLst/>
            <a:cxnLst/>
            <a:rect l="l" t="t" r="r" b="b"/>
            <a:pathLst>
              <a:path w="1967864" h="2554604">
                <a:moveTo>
                  <a:pt x="0" y="196723"/>
                </a:moveTo>
                <a:lnTo>
                  <a:pt x="5195" y="151635"/>
                </a:lnTo>
                <a:lnTo>
                  <a:pt x="19994" y="110236"/>
                </a:lnTo>
                <a:lnTo>
                  <a:pt x="43216" y="73708"/>
                </a:lnTo>
                <a:lnTo>
                  <a:pt x="73679" y="43237"/>
                </a:lnTo>
                <a:lnTo>
                  <a:pt x="110203" y="20006"/>
                </a:lnTo>
                <a:lnTo>
                  <a:pt x="151607" y="5198"/>
                </a:lnTo>
                <a:lnTo>
                  <a:pt x="196710" y="0"/>
                </a:lnTo>
                <a:lnTo>
                  <a:pt x="1770621" y="0"/>
                </a:lnTo>
                <a:lnTo>
                  <a:pt x="1815755" y="5198"/>
                </a:lnTo>
                <a:lnTo>
                  <a:pt x="1857188" y="20006"/>
                </a:lnTo>
                <a:lnTo>
                  <a:pt x="1893738" y="43237"/>
                </a:lnTo>
                <a:lnTo>
                  <a:pt x="1924223" y="73708"/>
                </a:lnTo>
                <a:lnTo>
                  <a:pt x="1947462" y="110236"/>
                </a:lnTo>
                <a:lnTo>
                  <a:pt x="1962272" y="151635"/>
                </a:lnTo>
                <a:lnTo>
                  <a:pt x="1967471" y="196723"/>
                </a:lnTo>
                <a:lnTo>
                  <a:pt x="1967471" y="2357501"/>
                </a:lnTo>
                <a:lnTo>
                  <a:pt x="1962272" y="2402608"/>
                </a:lnTo>
                <a:lnTo>
                  <a:pt x="1947462" y="2444017"/>
                </a:lnTo>
                <a:lnTo>
                  <a:pt x="1924223" y="2480546"/>
                </a:lnTo>
                <a:lnTo>
                  <a:pt x="1893738" y="2511014"/>
                </a:lnTo>
                <a:lnTo>
                  <a:pt x="1857188" y="2534239"/>
                </a:lnTo>
                <a:lnTo>
                  <a:pt x="1815755" y="2549040"/>
                </a:lnTo>
                <a:lnTo>
                  <a:pt x="1770621" y="2554236"/>
                </a:lnTo>
                <a:lnTo>
                  <a:pt x="196710" y="2554236"/>
                </a:lnTo>
                <a:lnTo>
                  <a:pt x="151607" y="2549040"/>
                </a:lnTo>
                <a:lnTo>
                  <a:pt x="110203" y="2534239"/>
                </a:lnTo>
                <a:lnTo>
                  <a:pt x="73679" y="2511014"/>
                </a:lnTo>
                <a:lnTo>
                  <a:pt x="43216" y="2480546"/>
                </a:lnTo>
                <a:lnTo>
                  <a:pt x="19994" y="2444017"/>
                </a:lnTo>
                <a:lnTo>
                  <a:pt x="5195" y="2402608"/>
                </a:lnTo>
                <a:lnTo>
                  <a:pt x="0" y="2357501"/>
                </a:lnTo>
                <a:lnTo>
                  <a:pt x="0" y="196723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396111" y="3489705"/>
            <a:ext cx="1443990" cy="19342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-635" algn="ctr">
              <a:lnSpc>
                <a:spcPct val="85100"/>
              </a:lnSpc>
              <a:spcBef>
                <a:spcPts val="420"/>
              </a:spcBef>
            </a:pPr>
            <a:r>
              <a:rPr sz="1800" spc="-114" dirty="0">
                <a:solidFill>
                  <a:srgbClr val="001F5F"/>
                </a:solidFill>
                <a:latin typeface="Arial"/>
                <a:cs typeface="Arial"/>
              </a:rPr>
              <a:t>BAC </a:t>
            </a:r>
            <a:r>
              <a:rPr sz="1800" spc="40" dirty="0">
                <a:solidFill>
                  <a:srgbClr val="001F5F"/>
                </a:solidFill>
                <a:latin typeface="Arial"/>
                <a:cs typeface="Arial"/>
              </a:rPr>
              <a:t>initially 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determines 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compliance</a:t>
            </a:r>
            <a:r>
              <a:rPr sz="18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Arial"/>
                <a:cs typeface="Arial"/>
              </a:rPr>
              <a:t>of 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bidders </a:t>
            </a:r>
            <a:r>
              <a:rPr sz="1800" spc="40" dirty="0">
                <a:solidFill>
                  <a:srgbClr val="001F5F"/>
                </a:solidFill>
                <a:latin typeface="Arial"/>
                <a:cs typeface="Arial"/>
              </a:rPr>
              <a:t>with  </a:t>
            </a:r>
            <a:r>
              <a:rPr sz="1800" spc="2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800" spc="20" dirty="0">
                <a:solidFill>
                  <a:srgbClr val="001F5F"/>
                </a:solidFill>
                <a:latin typeface="Arial"/>
                <a:cs typeface="Arial"/>
              </a:rPr>
              <a:t>technical  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1800" spc="25" dirty="0">
                <a:solidFill>
                  <a:srgbClr val="001F5F"/>
                </a:solidFill>
                <a:latin typeface="Arial"/>
                <a:cs typeface="Arial"/>
              </a:rPr>
              <a:t>financial 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aspects </a:t>
            </a:r>
            <a:r>
              <a:rPr sz="1800" spc="1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00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001F5F"/>
                </a:solidFill>
                <a:latin typeface="Arial"/>
                <a:cs typeface="Arial"/>
              </a:rPr>
              <a:t>the  project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271520" y="2598547"/>
            <a:ext cx="2329815" cy="1211580"/>
          </a:xfrm>
          <a:custGeom>
            <a:avLst/>
            <a:gdLst/>
            <a:ahLst/>
            <a:cxnLst/>
            <a:rect l="l" t="t" r="r" b="b"/>
            <a:pathLst>
              <a:path w="2329815" h="1211579">
                <a:moveTo>
                  <a:pt x="1845309" y="0"/>
                </a:moveTo>
                <a:lnTo>
                  <a:pt x="0" y="0"/>
                </a:lnTo>
                <a:lnTo>
                  <a:pt x="484504" y="605663"/>
                </a:lnTo>
                <a:lnTo>
                  <a:pt x="0" y="1211198"/>
                </a:lnTo>
                <a:lnTo>
                  <a:pt x="1845309" y="1211198"/>
                </a:lnTo>
                <a:lnTo>
                  <a:pt x="2329815" y="605663"/>
                </a:lnTo>
                <a:lnTo>
                  <a:pt x="184530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35780" y="3203067"/>
            <a:ext cx="1967864" cy="2554605"/>
          </a:xfrm>
          <a:custGeom>
            <a:avLst/>
            <a:gdLst/>
            <a:ahLst/>
            <a:cxnLst/>
            <a:rect l="l" t="t" r="r" b="b"/>
            <a:pathLst>
              <a:path w="1967864" h="2554604">
                <a:moveTo>
                  <a:pt x="1770634" y="0"/>
                </a:moveTo>
                <a:lnTo>
                  <a:pt x="196723" y="0"/>
                </a:lnTo>
                <a:lnTo>
                  <a:pt x="151635" y="5198"/>
                </a:lnTo>
                <a:lnTo>
                  <a:pt x="110236" y="20006"/>
                </a:lnTo>
                <a:lnTo>
                  <a:pt x="73708" y="43237"/>
                </a:lnTo>
                <a:lnTo>
                  <a:pt x="43237" y="73708"/>
                </a:lnTo>
                <a:lnTo>
                  <a:pt x="20006" y="110236"/>
                </a:lnTo>
                <a:lnTo>
                  <a:pt x="5198" y="151635"/>
                </a:lnTo>
                <a:lnTo>
                  <a:pt x="0" y="196723"/>
                </a:lnTo>
                <a:lnTo>
                  <a:pt x="0" y="2357501"/>
                </a:lnTo>
                <a:lnTo>
                  <a:pt x="5198" y="2402608"/>
                </a:lnTo>
                <a:lnTo>
                  <a:pt x="20006" y="2444017"/>
                </a:lnTo>
                <a:lnTo>
                  <a:pt x="43237" y="2480546"/>
                </a:lnTo>
                <a:lnTo>
                  <a:pt x="73708" y="2511014"/>
                </a:lnTo>
                <a:lnTo>
                  <a:pt x="110236" y="2534239"/>
                </a:lnTo>
                <a:lnTo>
                  <a:pt x="151635" y="2549040"/>
                </a:lnTo>
                <a:lnTo>
                  <a:pt x="196723" y="2554236"/>
                </a:lnTo>
                <a:lnTo>
                  <a:pt x="1770634" y="2554236"/>
                </a:lnTo>
                <a:lnTo>
                  <a:pt x="1815768" y="2549040"/>
                </a:lnTo>
                <a:lnTo>
                  <a:pt x="1857201" y="2534239"/>
                </a:lnTo>
                <a:lnTo>
                  <a:pt x="1893751" y="2511014"/>
                </a:lnTo>
                <a:lnTo>
                  <a:pt x="1924236" y="2480546"/>
                </a:lnTo>
                <a:lnTo>
                  <a:pt x="1947475" y="2444017"/>
                </a:lnTo>
                <a:lnTo>
                  <a:pt x="1962284" y="2402608"/>
                </a:lnTo>
                <a:lnTo>
                  <a:pt x="1967484" y="2357501"/>
                </a:lnTo>
                <a:lnTo>
                  <a:pt x="1967484" y="196723"/>
                </a:lnTo>
                <a:lnTo>
                  <a:pt x="1962284" y="151635"/>
                </a:lnTo>
                <a:lnTo>
                  <a:pt x="1947475" y="110236"/>
                </a:lnTo>
                <a:lnTo>
                  <a:pt x="1924236" y="73708"/>
                </a:lnTo>
                <a:lnTo>
                  <a:pt x="1893751" y="43237"/>
                </a:lnTo>
                <a:lnTo>
                  <a:pt x="1857201" y="20006"/>
                </a:lnTo>
                <a:lnTo>
                  <a:pt x="1815768" y="5198"/>
                </a:lnTo>
                <a:lnTo>
                  <a:pt x="1770634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35780" y="3203067"/>
            <a:ext cx="1967864" cy="2554605"/>
          </a:xfrm>
          <a:custGeom>
            <a:avLst/>
            <a:gdLst/>
            <a:ahLst/>
            <a:cxnLst/>
            <a:rect l="l" t="t" r="r" b="b"/>
            <a:pathLst>
              <a:path w="1967864" h="2554604">
                <a:moveTo>
                  <a:pt x="0" y="196723"/>
                </a:moveTo>
                <a:lnTo>
                  <a:pt x="5198" y="151635"/>
                </a:lnTo>
                <a:lnTo>
                  <a:pt x="20006" y="110236"/>
                </a:lnTo>
                <a:lnTo>
                  <a:pt x="43237" y="73708"/>
                </a:lnTo>
                <a:lnTo>
                  <a:pt x="73708" y="43237"/>
                </a:lnTo>
                <a:lnTo>
                  <a:pt x="110236" y="20006"/>
                </a:lnTo>
                <a:lnTo>
                  <a:pt x="151635" y="5198"/>
                </a:lnTo>
                <a:lnTo>
                  <a:pt x="196723" y="0"/>
                </a:lnTo>
                <a:lnTo>
                  <a:pt x="1770634" y="0"/>
                </a:lnTo>
                <a:lnTo>
                  <a:pt x="1815768" y="5198"/>
                </a:lnTo>
                <a:lnTo>
                  <a:pt x="1857201" y="20006"/>
                </a:lnTo>
                <a:lnTo>
                  <a:pt x="1893751" y="43237"/>
                </a:lnTo>
                <a:lnTo>
                  <a:pt x="1924236" y="73708"/>
                </a:lnTo>
                <a:lnTo>
                  <a:pt x="1947475" y="110236"/>
                </a:lnTo>
                <a:lnTo>
                  <a:pt x="1962284" y="151635"/>
                </a:lnTo>
                <a:lnTo>
                  <a:pt x="1967484" y="196723"/>
                </a:lnTo>
                <a:lnTo>
                  <a:pt x="1967484" y="2357501"/>
                </a:lnTo>
                <a:lnTo>
                  <a:pt x="1962284" y="2402608"/>
                </a:lnTo>
                <a:lnTo>
                  <a:pt x="1947475" y="2444017"/>
                </a:lnTo>
                <a:lnTo>
                  <a:pt x="1924236" y="2480546"/>
                </a:lnTo>
                <a:lnTo>
                  <a:pt x="1893751" y="2511014"/>
                </a:lnTo>
                <a:lnTo>
                  <a:pt x="1857201" y="2534239"/>
                </a:lnTo>
                <a:lnTo>
                  <a:pt x="1815768" y="2549040"/>
                </a:lnTo>
                <a:lnTo>
                  <a:pt x="1770634" y="2554236"/>
                </a:lnTo>
                <a:lnTo>
                  <a:pt x="196723" y="2554236"/>
                </a:lnTo>
                <a:lnTo>
                  <a:pt x="151635" y="2549040"/>
                </a:lnTo>
                <a:lnTo>
                  <a:pt x="110236" y="2534239"/>
                </a:lnTo>
                <a:lnTo>
                  <a:pt x="73708" y="2511014"/>
                </a:lnTo>
                <a:lnTo>
                  <a:pt x="43237" y="2480546"/>
                </a:lnTo>
                <a:lnTo>
                  <a:pt x="20006" y="2444017"/>
                </a:lnTo>
                <a:lnTo>
                  <a:pt x="5198" y="2402608"/>
                </a:lnTo>
                <a:lnTo>
                  <a:pt x="0" y="2357501"/>
                </a:lnTo>
                <a:lnTo>
                  <a:pt x="0" y="196723"/>
                </a:lnTo>
                <a:close/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121911" y="3606165"/>
            <a:ext cx="1395730" cy="17011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005"/>
              </a:lnSpc>
              <a:spcBef>
                <a:spcPts val="100"/>
              </a:spcBef>
            </a:pPr>
            <a:r>
              <a:rPr sz="1800" spc="-114" dirty="0">
                <a:solidFill>
                  <a:srgbClr val="001F5F"/>
                </a:solidFill>
                <a:latin typeface="Arial"/>
                <a:cs typeface="Arial"/>
              </a:rPr>
              <a:t>BAC</a:t>
            </a:r>
            <a:endParaRPr sz="1800">
              <a:latin typeface="Arial"/>
              <a:cs typeface="Arial"/>
            </a:endParaRPr>
          </a:p>
          <a:p>
            <a:pPr marL="12700" marR="5080" indent="-1270" algn="ctr">
              <a:lnSpc>
                <a:spcPct val="85000"/>
              </a:lnSpc>
              <a:spcBef>
                <a:spcPts val="170"/>
              </a:spcBef>
            </a:pP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recommends  </a:t>
            </a:r>
            <a:r>
              <a:rPr sz="1800" spc="2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0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execution  </a:t>
            </a:r>
            <a:r>
              <a:rPr sz="1800" spc="1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Framework  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Agreement</a:t>
            </a:r>
            <a:r>
              <a:rPr sz="180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Arial"/>
                <a:cs typeface="Arial"/>
              </a:rPr>
              <a:t>to  all</a:t>
            </a:r>
            <a:r>
              <a:rPr sz="18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complying 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bidders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932678" y="2598547"/>
            <a:ext cx="2329815" cy="1211580"/>
          </a:xfrm>
          <a:custGeom>
            <a:avLst/>
            <a:gdLst/>
            <a:ahLst/>
            <a:cxnLst/>
            <a:rect l="l" t="t" r="r" b="b"/>
            <a:pathLst>
              <a:path w="2329815" h="1211579">
                <a:moveTo>
                  <a:pt x="1845310" y="0"/>
                </a:moveTo>
                <a:lnTo>
                  <a:pt x="0" y="0"/>
                </a:lnTo>
                <a:lnTo>
                  <a:pt x="484505" y="605663"/>
                </a:lnTo>
                <a:lnTo>
                  <a:pt x="0" y="1211198"/>
                </a:lnTo>
                <a:lnTo>
                  <a:pt x="1845310" y="1211198"/>
                </a:lnTo>
                <a:lnTo>
                  <a:pt x="2329815" y="605663"/>
                </a:lnTo>
                <a:lnTo>
                  <a:pt x="184531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31609" y="3124200"/>
            <a:ext cx="1992630" cy="2602230"/>
          </a:xfrm>
          <a:custGeom>
            <a:avLst/>
            <a:gdLst/>
            <a:ahLst/>
            <a:cxnLst/>
            <a:rect l="l" t="t" r="r" b="b"/>
            <a:pathLst>
              <a:path w="1992629" h="2602229">
                <a:moveTo>
                  <a:pt x="1792859" y="0"/>
                </a:moveTo>
                <a:lnTo>
                  <a:pt x="199263" y="0"/>
                </a:lnTo>
                <a:lnTo>
                  <a:pt x="153595" y="5259"/>
                </a:lnTo>
                <a:lnTo>
                  <a:pt x="111661" y="20242"/>
                </a:lnTo>
                <a:lnTo>
                  <a:pt x="74662" y="43757"/>
                </a:lnTo>
                <a:lnTo>
                  <a:pt x="43797" y="74609"/>
                </a:lnTo>
                <a:lnTo>
                  <a:pt x="20265" y="111606"/>
                </a:lnTo>
                <a:lnTo>
                  <a:pt x="5266" y="153555"/>
                </a:lnTo>
                <a:lnTo>
                  <a:pt x="0" y="199262"/>
                </a:lnTo>
                <a:lnTo>
                  <a:pt x="0" y="2402840"/>
                </a:lnTo>
                <a:lnTo>
                  <a:pt x="5266" y="2448526"/>
                </a:lnTo>
                <a:lnTo>
                  <a:pt x="20265" y="2490463"/>
                </a:lnTo>
                <a:lnTo>
                  <a:pt x="43797" y="2527456"/>
                </a:lnTo>
                <a:lnTo>
                  <a:pt x="74662" y="2558310"/>
                </a:lnTo>
                <a:lnTo>
                  <a:pt x="111661" y="2581828"/>
                </a:lnTo>
                <a:lnTo>
                  <a:pt x="153595" y="2596816"/>
                </a:lnTo>
                <a:lnTo>
                  <a:pt x="199263" y="2602077"/>
                </a:lnTo>
                <a:lnTo>
                  <a:pt x="1792859" y="2602077"/>
                </a:lnTo>
                <a:lnTo>
                  <a:pt x="1838526" y="2596816"/>
                </a:lnTo>
                <a:lnTo>
                  <a:pt x="1880460" y="2581828"/>
                </a:lnTo>
                <a:lnTo>
                  <a:pt x="1917459" y="2558310"/>
                </a:lnTo>
                <a:lnTo>
                  <a:pt x="1948324" y="2527456"/>
                </a:lnTo>
                <a:lnTo>
                  <a:pt x="1971856" y="2490463"/>
                </a:lnTo>
                <a:lnTo>
                  <a:pt x="1986855" y="2448526"/>
                </a:lnTo>
                <a:lnTo>
                  <a:pt x="1992122" y="2402840"/>
                </a:lnTo>
                <a:lnTo>
                  <a:pt x="1992122" y="199262"/>
                </a:lnTo>
                <a:lnTo>
                  <a:pt x="1986855" y="153555"/>
                </a:lnTo>
                <a:lnTo>
                  <a:pt x="1971856" y="111606"/>
                </a:lnTo>
                <a:lnTo>
                  <a:pt x="1948324" y="74609"/>
                </a:lnTo>
                <a:lnTo>
                  <a:pt x="1917459" y="43757"/>
                </a:lnTo>
                <a:lnTo>
                  <a:pt x="1880460" y="20242"/>
                </a:lnTo>
                <a:lnTo>
                  <a:pt x="1838526" y="5259"/>
                </a:lnTo>
                <a:lnTo>
                  <a:pt x="1792859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31609" y="3124200"/>
            <a:ext cx="1992630" cy="2602230"/>
          </a:xfrm>
          <a:custGeom>
            <a:avLst/>
            <a:gdLst/>
            <a:ahLst/>
            <a:cxnLst/>
            <a:rect l="l" t="t" r="r" b="b"/>
            <a:pathLst>
              <a:path w="1992629" h="2602229">
                <a:moveTo>
                  <a:pt x="0" y="199262"/>
                </a:moveTo>
                <a:lnTo>
                  <a:pt x="5266" y="153555"/>
                </a:lnTo>
                <a:lnTo>
                  <a:pt x="20265" y="111606"/>
                </a:lnTo>
                <a:lnTo>
                  <a:pt x="43797" y="74609"/>
                </a:lnTo>
                <a:lnTo>
                  <a:pt x="74662" y="43757"/>
                </a:lnTo>
                <a:lnTo>
                  <a:pt x="111661" y="20242"/>
                </a:lnTo>
                <a:lnTo>
                  <a:pt x="153595" y="5259"/>
                </a:lnTo>
                <a:lnTo>
                  <a:pt x="199263" y="0"/>
                </a:lnTo>
                <a:lnTo>
                  <a:pt x="1792859" y="0"/>
                </a:lnTo>
                <a:lnTo>
                  <a:pt x="1838526" y="5259"/>
                </a:lnTo>
                <a:lnTo>
                  <a:pt x="1880460" y="20242"/>
                </a:lnTo>
                <a:lnTo>
                  <a:pt x="1917459" y="43757"/>
                </a:lnTo>
                <a:lnTo>
                  <a:pt x="1948324" y="74609"/>
                </a:lnTo>
                <a:lnTo>
                  <a:pt x="1971856" y="111606"/>
                </a:lnTo>
                <a:lnTo>
                  <a:pt x="1986855" y="153555"/>
                </a:lnTo>
                <a:lnTo>
                  <a:pt x="1992122" y="199262"/>
                </a:lnTo>
                <a:lnTo>
                  <a:pt x="1992122" y="2402840"/>
                </a:lnTo>
                <a:lnTo>
                  <a:pt x="1986855" y="2448526"/>
                </a:lnTo>
                <a:lnTo>
                  <a:pt x="1971856" y="2490463"/>
                </a:lnTo>
                <a:lnTo>
                  <a:pt x="1948324" y="2527456"/>
                </a:lnTo>
                <a:lnTo>
                  <a:pt x="1917459" y="2558310"/>
                </a:lnTo>
                <a:lnTo>
                  <a:pt x="1880460" y="2581828"/>
                </a:lnTo>
                <a:lnTo>
                  <a:pt x="1838526" y="2596816"/>
                </a:lnTo>
                <a:lnTo>
                  <a:pt x="1792859" y="2602077"/>
                </a:lnTo>
                <a:lnTo>
                  <a:pt x="199263" y="2602077"/>
                </a:lnTo>
                <a:lnTo>
                  <a:pt x="153595" y="2596816"/>
                </a:lnTo>
                <a:lnTo>
                  <a:pt x="111661" y="2581828"/>
                </a:lnTo>
                <a:lnTo>
                  <a:pt x="74662" y="2558310"/>
                </a:lnTo>
                <a:lnTo>
                  <a:pt x="43797" y="2527456"/>
                </a:lnTo>
                <a:lnTo>
                  <a:pt x="20265" y="2490463"/>
                </a:lnTo>
                <a:lnTo>
                  <a:pt x="5266" y="2448526"/>
                </a:lnTo>
                <a:lnTo>
                  <a:pt x="0" y="2402840"/>
                </a:lnTo>
                <a:lnTo>
                  <a:pt x="0" y="199262"/>
                </a:lnTo>
                <a:close/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773418" y="3551301"/>
            <a:ext cx="1510030" cy="170116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065" marR="5080" algn="ctr">
              <a:lnSpc>
                <a:spcPct val="85100"/>
              </a:lnSpc>
              <a:spcBef>
                <a:spcPts val="420"/>
              </a:spcBef>
            </a:pPr>
            <a:r>
              <a:rPr sz="1800" spc="-120" dirty="0">
                <a:solidFill>
                  <a:srgbClr val="001F5F"/>
                </a:solidFill>
                <a:latin typeface="Arial"/>
                <a:cs typeface="Arial"/>
              </a:rPr>
              <a:t>HoPE 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issues</a:t>
            </a:r>
            <a:r>
              <a:rPr sz="18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001F5F"/>
                </a:solidFill>
                <a:latin typeface="Arial"/>
                <a:cs typeface="Arial"/>
              </a:rPr>
              <a:t>to  </a:t>
            </a:r>
            <a:r>
              <a:rPr sz="1800" spc="40" dirty="0">
                <a:solidFill>
                  <a:srgbClr val="001F5F"/>
                </a:solidFill>
                <a:latin typeface="Arial"/>
                <a:cs typeface="Arial"/>
              </a:rPr>
              <a:t>all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complying 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bidders 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a 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Notice </a:t>
            </a:r>
            <a:r>
              <a:rPr sz="1800" spc="40" dirty="0">
                <a:solidFill>
                  <a:srgbClr val="C00000"/>
                </a:solidFill>
                <a:latin typeface="Arial"/>
                <a:cs typeface="Arial"/>
              </a:rPr>
              <a:t>to  </a:t>
            </a:r>
            <a:r>
              <a:rPr sz="1800" spc="-30" dirty="0">
                <a:solidFill>
                  <a:srgbClr val="C00000"/>
                </a:solidFill>
                <a:latin typeface="Arial"/>
                <a:cs typeface="Arial"/>
              </a:rPr>
              <a:t>Execute a  </a:t>
            </a:r>
            <a:r>
              <a:rPr sz="1800" spc="-25" dirty="0">
                <a:solidFill>
                  <a:srgbClr val="C00000"/>
                </a:solidFill>
                <a:latin typeface="Arial"/>
                <a:cs typeface="Arial"/>
              </a:rPr>
              <a:t>Framework  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Agreement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428" y="1405204"/>
            <a:ext cx="761415" cy="7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112" y="4147134"/>
            <a:ext cx="758367" cy="7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70113" y="2868879"/>
            <a:ext cx="758367" cy="7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61915" y="544068"/>
            <a:ext cx="4482084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12707" y="544068"/>
            <a:ext cx="431292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67223" y="795401"/>
            <a:ext cx="4029202" cy="2851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17967" y="3175254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2" y="0"/>
                </a:lnTo>
              </a:path>
            </a:pathLst>
          </a:custGeom>
          <a:ln w="2286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809746" y="2083434"/>
            <a:ext cx="48983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5080" indent="-299720" algn="just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Char char="•"/>
              <a:tabLst>
                <a:tab pos="313055" algn="l"/>
              </a:tabLst>
            </a:pP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bidder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shall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formally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enter  into a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Framework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Agreement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with  the PE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an amount of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One </a:t>
            </a:r>
            <a:r>
              <a:rPr sz="2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Peso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73008" y="3851529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09746" y="3851529"/>
            <a:ext cx="14116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5080" indent="-2997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13055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Within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 receipt 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bidder/s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96966" y="3851529"/>
            <a:ext cx="26612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5080" indent="-251460">
              <a:lnSpc>
                <a:spcPct val="100000"/>
              </a:lnSpc>
              <a:spcBef>
                <a:spcPts val="100"/>
              </a:spcBef>
              <a:tabLst>
                <a:tab pos="593090" algn="l"/>
                <a:tab pos="2004060" algn="l"/>
              </a:tabLst>
            </a:pP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ca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endar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days 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  <a:p>
            <a:pPr marL="274320">
              <a:lnSpc>
                <a:spcPct val="100000"/>
              </a:lnSpc>
            </a:pP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72683" y="4217289"/>
            <a:ext cx="27349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9075">
              <a:lnSpc>
                <a:spcPct val="100000"/>
              </a:lnSpc>
              <a:spcBef>
                <a:spcPts val="100"/>
              </a:spcBef>
              <a:tabLst>
                <a:tab pos="697865" algn="l"/>
                <a:tab pos="1076325" algn="l"/>
                <a:tab pos="2466340" algn="l"/>
              </a:tabLst>
            </a:pP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the		participati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g 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the	N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ot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ifi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ation	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09973" y="4949190"/>
            <a:ext cx="45986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Execute a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Framework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Agreement  with the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PE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29868" y="2246941"/>
            <a:ext cx="3350518" cy="31623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85767" y="4111883"/>
            <a:ext cx="668020" cy="802005"/>
          </a:xfrm>
          <a:custGeom>
            <a:avLst/>
            <a:gdLst/>
            <a:ahLst/>
            <a:cxnLst/>
            <a:rect l="l" t="t" r="r" b="b"/>
            <a:pathLst>
              <a:path w="668019" h="802004">
                <a:moveTo>
                  <a:pt x="319739" y="0"/>
                </a:moveTo>
                <a:lnTo>
                  <a:pt x="46892" y="141485"/>
                </a:lnTo>
                <a:lnTo>
                  <a:pt x="0" y="444534"/>
                </a:lnTo>
                <a:lnTo>
                  <a:pt x="192685" y="767874"/>
                </a:lnTo>
                <a:lnTo>
                  <a:pt x="449599" y="801921"/>
                </a:lnTo>
                <a:lnTo>
                  <a:pt x="573435" y="702481"/>
                </a:lnTo>
                <a:lnTo>
                  <a:pt x="637430" y="650391"/>
                </a:lnTo>
                <a:lnTo>
                  <a:pt x="662029" y="628603"/>
                </a:lnTo>
                <a:lnTo>
                  <a:pt x="667677" y="620066"/>
                </a:lnTo>
                <a:lnTo>
                  <a:pt x="648117" y="574769"/>
                </a:lnTo>
                <a:lnTo>
                  <a:pt x="602481" y="484946"/>
                </a:lnTo>
                <a:lnTo>
                  <a:pt x="556344" y="397013"/>
                </a:lnTo>
                <a:lnTo>
                  <a:pt x="535282" y="357387"/>
                </a:lnTo>
                <a:lnTo>
                  <a:pt x="531254" y="141485"/>
                </a:lnTo>
                <a:lnTo>
                  <a:pt x="453627" y="44256"/>
                </a:lnTo>
                <a:lnTo>
                  <a:pt x="319739" y="0"/>
                </a:lnTo>
                <a:close/>
              </a:path>
            </a:pathLst>
          </a:custGeom>
          <a:solidFill>
            <a:srgbClr val="E7E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85969" y="4007093"/>
            <a:ext cx="690245" cy="661035"/>
          </a:xfrm>
          <a:custGeom>
            <a:avLst/>
            <a:gdLst/>
            <a:ahLst/>
            <a:cxnLst/>
            <a:rect l="l" t="t" r="r" b="b"/>
            <a:pathLst>
              <a:path w="690244" h="661035">
                <a:moveTo>
                  <a:pt x="344368" y="0"/>
                </a:moveTo>
                <a:lnTo>
                  <a:pt x="413" y="452095"/>
                </a:lnTo>
                <a:lnTo>
                  <a:pt x="0" y="476136"/>
                </a:lnTo>
                <a:lnTo>
                  <a:pt x="11129" y="533566"/>
                </a:lnTo>
                <a:lnTo>
                  <a:pt x="52352" y="602345"/>
                </a:lnTo>
                <a:lnTo>
                  <a:pt x="142222" y="660436"/>
                </a:lnTo>
                <a:lnTo>
                  <a:pt x="468373" y="631185"/>
                </a:lnTo>
                <a:lnTo>
                  <a:pt x="633962" y="563554"/>
                </a:lnTo>
                <a:lnTo>
                  <a:pt x="690172" y="405453"/>
                </a:lnTo>
                <a:lnTo>
                  <a:pt x="688187" y="104789"/>
                </a:lnTo>
                <a:lnTo>
                  <a:pt x="344368" y="0"/>
                </a:lnTo>
                <a:close/>
              </a:path>
            </a:pathLst>
          </a:custGeom>
          <a:solidFill>
            <a:srgbClr val="F1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70182" y="4049654"/>
            <a:ext cx="797447" cy="11350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23199" y="4497091"/>
            <a:ext cx="556895" cy="0"/>
          </a:xfrm>
          <a:custGeom>
            <a:avLst/>
            <a:gdLst/>
            <a:ahLst/>
            <a:cxnLst/>
            <a:rect l="l" t="t" r="r" b="b"/>
            <a:pathLst>
              <a:path w="556894">
                <a:moveTo>
                  <a:pt x="0" y="0"/>
                </a:moveTo>
                <a:lnTo>
                  <a:pt x="556646" y="0"/>
                </a:lnTo>
              </a:path>
            </a:pathLst>
          </a:custGeom>
          <a:ln w="45517">
            <a:solidFill>
              <a:srgbClr val="00A7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23199" y="4578548"/>
            <a:ext cx="556895" cy="0"/>
          </a:xfrm>
          <a:custGeom>
            <a:avLst/>
            <a:gdLst/>
            <a:ahLst/>
            <a:cxnLst/>
            <a:rect l="l" t="t" r="r" b="b"/>
            <a:pathLst>
              <a:path w="556894">
                <a:moveTo>
                  <a:pt x="0" y="0"/>
                </a:moveTo>
                <a:lnTo>
                  <a:pt x="556646" y="0"/>
                </a:lnTo>
              </a:path>
            </a:pathLst>
          </a:custGeom>
          <a:ln w="44252">
            <a:solidFill>
              <a:srgbClr val="00A7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04809" y="3460289"/>
            <a:ext cx="163309" cy="1394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45048" y="3528454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>
                <a:moveTo>
                  <a:pt x="0" y="0"/>
                </a:moveTo>
                <a:lnTo>
                  <a:pt x="112379" y="0"/>
                </a:lnTo>
              </a:path>
            </a:pathLst>
          </a:custGeom>
          <a:ln w="10196">
            <a:solidFill>
              <a:srgbClr val="D291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45048" y="3539866"/>
            <a:ext cx="80645" cy="10160"/>
          </a:xfrm>
          <a:custGeom>
            <a:avLst/>
            <a:gdLst/>
            <a:ahLst/>
            <a:cxnLst/>
            <a:rect l="l" t="t" r="r" b="b"/>
            <a:pathLst>
              <a:path w="80644" h="10160">
                <a:moveTo>
                  <a:pt x="80582" y="0"/>
                </a:moveTo>
                <a:lnTo>
                  <a:pt x="0" y="0"/>
                </a:lnTo>
                <a:lnTo>
                  <a:pt x="0" y="10091"/>
                </a:lnTo>
                <a:lnTo>
                  <a:pt x="75098" y="10091"/>
                </a:lnTo>
                <a:lnTo>
                  <a:pt x="77903" y="5057"/>
                </a:lnTo>
                <a:lnTo>
                  <a:pt x="80582" y="0"/>
                </a:lnTo>
                <a:close/>
              </a:path>
            </a:pathLst>
          </a:custGeom>
          <a:solidFill>
            <a:srgbClr val="D29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42268" y="2979059"/>
            <a:ext cx="234449" cy="2172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1724" y="2537046"/>
            <a:ext cx="295910" cy="275590"/>
          </a:xfrm>
          <a:custGeom>
            <a:avLst/>
            <a:gdLst/>
            <a:ahLst/>
            <a:cxnLst/>
            <a:rect l="l" t="t" r="r" b="b"/>
            <a:pathLst>
              <a:path w="295910" h="275589">
                <a:moveTo>
                  <a:pt x="243781" y="0"/>
                </a:moveTo>
                <a:lnTo>
                  <a:pt x="164865" y="3150"/>
                </a:lnTo>
                <a:lnTo>
                  <a:pt x="101559" y="8506"/>
                </a:lnTo>
                <a:lnTo>
                  <a:pt x="53767" y="17642"/>
                </a:lnTo>
                <a:lnTo>
                  <a:pt x="15831" y="75705"/>
                </a:lnTo>
                <a:lnTo>
                  <a:pt x="0" y="126647"/>
                </a:lnTo>
                <a:lnTo>
                  <a:pt x="1286" y="170333"/>
                </a:lnTo>
                <a:lnTo>
                  <a:pt x="14704" y="206631"/>
                </a:lnTo>
                <a:lnTo>
                  <a:pt x="57993" y="256531"/>
                </a:lnTo>
                <a:lnTo>
                  <a:pt x="89977" y="275281"/>
                </a:lnTo>
                <a:lnTo>
                  <a:pt x="232337" y="244740"/>
                </a:lnTo>
                <a:lnTo>
                  <a:pt x="295812" y="205884"/>
                </a:lnTo>
                <a:lnTo>
                  <a:pt x="294820" y="132906"/>
                </a:lnTo>
                <a:lnTo>
                  <a:pt x="243781" y="0"/>
                </a:lnTo>
                <a:close/>
              </a:path>
            </a:pathLst>
          </a:custGeom>
          <a:solidFill>
            <a:srgbClr val="FCB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44595" y="2483745"/>
            <a:ext cx="246363" cy="3506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30337" y="2622296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185" y="0"/>
                </a:lnTo>
              </a:path>
            </a:pathLst>
          </a:custGeom>
          <a:ln w="13875">
            <a:solidFill>
              <a:srgbClr val="D291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30337" y="264757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185" y="0"/>
                </a:lnTo>
              </a:path>
            </a:pathLst>
          </a:custGeom>
          <a:ln w="13980">
            <a:solidFill>
              <a:srgbClr val="D291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23235" y="2944137"/>
            <a:ext cx="192680" cy="27372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11331" y="305296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761" y="0"/>
                </a:lnTo>
              </a:path>
            </a:pathLst>
          </a:custGeom>
          <a:ln w="11352">
            <a:solidFill>
              <a:srgbClr val="D291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11331" y="3071851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761" y="0"/>
                </a:lnTo>
              </a:path>
            </a:pathLst>
          </a:custGeom>
          <a:ln w="11352">
            <a:solidFill>
              <a:srgbClr val="D291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16205" y="3097947"/>
            <a:ext cx="183737" cy="1907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58052" y="317293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02" y="0"/>
                </a:lnTo>
              </a:path>
            </a:pathLst>
          </a:custGeom>
          <a:ln w="8934">
            <a:solidFill>
              <a:srgbClr val="D291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58052" y="3186222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02" y="0"/>
                </a:lnTo>
              </a:path>
            </a:pathLst>
          </a:custGeom>
          <a:ln w="7568">
            <a:solidFill>
              <a:srgbClr val="D291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12384" y="3315741"/>
            <a:ext cx="126585" cy="1368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36724" y="3368097"/>
            <a:ext cx="66040" cy="5080"/>
          </a:xfrm>
          <a:custGeom>
            <a:avLst/>
            <a:gdLst/>
            <a:ahLst/>
            <a:cxnLst/>
            <a:rect l="l" t="t" r="r" b="b"/>
            <a:pathLst>
              <a:path w="66039" h="5079">
                <a:moveTo>
                  <a:pt x="0" y="5045"/>
                </a:moveTo>
                <a:lnTo>
                  <a:pt x="65599" y="5045"/>
                </a:lnTo>
                <a:lnTo>
                  <a:pt x="65599" y="0"/>
                </a:lnTo>
                <a:lnTo>
                  <a:pt x="0" y="0"/>
                </a:lnTo>
                <a:lnTo>
                  <a:pt x="0" y="5045"/>
                </a:lnTo>
                <a:close/>
              </a:path>
            </a:pathLst>
          </a:custGeom>
          <a:solidFill>
            <a:srgbClr val="D29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36724" y="3378179"/>
            <a:ext cx="66040" cy="5080"/>
          </a:xfrm>
          <a:custGeom>
            <a:avLst/>
            <a:gdLst/>
            <a:ahLst/>
            <a:cxnLst/>
            <a:rect l="l" t="t" r="r" b="b"/>
            <a:pathLst>
              <a:path w="66039" h="5079">
                <a:moveTo>
                  <a:pt x="0" y="5045"/>
                </a:moveTo>
                <a:lnTo>
                  <a:pt x="65599" y="5045"/>
                </a:lnTo>
                <a:lnTo>
                  <a:pt x="65599" y="0"/>
                </a:lnTo>
                <a:lnTo>
                  <a:pt x="0" y="0"/>
                </a:lnTo>
                <a:lnTo>
                  <a:pt x="0" y="5045"/>
                </a:lnTo>
                <a:close/>
              </a:path>
            </a:pathLst>
          </a:custGeom>
          <a:solidFill>
            <a:srgbClr val="D2912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428" y="1405204"/>
            <a:ext cx="761415" cy="7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112" y="4147134"/>
            <a:ext cx="758367" cy="7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70113" y="2868879"/>
            <a:ext cx="758367" cy="7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61915" y="544068"/>
            <a:ext cx="4482084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12707" y="544068"/>
            <a:ext cx="431292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67223" y="795401"/>
            <a:ext cx="4029202" cy="2851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3212" y="6315455"/>
            <a:ext cx="256031" cy="2651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47341" y="6538237"/>
            <a:ext cx="22273" cy="282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07340" y="1661540"/>
            <a:ext cx="6227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Agreement shall </a:t>
            </a:r>
            <a:r>
              <a:rPr dirty="0"/>
              <a:t>include </a:t>
            </a:r>
            <a:r>
              <a:rPr spc="-5" dirty="0"/>
              <a:t>the</a:t>
            </a:r>
            <a:r>
              <a:rPr spc="-125" dirty="0"/>
              <a:t> </a:t>
            </a:r>
            <a:r>
              <a:rPr dirty="0"/>
              <a:t>following: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15772" y="2045588"/>
            <a:ext cx="7740015" cy="233045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10209" indent="-397510">
              <a:lnSpc>
                <a:spcPct val="100000"/>
              </a:lnSpc>
              <a:spcBef>
                <a:spcPts val="605"/>
              </a:spcBef>
              <a:buClr>
                <a:srgbClr val="C00000"/>
              </a:buClr>
              <a:buAutoNum type="alphaLcParenBoth"/>
              <a:tabLst>
                <a:tab pos="410845" algn="l"/>
              </a:tabLst>
            </a:pP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Framework </a:t>
            </a:r>
            <a:r>
              <a:rPr sz="2100" b="1" spc="-5" dirty="0">
                <a:solidFill>
                  <a:srgbClr val="001F5F"/>
                </a:solidFill>
                <a:latin typeface="Arial"/>
                <a:cs typeface="Arial"/>
              </a:rPr>
              <a:t>Agreement</a:t>
            </a:r>
            <a:r>
              <a:rPr sz="2100" b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Arial"/>
                <a:cs typeface="Arial"/>
              </a:rPr>
              <a:t>List;</a:t>
            </a:r>
            <a:endParaRPr sz="21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AutoNum type="alphaLcParenBoth"/>
              <a:tabLst>
                <a:tab pos="410845" algn="l"/>
              </a:tabLst>
            </a:pPr>
            <a:r>
              <a:rPr sz="2100" b="1" spc="-5" dirty="0">
                <a:solidFill>
                  <a:srgbClr val="001F5F"/>
                </a:solidFill>
                <a:latin typeface="Arial"/>
                <a:cs typeface="Arial"/>
              </a:rPr>
              <a:t>Contract price per item/service</a:t>
            </a:r>
            <a:endParaRPr sz="2100">
              <a:latin typeface="Arial"/>
              <a:cs typeface="Arial"/>
            </a:endParaRPr>
          </a:p>
          <a:p>
            <a:pPr marL="459105">
              <a:lnSpc>
                <a:spcPct val="100000"/>
              </a:lnSpc>
              <a:spcBef>
                <a:spcPts val="509"/>
              </a:spcBef>
            </a:pPr>
            <a:r>
              <a:rPr sz="2100" b="1" spc="-5" dirty="0">
                <a:solidFill>
                  <a:srgbClr val="001F5F"/>
                </a:solidFill>
                <a:latin typeface="Arial"/>
                <a:cs typeface="Arial"/>
              </a:rPr>
              <a:t>specified </a:t>
            </a: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in the Framework </a:t>
            </a:r>
            <a:r>
              <a:rPr sz="2100" b="1" spc="-5" dirty="0">
                <a:solidFill>
                  <a:srgbClr val="001F5F"/>
                </a:solidFill>
                <a:latin typeface="Arial"/>
                <a:cs typeface="Arial"/>
              </a:rPr>
              <a:t>Agreement</a:t>
            </a:r>
            <a:r>
              <a:rPr sz="21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Arial"/>
                <a:cs typeface="Arial"/>
              </a:rPr>
              <a:t>List;</a:t>
            </a:r>
            <a:endParaRPr sz="21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505"/>
              </a:spcBef>
              <a:buClr>
                <a:srgbClr val="C00000"/>
              </a:buClr>
              <a:buAutoNum type="alphaLcParenBoth" startAt="3"/>
              <a:tabLst>
                <a:tab pos="410845" algn="l"/>
              </a:tabLst>
            </a:pPr>
            <a:r>
              <a:rPr sz="2100" b="1" spc="-5" dirty="0">
                <a:solidFill>
                  <a:srgbClr val="001F5F"/>
                </a:solidFill>
                <a:latin typeface="Arial"/>
                <a:cs typeface="Arial"/>
              </a:rPr>
              <a:t>Delivery/service terms </a:t>
            </a: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1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conditions;</a:t>
            </a:r>
            <a:endParaRPr sz="2100">
              <a:latin typeface="Arial"/>
              <a:cs typeface="Arial"/>
            </a:endParaRPr>
          </a:p>
          <a:p>
            <a:pPr marL="427355" indent="-414655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AutoNum type="alphaLcParenBoth" startAt="3"/>
              <a:tabLst>
                <a:tab pos="427990" algn="l"/>
              </a:tabLst>
            </a:pPr>
            <a:r>
              <a:rPr sz="2100" b="1" spc="-35" dirty="0">
                <a:solidFill>
                  <a:srgbClr val="001F5F"/>
                </a:solidFill>
                <a:latin typeface="Arial"/>
                <a:cs typeface="Arial"/>
              </a:rPr>
              <a:t>Terms </a:t>
            </a: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1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Arial"/>
                <a:cs typeface="Arial"/>
              </a:rPr>
              <a:t>payment;</a:t>
            </a:r>
            <a:endParaRPr sz="2100">
              <a:latin typeface="Arial"/>
              <a:cs typeface="Arial"/>
            </a:endParaRPr>
          </a:p>
          <a:p>
            <a:pPr marL="488315" indent="-475615">
              <a:lnSpc>
                <a:spcPct val="100000"/>
              </a:lnSpc>
              <a:spcBef>
                <a:spcPts val="505"/>
              </a:spcBef>
              <a:buClr>
                <a:srgbClr val="C00000"/>
              </a:buClr>
              <a:buAutoNum type="alphaLcParenBoth" startAt="3"/>
              <a:tabLst>
                <a:tab pos="488315" algn="l"/>
                <a:tab pos="488950" algn="l"/>
                <a:tab pos="1588135" algn="l"/>
                <a:tab pos="2228215" algn="l"/>
                <a:tab pos="2780665" algn="l"/>
                <a:tab pos="4220845" algn="l"/>
                <a:tab pos="4626610" algn="l"/>
                <a:tab pos="5176520" algn="l"/>
                <a:tab pos="6098540" algn="l"/>
              </a:tabLst>
            </a:pP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Specify	that	</a:t>
            </a:r>
            <a:r>
              <a:rPr sz="2100" b="1" spc="-5" dirty="0">
                <a:solidFill>
                  <a:srgbClr val="001F5F"/>
                </a:solidFill>
                <a:latin typeface="Arial"/>
                <a:cs typeface="Arial"/>
              </a:rPr>
              <a:t>the	perfection	</a:t>
            </a:r>
            <a:r>
              <a:rPr sz="2100" b="1" spc="5" dirty="0">
                <a:solidFill>
                  <a:srgbClr val="001F5F"/>
                </a:solidFill>
                <a:latin typeface="Arial"/>
                <a:cs typeface="Arial"/>
              </a:rPr>
              <a:t>of	</a:t>
            </a:r>
            <a:r>
              <a:rPr sz="2100" b="1" spc="-5" dirty="0">
                <a:solidFill>
                  <a:srgbClr val="001F5F"/>
                </a:solidFill>
                <a:latin typeface="Arial"/>
                <a:cs typeface="Arial"/>
              </a:rPr>
              <a:t>the	actual	procurement</a:t>
            </a:r>
            <a:endParaRPr sz="2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850" y="5022850"/>
            <a:ext cx="847725" cy="835025"/>
          </a:xfrm>
          <a:prstGeom prst="rect">
            <a:avLst/>
          </a:prstGeom>
          <a:solidFill>
            <a:srgbClr val="003399"/>
          </a:solidFill>
        </p:spPr>
        <p:txBody>
          <a:bodyPr vert="horz" wrap="square" lIns="0" tIns="4445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350"/>
              </a:spcBef>
            </a:pPr>
            <a:r>
              <a:rPr sz="2100" b="1" spc="-5" dirty="0">
                <a:solidFill>
                  <a:srgbClr val="C00000"/>
                </a:solidFill>
                <a:latin typeface="Arial"/>
                <a:cs typeface="Arial"/>
              </a:rPr>
              <a:t>(f</a:t>
            </a:r>
            <a:endParaRPr sz="2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92555" y="4350511"/>
            <a:ext cx="7563484" cy="2010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 marR="508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001F5F"/>
                </a:solidFill>
                <a:latin typeface="Arial"/>
                <a:cs typeface="Arial"/>
              </a:rPr>
              <a:t>contract shall be reckoned from the execution </a:t>
            </a: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100" b="1" spc="-5" dirty="0">
                <a:solidFill>
                  <a:srgbClr val="001F5F"/>
                </a:solidFill>
                <a:latin typeface="Arial"/>
                <a:cs typeface="Arial"/>
              </a:rPr>
              <a:t>the Call-  Offs; </a:t>
            </a: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endParaRPr sz="2100">
              <a:latin typeface="Arial"/>
              <a:cs typeface="Arial"/>
            </a:endParaRPr>
          </a:p>
          <a:p>
            <a:pPr marL="233679" marR="5080" indent="-221615" algn="just">
              <a:lnSpc>
                <a:spcPct val="100000"/>
              </a:lnSpc>
              <a:spcBef>
                <a:spcPts val="505"/>
              </a:spcBef>
            </a:pPr>
            <a:r>
              <a:rPr sz="2100" b="1" dirty="0">
                <a:solidFill>
                  <a:srgbClr val="C00000"/>
                </a:solidFill>
                <a:latin typeface="Arial"/>
                <a:cs typeface="Arial"/>
              </a:rPr>
              <a:t>) </a:t>
            </a:r>
            <a:r>
              <a:rPr sz="2100" b="1" spc="-5" dirty="0">
                <a:solidFill>
                  <a:srgbClr val="001F5F"/>
                </a:solidFill>
                <a:latin typeface="Arial"/>
                <a:cs typeface="Arial"/>
              </a:rPr>
              <a:t>Statement </a:t>
            </a: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that upon the </a:t>
            </a:r>
            <a:r>
              <a:rPr sz="2100" b="1" spc="-5" dirty="0">
                <a:solidFill>
                  <a:srgbClr val="001F5F"/>
                </a:solidFill>
                <a:latin typeface="Arial"/>
                <a:cs typeface="Arial"/>
              </a:rPr>
              <a:t>execution </a:t>
            </a: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100" b="1" spc="-5" dirty="0">
                <a:solidFill>
                  <a:srgbClr val="001F5F"/>
                </a:solidFill>
                <a:latin typeface="Arial"/>
                <a:cs typeface="Arial"/>
              </a:rPr>
              <a:t>the Call-Offs, all  rules </a:t>
            </a: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100" b="1" spc="-5" dirty="0">
                <a:solidFill>
                  <a:srgbClr val="001F5F"/>
                </a:solidFill>
                <a:latin typeface="Arial"/>
                <a:cs typeface="Arial"/>
              </a:rPr>
              <a:t>guidelines governing implementation </a:t>
            </a:r>
            <a:r>
              <a:rPr sz="2100" b="1" spc="10" dirty="0">
                <a:solidFill>
                  <a:srgbClr val="001F5F"/>
                </a:solidFill>
                <a:latin typeface="Arial"/>
                <a:cs typeface="Arial"/>
              </a:rPr>
              <a:t>of  </a:t>
            </a:r>
            <a:r>
              <a:rPr sz="2100" b="1" spc="-5" dirty="0">
                <a:solidFill>
                  <a:srgbClr val="001F5F"/>
                </a:solidFill>
                <a:latin typeface="Arial"/>
                <a:cs typeface="Arial"/>
              </a:rPr>
              <a:t>procurement contracts under RA 9184 </a:t>
            </a: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100" b="1" spc="-5" dirty="0">
                <a:solidFill>
                  <a:srgbClr val="001F5F"/>
                </a:solidFill>
                <a:latin typeface="Arial"/>
                <a:cs typeface="Arial"/>
              </a:rPr>
              <a:t>its IRR shall  be</a:t>
            </a:r>
            <a:r>
              <a:rPr sz="21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Arial"/>
                <a:cs typeface="Arial"/>
              </a:rPr>
              <a:t>applicable.</a:t>
            </a:r>
            <a:endParaRPr sz="2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2940" y="6537756"/>
            <a:ext cx="2286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5" dirty="0">
                <a:solidFill>
                  <a:srgbClr val="C00000"/>
                </a:solidFill>
                <a:latin typeface="Wingdings"/>
                <a:cs typeface="Wingdings"/>
              </a:rPr>
              <a:t></a:t>
            </a:r>
            <a:endParaRPr sz="100">
              <a:latin typeface="Wingdings"/>
              <a:cs typeface="Wingding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36752" y="6537756"/>
            <a:ext cx="32384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endParaRPr sz="1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547104" y="1348739"/>
            <a:ext cx="2596896" cy="27691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91566" y="1352334"/>
            <a:ext cx="2552433" cy="26626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428" y="1405204"/>
            <a:ext cx="761415" cy="7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112" y="4147134"/>
            <a:ext cx="758367" cy="7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70113" y="2868879"/>
            <a:ext cx="758367" cy="7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61915" y="544068"/>
            <a:ext cx="4482084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12707" y="544068"/>
            <a:ext cx="431292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67223" y="795401"/>
            <a:ext cx="4029202" cy="2851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0559" y="3185160"/>
            <a:ext cx="527304" cy="533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9327" y="4802123"/>
            <a:ext cx="408431" cy="4130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9327" y="5935979"/>
            <a:ext cx="408431" cy="4130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9850" y="1758441"/>
            <a:ext cx="8168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169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"/>
              <a:buChar char="•"/>
              <a:tabLst>
                <a:tab pos="821055" algn="l"/>
                <a:tab pos="821690" algn="l"/>
                <a:tab pos="2686685" algn="l"/>
                <a:tab pos="3112770" algn="l"/>
                <a:tab pos="3422015" algn="l"/>
                <a:tab pos="5424805" algn="l"/>
                <a:tab pos="6866255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Submission	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of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	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Performance	Securing	Declarati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78839" y="2124202"/>
            <a:ext cx="7362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4825" algn="l"/>
                <a:tab pos="2555240" algn="l"/>
                <a:tab pos="3944620" algn="l"/>
                <a:tab pos="4417695" algn="l"/>
                <a:tab pos="6061710" algn="l"/>
                <a:tab pos="6705600" algn="l"/>
              </a:tabLst>
            </a:pP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rformance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Securi</a:t>
            </a:r>
            <a:r>
              <a:rPr sz="2400" b="1" spc="1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to	gu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rantee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8839" y="2489961"/>
            <a:ext cx="7235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4695" algn="l"/>
                <a:tab pos="2503170" algn="l"/>
                <a:tab pos="3106420" algn="l"/>
                <a:tab pos="5571490" algn="l"/>
                <a:tab pos="693547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performa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ce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b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su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ier/s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rvi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provider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39125" y="1914525"/>
            <a:ext cx="850011" cy="969496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endParaRPr sz="2400" dirty="0">
              <a:latin typeface="Arial"/>
              <a:cs typeface="Arial"/>
            </a:endParaRPr>
          </a:p>
          <a:p>
            <a:pPr marL="5080" marR="466090" indent="-19050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ful 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its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78839" y="2856103"/>
            <a:ext cx="1652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obligat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850" y="3733927"/>
            <a:ext cx="2262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169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"/>
              <a:buChar char="•"/>
              <a:tabLst>
                <a:tab pos="821055" algn="l"/>
                <a:tab pos="821690" algn="l"/>
                <a:tab pos="1777364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Sh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ll	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32633" y="3733927"/>
            <a:ext cx="6078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1230" algn="l"/>
                <a:tab pos="1483360" algn="l"/>
                <a:tab pos="2503170" algn="l"/>
                <a:tab pos="3254375" algn="l"/>
                <a:tab pos="5026025" algn="l"/>
                <a:tab pos="5607685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state	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ly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an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ag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eement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b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850" y="4099636"/>
            <a:ext cx="8543290" cy="1891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1690">
              <a:lnSpc>
                <a:spcPct val="100000"/>
              </a:lnSpc>
              <a:spcBef>
                <a:spcPts val="100"/>
              </a:spcBef>
              <a:tabLst>
                <a:tab pos="2397125" algn="l"/>
                <a:tab pos="3364229" algn="l"/>
                <a:tab pos="3807460" algn="l"/>
                <a:tab pos="4741545" algn="l"/>
                <a:tab pos="5760085" algn="l"/>
                <a:tab pos="7287259" algn="l"/>
                <a:tab pos="7747634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pro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uring	e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y	to	place	fu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ure	c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ntracts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	make</a:t>
            </a:r>
            <a:endParaRPr sz="2400">
              <a:latin typeface="Arial"/>
              <a:cs typeface="Arial"/>
            </a:endParaRPr>
          </a:p>
          <a:p>
            <a:pPr marL="82169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orders 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 supplier/service</a:t>
            </a:r>
            <a:r>
              <a:rPr sz="2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provider.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821690" marR="5080" indent="-342900">
              <a:lnSpc>
                <a:spcPct val="100000"/>
              </a:lnSpc>
              <a:buFont typeface="Arial"/>
              <a:buChar char="•"/>
              <a:tabLst>
                <a:tab pos="821055" algn="l"/>
                <a:tab pos="821690" algn="l"/>
              </a:tabLst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No modification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 Framework Agreement during 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its lifetime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shall be</a:t>
            </a:r>
            <a:r>
              <a:rPr sz="2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allowed.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428" y="1405204"/>
            <a:ext cx="761415" cy="7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112" y="4147134"/>
            <a:ext cx="758367" cy="7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70113" y="2868879"/>
            <a:ext cx="758367" cy="7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61915" y="544068"/>
            <a:ext cx="4482084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12707" y="544068"/>
            <a:ext cx="431292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67223" y="795401"/>
            <a:ext cx="4029202" cy="2851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9850" y="1665554"/>
            <a:ext cx="23977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169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"/>
              <a:buChar char="•"/>
              <a:tabLst>
                <a:tab pos="821055" algn="l"/>
                <a:tab pos="821690" algn="l"/>
                <a:tab pos="1760220" algn="l"/>
              </a:tabLst>
            </a:pPr>
            <a:r>
              <a:rPr sz="2400" b="1" spc="-14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alid	o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68270" y="1665554"/>
            <a:ext cx="59416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8335" algn="l"/>
                <a:tab pos="1332230" algn="l"/>
                <a:tab pos="2491105" algn="l"/>
                <a:tab pos="3614420" algn="l"/>
                <a:tab pos="4112260" algn="l"/>
                <a:tab pos="4797425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for	the	p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riod	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tated	in	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he	Bid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8839" y="1995042"/>
            <a:ext cx="773366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Documents which,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in no case shall exceed three (3)  years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from the time the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Framework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Agreement was  executed.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850" y="3194050"/>
            <a:ext cx="835025" cy="83502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276860" rIns="0" bIns="0" rtlCol="0">
            <a:spAutoFit/>
          </a:bodyPr>
          <a:lstStyle/>
          <a:p>
            <a:pPr marL="478790">
              <a:lnSpc>
                <a:spcPct val="100000"/>
              </a:lnSpc>
              <a:spcBef>
                <a:spcPts val="2180"/>
              </a:spcBef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78839" y="3458336"/>
            <a:ext cx="77317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The PE reserves the right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review the</a:t>
            </a:r>
            <a:r>
              <a:rPr sz="2400" b="1" i="1" spc="3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qualifications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8839" y="3787520"/>
            <a:ext cx="77317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2135" algn="l"/>
                <a:tab pos="1300480" algn="l"/>
                <a:tab pos="3890010" algn="l"/>
                <a:tab pos="5382260" algn="l"/>
                <a:tab pos="5924550" algn="l"/>
                <a:tab pos="6990715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f	the	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upp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ier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service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pro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ider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i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b="1" i="1" spc="-2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very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mi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i="1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78839" y="4116704"/>
            <a:ext cx="7734300" cy="20383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</a:pP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competition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.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If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after 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review,</a:t>
            </a:r>
            <a:r>
              <a:rPr sz="2400" b="1" i="1" spc="6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the supplier’s/service  provider fails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eligibility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criteria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set thereon and  so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its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capability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undertake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its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obligations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under 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the Framework Agreement, the PE shall consider the  supplier/service provider as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ineligible and shall  disqualify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it from obtaining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any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award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sz="2400" b="1" i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contract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25739" y="643168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01798" y="6468770"/>
            <a:ext cx="5427980" cy="201295"/>
          </a:xfrm>
          <a:custGeom>
            <a:avLst/>
            <a:gdLst/>
            <a:ahLst/>
            <a:cxnLst/>
            <a:rect l="l" t="t" r="r" b="b"/>
            <a:pathLst>
              <a:path w="5427980" h="201295">
                <a:moveTo>
                  <a:pt x="0" y="200723"/>
                </a:moveTo>
                <a:lnTo>
                  <a:pt x="5427980" y="200723"/>
                </a:lnTo>
                <a:lnTo>
                  <a:pt x="5427980" y="0"/>
                </a:lnTo>
                <a:lnTo>
                  <a:pt x="0" y="0"/>
                </a:lnTo>
                <a:lnTo>
                  <a:pt x="0" y="200723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13532" y="6443471"/>
            <a:ext cx="2855975" cy="24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5291" y="6443471"/>
            <a:ext cx="281939" cy="246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43015" y="6443471"/>
            <a:ext cx="242315" cy="246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81115" y="6443471"/>
            <a:ext cx="1860804" cy="246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37704" y="6443471"/>
            <a:ext cx="243840" cy="246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03575" y="6458203"/>
            <a:ext cx="44494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Government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Procurement Policy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Board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Technical Support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29778" y="6263106"/>
            <a:ext cx="1008786" cy="5948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268466"/>
            <a:ext cx="2894076" cy="1589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2144" y="6018276"/>
            <a:ext cx="384047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364219"/>
            <a:ext cx="2703195" cy="1494155"/>
          </a:xfrm>
          <a:custGeom>
            <a:avLst/>
            <a:gdLst/>
            <a:ahLst/>
            <a:cxnLst/>
            <a:rect l="l" t="t" r="r" b="b"/>
            <a:pathLst>
              <a:path w="2703195" h="1494154">
                <a:moveTo>
                  <a:pt x="0" y="0"/>
                </a:moveTo>
                <a:lnTo>
                  <a:pt x="0" y="1493778"/>
                </a:lnTo>
                <a:lnTo>
                  <a:pt x="2696718" y="1493778"/>
                </a:lnTo>
                <a:lnTo>
                  <a:pt x="2702687" y="994073"/>
                </a:lnTo>
                <a:lnTo>
                  <a:pt x="0" y="0"/>
                </a:lnTo>
                <a:close/>
              </a:path>
            </a:pathLst>
          </a:custGeom>
          <a:solidFill>
            <a:srgbClr val="151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2103" y="5251703"/>
            <a:ext cx="2063496" cy="14173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1827" y="5768340"/>
            <a:ext cx="384048" cy="384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3747" y="5341620"/>
            <a:ext cx="1679575" cy="1034415"/>
          </a:xfrm>
          <a:custGeom>
            <a:avLst/>
            <a:gdLst/>
            <a:ahLst/>
            <a:cxnLst/>
            <a:rect l="l" t="t" r="r" b="b"/>
            <a:pathLst>
              <a:path w="1679575" h="1034414">
                <a:moveTo>
                  <a:pt x="1678939" y="0"/>
                </a:moveTo>
                <a:lnTo>
                  <a:pt x="0" y="422198"/>
                </a:lnTo>
                <a:lnTo>
                  <a:pt x="1678939" y="1033906"/>
                </a:lnTo>
                <a:lnTo>
                  <a:pt x="1679201" y="982950"/>
                </a:lnTo>
                <a:lnTo>
                  <a:pt x="1679382" y="931761"/>
                </a:lnTo>
                <a:lnTo>
                  <a:pt x="1679491" y="880365"/>
                </a:lnTo>
                <a:lnTo>
                  <a:pt x="1679386" y="673228"/>
                </a:lnTo>
                <a:lnTo>
                  <a:pt x="1679269" y="621184"/>
                </a:lnTo>
                <a:lnTo>
                  <a:pt x="1678580" y="360704"/>
                </a:lnTo>
                <a:lnTo>
                  <a:pt x="1678483" y="308736"/>
                </a:lnTo>
                <a:lnTo>
                  <a:pt x="1678531" y="102155"/>
                </a:lnTo>
                <a:lnTo>
                  <a:pt x="1678696" y="50961"/>
                </a:lnTo>
                <a:lnTo>
                  <a:pt x="1678939" y="0"/>
                </a:lnTo>
                <a:close/>
              </a:path>
            </a:pathLst>
          </a:custGeom>
          <a:solidFill>
            <a:srgbClr val="001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4122420"/>
            <a:ext cx="2903220" cy="23058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6716" y="5082540"/>
            <a:ext cx="384047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4214628"/>
            <a:ext cx="2711450" cy="1916430"/>
          </a:xfrm>
          <a:custGeom>
            <a:avLst/>
            <a:gdLst/>
            <a:ahLst/>
            <a:cxnLst/>
            <a:rect l="l" t="t" r="r" b="b"/>
            <a:pathLst>
              <a:path w="2711450" h="1916429">
                <a:moveTo>
                  <a:pt x="0" y="0"/>
                </a:moveTo>
                <a:lnTo>
                  <a:pt x="0" y="1915803"/>
                </a:lnTo>
                <a:lnTo>
                  <a:pt x="2710942" y="1193666"/>
                </a:lnTo>
                <a:lnTo>
                  <a:pt x="2710502" y="1144860"/>
                </a:lnTo>
                <a:lnTo>
                  <a:pt x="2709913" y="1094833"/>
                </a:lnTo>
                <a:lnTo>
                  <a:pt x="2709196" y="1043748"/>
                </a:lnTo>
                <a:lnTo>
                  <a:pt x="2708369" y="991767"/>
                </a:lnTo>
                <a:lnTo>
                  <a:pt x="2707453" y="939053"/>
                </a:lnTo>
                <a:lnTo>
                  <a:pt x="2706467" y="885769"/>
                </a:lnTo>
                <a:lnTo>
                  <a:pt x="2705432" y="832078"/>
                </a:lnTo>
                <a:lnTo>
                  <a:pt x="2703292" y="724126"/>
                </a:lnTo>
                <a:lnTo>
                  <a:pt x="2701192" y="616500"/>
                </a:lnTo>
                <a:lnTo>
                  <a:pt x="2700206" y="563216"/>
                </a:lnTo>
                <a:lnTo>
                  <a:pt x="2699290" y="510502"/>
                </a:lnTo>
                <a:lnTo>
                  <a:pt x="2698463" y="458521"/>
                </a:lnTo>
                <a:lnTo>
                  <a:pt x="2697746" y="407435"/>
                </a:lnTo>
                <a:lnTo>
                  <a:pt x="2697157" y="357408"/>
                </a:lnTo>
                <a:lnTo>
                  <a:pt x="2696718" y="308603"/>
                </a:lnTo>
                <a:lnTo>
                  <a:pt x="0" y="0"/>
                </a:lnTo>
                <a:close/>
              </a:path>
            </a:pathLst>
          </a:custGeom>
          <a:solidFill>
            <a:srgbClr val="031B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3381755"/>
            <a:ext cx="2889504" cy="14432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0536" y="3912108"/>
            <a:ext cx="384047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9430" y="3472053"/>
            <a:ext cx="2527300" cy="1059815"/>
          </a:xfrm>
          <a:custGeom>
            <a:avLst/>
            <a:gdLst/>
            <a:ahLst/>
            <a:cxnLst/>
            <a:rect l="l" t="t" r="r" b="b"/>
            <a:pathLst>
              <a:path w="2527300" h="1059814">
                <a:moveTo>
                  <a:pt x="2527287" y="0"/>
                </a:moveTo>
                <a:lnTo>
                  <a:pt x="640740" y="327406"/>
                </a:lnTo>
                <a:lnTo>
                  <a:pt x="0" y="792607"/>
                </a:lnTo>
                <a:lnTo>
                  <a:pt x="2527287" y="1059688"/>
                </a:lnTo>
                <a:lnTo>
                  <a:pt x="2527287" y="0"/>
                </a:lnTo>
                <a:close/>
              </a:path>
            </a:pathLst>
          </a:custGeom>
          <a:solidFill>
            <a:srgbClr val="001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3795" y="2270760"/>
            <a:ext cx="2235708" cy="1822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78863" y="2990088"/>
            <a:ext cx="384048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5769" y="2360676"/>
            <a:ext cx="1851025" cy="1438910"/>
          </a:xfrm>
          <a:custGeom>
            <a:avLst/>
            <a:gdLst/>
            <a:ahLst/>
            <a:cxnLst/>
            <a:rect l="l" t="t" r="r" b="b"/>
            <a:pathLst>
              <a:path w="1851025" h="1438910">
                <a:moveTo>
                  <a:pt x="1850948" y="0"/>
                </a:moveTo>
                <a:lnTo>
                  <a:pt x="0" y="1438783"/>
                </a:lnTo>
                <a:lnTo>
                  <a:pt x="1850948" y="1128649"/>
                </a:lnTo>
                <a:lnTo>
                  <a:pt x="1850948" y="0"/>
                </a:lnTo>
                <a:close/>
              </a:path>
            </a:pathLst>
          </a:custGeom>
          <a:solidFill>
            <a:srgbClr val="031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083563"/>
            <a:ext cx="2894076" cy="37459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44524" y="2764535"/>
            <a:ext cx="384047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173225"/>
            <a:ext cx="2701925" cy="3346450"/>
          </a:xfrm>
          <a:custGeom>
            <a:avLst/>
            <a:gdLst/>
            <a:ahLst/>
            <a:cxnLst/>
            <a:rect l="l" t="t" r="r" b="b"/>
            <a:pathLst>
              <a:path w="2701925" h="3346450">
                <a:moveTo>
                  <a:pt x="2697607" y="0"/>
                </a:moveTo>
                <a:lnTo>
                  <a:pt x="0" y="1006607"/>
                </a:lnTo>
                <a:lnTo>
                  <a:pt x="0" y="3345979"/>
                </a:lnTo>
                <a:lnTo>
                  <a:pt x="2701798" y="1266698"/>
                </a:lnTo>
                <a:lnTo>
                  <a:pt x="2697607" y="0"/>
                </a:lnTo>
                <a:close/>
              </a:path>
            </a:pathLst>
          </a:custGeom>
          <a:solidFill>
            <a:srgbClr val="042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2886456" cy="25222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44524" y="1024127"/>
            <a:ext cx="384047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2694940" cy="2221230"/>
          </a:xfrm>
          <a:custGeom>
            <a:avLst/>
            <a:gdLst/>
            <a:ahLst/>
            <a:cxnLst/>
            <a:rect l="l" t="t" r="r" b="b"/>
            <a:pathLst>
              <a:path w="2694940" h="2221230">
                <a:moveTo>
                  <a:pt x="2694559" y="0"/>
                </a:moveTo>
                <a:lnTo>
                  <a:pt x="0" y="0"/>
                </a:lnTo>
                <a:lnTo>
                  <a:pt x="0" y="2221104"/>
                </a:lnTo>
                <a:lnTo>
                  <a:pt x="2694559" y="1221232"/>
                </a:lnTo>
                <a:lnTo>
                  <a:pt x="2694559" y="0"/>
                </a:lnTo>
                <a:close/>
              </a:path>
            </a:pathLst>
          </a:custGeom>
          <a:solidFill>
            <a:srgbClr val="042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73120" y="2286000"/>
            <a:ext cx="5770880" cy="1600200"/>
          </a:xfrm>
          <a:custGeom>
            <a:avLst/>
            <a:gdLst/>
            <a:ahLst/>
            <a:cxnLst/>
            <a:rect l="l" t="t" r="r" b="b"/>
            <a:pathLst>
              <a:path w="5770880" h="1600200">
                <a:moveTo>
                  <a:pt x="0" y="0"/>
                </a:moveTo>
                <a:lnTo>
                  <a:pt x="1077849" y="1600200"/>
                </a:lnTo>
                <a:lnTo>
                  <a:pt x="5770880" y="1600200"/>
                </a:lnTo>
                <a:lnTo>
                  <a:pt x="577088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986021" y="2818002"/>
            <a:ext cx="50825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</a:rPr>
              <a:t>Recent </a:t>
            </a:r>
            <a:r>
              <a:rPr sz="3200" dirty="0">
                <a:solidFill>
                  <a:srgbClr val="FFFFFF"/>
                </a:solidFill>
              </a:rPr>
              <a:t>GPPB</a:t>
            </a:r>
            <a:r>
              <a:rPr sz="3200" spc="-9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Resolutions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428" y="1405204"/>
            <a:ext cx="761415" cy="7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112" y="4147134"/>
            <a:ext cx="758367" cy="7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70113" y="2868879"/>
            <a:ext cx="758367" cy="7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79919" y="544068"/>
            <a:ext cx="146761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95843" y="544068"/>
            <a:ext cx="656844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01000" y="544068"/>
            <a:ext cx="1143000" cy="6736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12707" y="544068"/>
            <a:ext cx="431292" cy="6736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86752" y="796925"/>
            <a:ext cx="898525" cy="282575"/>
          </a:xfrm>
          <a:custGeom>
            <a:avLst/>
            <a:gdLst/>
            <a:ahLst/>
            <a:cxnLst/>
            <a:rect l="l" t="t" r="r" b="b"/>
            <a:pathLst>
              <a:path w="898525" h="282575">
                <a:moveTo>
                  <a:pt x="404875" y="4190"/>
                </a:moveTo>
                <a:lnTo>
                  <a:pt x="326517" y="4190"/>
                </a:lnTo>
                <a:lnTo>
                  <a:pt x="240411" y="277875"/>
                </a:lnTo>
                <a:lnTo>
                  <a:pt x="302132" y="277875"/>
                </a:lnTo>
                <a:lnTo>
                  <a:pt x="318770" y="223265"/>
                </a:lnTo>
                <a:lnTo>
                  <a:pt x="472377" y="223265"/>
                </a:lnTo>
                <a:lnTo>
                  <a:pt x="454807" y="166242"/>
                </a:lnTo>
                <a:lnTo>
                  <a:pt x="334772" y="166242"/>
                </a:lnTo>
                <a:lnTo>
                  <a:pt x="359028" y="80899"/>
                </a:lnTo>
                <a:lnTo>
                  <a:pt x="428511" y="80899"/>
                </a:lnTo>
                <a:lnTo>
                  <a:pt x="404875" y="4190"/>
                </a:lnTo>
                <a:close/>
              </a:path>
              <a:path w="898525" h="282575">
                <a:moveTo>
                  <a:pt x="472377" y="223265"/>
                </a:moveTo>
                <a:lnTo>
                  <a:pt x="398652" y="223265"/>
                </a:lnTo>
                <a:lnTo>
                  <a:pt x="415036" y="277875"/>
                </a:lnTo>
                <a:lnTo>
                  <a:pt x="489203" y="277875"/>
                </a:lnTo>
                <a:lnTo>
                  <a:pt x="472377" y="223265"/>
                </a:lnTo>
                <a:close/>
              </a:path>
              <a:path w="898525" h="282575">
                <a:moveTo>
                  <a:pt x="428511" y="80899"/>
                </a:moveTo>
                <a:lnTo>
                  <a:pt x="359028" y="80899"/>
                </a:lnTo>
                <a:lnTo>
                  <a:pt x="383031" y="166242"/>
                </a:lnTo>
                <a:lnTo>
                  <a:pt x="454807" y="166242"/>
                </a:lnTo>
                <a:lnTo>
                  <a:pt x="428511" y="80899"/>
                </a:lnTo>
                <a:close/>
              </a:path>
              <a:path w="898525" h="282575">
                <a:moveTo>
                  <a:pt x="792479" y="4190"/>
                </a:moveTo>
                <a:lnTo>
                  <a:pt x="721232" y="4190"/>
                </a:lnTo>
                <a:lnTo>
                  <a:pt x="721232" y="277875"/>
                </a:lnTo>
                <a:lnTo>
                  <a:pt x="898398" y="277875"/>
                </a:lnTo>
                <a:lnTo>
                  <a:pt x="898398" y="217297"/>
                </a:lnTo>
                <a:lnTo>
                  <a:pt x="792479" y="217297"/>
                </a:lnTo>
                <a:lnTo>
                  <a:pt x="792479" y="4190"/>
                </a:lnTo>
                <a:close/>
              </a:path>
              <a:path w="898525" h="282575">
                <a:moveTo>
                  <a:pt x="586740" y="4190"/>
                </a:moveTo>
                <a:lnTo>
                  <a:pt x="515493" y="4190"/>
                </a:lnTo>
                <a:lnTo>
                  <a:pt x="515493" y="277875"/>
                </a:lnTo>
                <a:lnTo>
                  <a:pt x="692657" y="277875"/>
                </a:lnTo>
                <a:lnTo>
                  <a:pt x="692657" y="217297"/>
                </a:lnTo>
                <a:lnTo>
                  <a:pt x="586740" y="217297"/>
                </a:lnTo>
                <a:lnTo>
                  <a:pt x="586740" y="4190"/>
                </a:lnTo>
                <a:close/>
              </a:path>
              <a:path w="898525" h="282575">
                <a:moveTo>
                  <a:pt x="123190" y="0"/>
                </a:moveTo>
                <a:lnTo>
                  <a:pt x="72056" y="9905"/>
                </a:lnTo>
                <a:lnTo>
                  <a:pt x="33020" y="39624"/>
                </a:lnTo>
                <a:lnTo>
                  <a:pt x="8270" y="84772"/>
                </a:lnTo>
                <a:lnTo>
                  <a:pt x="0" y="140970"/>
                </a:lnTo>
                <a:lnTo>
                  <a:pt x="2141" y="172144"/>
                </a:lnTo>
                <a:lnTo>
                  <a:pt x="19234" y="223873"/>
                </a:lnTo>
                <a:lnTo>
                  <a:pt x="52478" y="260957"/>
                </a:lnTo>
                <a:lnTo>
                  <a:pt x="96777" y="279729"/>
                </a:lnTo>
                <a:lnTo>
                  <a:pt x="122808" y="282066"/>
                </a:lnTo>
                <a:lnTo>
                  <a:pt x="144313" y="280467"/>
                </a:lnTo>
                <a:lnTo>
                  <a:pt x="182084" y="267600"/>
                </a:lnTo>
                <a:lnTo>
                  <a:pt x="212238" y="241688"/>
                </a:lnTo>
                <a:lnTo>
                  <a:pt x="223120" y="223265"/>
                </a:lnTo>
                <a:lnTo>
                  <a:pt x="123444" y="223265"/>
                </a:lnTo>
                <a:lnTo>
                  <a:pt x="113180" y="222242"/>
                </a:lnTo>
                <a:lnTo>
                  <a:pt x="84200" y="196592"/>
                </a:lnTo>
                <a:lnTo>
                  <a:pt x="77343" y="141477"/>
                </a:lnTo>
                <a:lnTo>
                  <a:pt x="80129" y="105306"/>
                </a:lnTo>
                <a:lnTo>
                  <a:pt x="88487" y="79470"/>
                </a:lnTo>
                <a:lnTo>
                  <a:pt x="102417" y="63968"/>
                </a:lnTo>
                <a:lnTo>
                  <a:pt x="121920" y="58800"/>
                </a:lnTo>
                <a:lnTo>
                  <a:pt x="221368" y="58800"/>
                </a:lnTo>
                <a:lnTo>
                  <a:pt x="200977" y="27638"/>
                </a:lnTo>
                <a:lnTo>
                  <a:pt x="167501" y="6907"/>
                </a:lnTo>
                <a:lnTo>
                  <a:pt x="123190" y="0"/>
                </a:lnTo>
                <a:close/>
              </a:path>
              <a:path w="898525" h="282575">
                <a:moveTo>
                  <a:pt x="167258" y="172974"/>
                </a:moveTo>
                <a:lnTo>
                  <a:pt x="161305" y="194976"/>
                </a:lnTo>
                <a:lnTo>
                  <a:pt x="152019" y="210692"/>
                </a:lnTo>
                <a:lnTo>
                  <a:pt x="139398" y="220122"/>
                </a:lnTo>
                <a:lnTo>
                  <a:pt x="123444" y="223265"/>
                </a:lnTo>
                <a:lnTo>
                  <a:pt x="223120" y="223265"/>
                </a:lnTo>
                <a:lnTo>
                  <a:pt x="230681" y="202064"/>
                </a:lnTo>
                <a:lnTo>
                  <a:pt x="235330" y="177037"/>
                </a:lnTo>
                <a:lnTo>
                  <a:pt x="167258" y="172974"/>
                </a:lnTo>
                <a:close/>
              </a:path>
              <a:path w="898525" h="282575">
                <a:moveTo>
                  <a:pt x="221368" y="58800"/>
                </a:moveTo>
                <a:lnTo>
                  <a:pt x="121920" y="58800"/>
                </a:lnTo>
                <a:lnTo>
                  <a:pt x="138995" y="62305"/>
                </a:lnTo>
                <a:lnTo>
                  <a:pt x="151368" y="72834"/>
                </a:lnTo>
                <a:lnTo>
                  <a:pt x="159049" y="90412"/>
                </a:lnTo>
                <a:lnTo>
                  <a:pt x="162051" y="115062"/>
                </a:lnTo>
                <a:lnTo>
                  <a:pt x="235330" y="110616"/>
                </a:lnTo>
                <a:lnTo>
                  <a:pt x="223595" y="62204"/>
                </a:lnTo>
                <a:lnTo>
                  <a:pt x="221368" y="58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21523" y="877824"/>
            <a:ext cx="48260" cy="85725"/>
          </a:xfrm>
          <a:custGeom>
            <a:avLst/>
            <a:gdLst/>
            <a:ahLst/>
            <a:cxnLst/>
            <a:rect l="l" t="t" r="r" b="b"/>
            <a:pathLst>
              <a:path w="48259" h="85725">
                <a:moveTo>
                  <a:pt x="24256" y="0"/>
                </a:moveTo>
                <a:lnTo>
                  <a:pt x="0" y="85343"/>
                </a:lnTo>
                <a:lnTo>
                  <a:pt x="48259" y="85343"/>
                </a:lnTo>
                <a:lnTo>
                  <a:pt x="24256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07984" y="801116"/>
            <a:ext cx="177165" cy="273685"/>
          </a:xfrm>
          <a:custGeom>
            <a:avLst/>
            <a:gdLst/>
            <a:ahLst/>
            <a:cxnLst/>
            <a:rect l="l" t="t" r="r" b="b"/>
            <a:pathLst>
              <a:path w="177165" h="273684">
                <a:moveTo>
                  <a:pt x="0" y="0"/>
                </a:moveTo>
                <a:lnTo>
                  <a:pt x="71247" y="0"/>
                </a:lnTo>
                <a:lnTo>
                  <a:pt x="71247" y="213106"/>
                </a:lnTo>
                <a:lnTo>
                  <a:pt x="177165" y="213106"/>
                </a:lnTo>
                <a:lnTo>
                  <a:pt x="177165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02244" y="801116"/>
            <a:ext cx="177165" cy="273685"/>
          </a:xfrm>
          <a:custGeom>
            <a:avLst/>
            <a:gdLst/>
            <a:ahLst/>
            <a:cxnLst/>
            <a:rect l="l" t="t" r="r" b="b"/>
            <a:pathLst>
              <a:path w="177165" h="273684">
                <a:moveTo>
                  <a:pt x="0" y="0"/>
                </a:moveTo>
                <a:lnTo>
                  <a:pt x="71247" y="0"/>
                </a:lnTo>
                <a:lnTo>
                  <a:pt x="71247" y="213106"/>
                </a:lnTo>
                <a:lnTo>
                  <a:pt x="177164" y="213106"/>
                </a:lnTo>
                <a:lnTo>
                  <a:pt x="177164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27163" y="801116"/>
            <a:ext cx="248920" cy="273685"/>
          </a:xfrm>
          <a:custGeom>
            <a:avLst/>
            <a:gdLst/>
            <a:ahLst/>
            <a:cxnLst/>
            <a:rect l="l" t="t" r="r" b="b"/>
            <a:pathLst>
              <a:path w="248920" h="273684">
                <a:moveTo>
                  <a:pt x="86105" y="0"/>
                </a:moveTo>
                <a:lnTo>
                  <a:pt x="164464" y="0"/>
                </a:lnTo>
                <a:lnTo>
                  <a:pt x="248792" y="273685"/>
                </a:lnTo>
                <a:lnTo>
                  <a:pt x="174625" y="273685"/>
                </a:lnTo>
                <a:lnTo>
                  <a:pt x="158241" y="219075"/>
                </a:lnTo>
                <a:lnTo>
                  <a:pt x="78358" y="219075"/>
                </a:lnTo>
                <a:lnTo>
                  <a:pt x="61721" y="273685"/>
                </a:lnTo>
                <a:lnTo>
                  <a:pt x="0" y="273685"/>
                </a:lnTo>
                <a:lnTo>
                  <a:pt x="86105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86752" y="796925"/>
            <a:ext cx="235585" cy="282575"/>
          </a:xfrm>
          <a:custGeom>
            <a:avLst/>
            <a:gdLst/>
            <a:ahLst/>
            <a:cxnLst/>
            <a:rect l="l" t="t" r="r" b="b"/>
            <a:pathLst>
              <a:path w="235584" h="282575">
                <a:moveTo>
                  <a:pt x="123190" y="0"/>
                </a:moveTo>
                <a:lnTo>
                  <a:pt x="167501" y="6907"/>
                </a:lnTo>
                <a:lnTo>
                  <a:pt x="200977" y="27638"/>
                </a:lnTo>
                <a:lnTo>
                  <a:pt x="223595" y="62204"/>
                </a:lnTo>
                <a:lnTo>
                  <a:pt x="235330" y="110616"/>
                </a:lnTo>
                <a:lnTo>
                  <a:pt x="162051" y="115062"/>
                </a:lnTo>
                <a:lnTo>
                  <a:pt x="159049" y="90412"/>
                </a:lnTo>
                <a:lnTo>
                  <a:pt x="151368" y="72834"/>
                </a:lnTo>
                <a:lnTo>
                  <a:pt x="138995" y="62305"/>
                </a:lnTo>
                <a:lnTo>
                  <a:pt x="121920" y="58800"/>
                </a:lnTo>
                <a:lnTo>
                  <a:pt x="102417" y="63968"/>
                </a:lnTo>
                <a:lnTo>
                  <a:pt x="88487" y="79470"/>
                </a:lnTo>
                <a:lnTo>
                  <a:pt x="80129" y="105306"/>
                </a:lnTo>
                <a:lnTo>
                  <a:pt x="77343" y="141477"/>
                </a:lnTo>
                <a:lnTo>
                  <a:pt x="78104" y="163913"/>
                </a:lnTo>
                <a:lnTo>
                  <a:pt x="89534" y="206883"/>
                </a:lnTo>
                <a:lnTo>
                  <a:pt x="123444" y="223265"/>
                </a:lnTo>
                <a:lnTo>
                  <a:pt x="139398" y="220122"/>
                </a:lnTo>
                <a:lnTo>
                  <a:pt x="152019" y="210692"/>
                </a:lnTo>
                <a:lnTo>
                  <a:pt x="161305" y="194976"/>
                </a:lnTo>
                <a:lnTo>
                  <a:pt x="167258" y="172974"/>
                </a:lnTo>
                <a:lnTo>
                  <a:pt x="235330" y="177037"/>
                </a:lnTo>
                <a:lnTo>
                  <a:pt x="222996" y="223615"/>
                </a:lnTo>
                <a:lnTo>
                  <a:pt x="198374" y="256286"/>
                </a:lnTo>
                <a:lnTo>
                  <a:pt x="164068" y="275653"/>
                </a:lnTo>
                <a:lnTo>
                  <a:pt x="122808" y="282066"/>
                </a:lnTo>
                <a:lnTo>
                  <a:pt x="96777" y="279729"/>
                </a:lnTo>
                <a:lnTo>
                  <a:pt x="52478" y="260957"/>
                </a:lnTo>
                <a:lnTo>
                  <a:pt x="19234" y="223873"/>
                </a:lnTo>
                <a:lnTo>
                  <a:pt x="2141" y="172144"/>
                </a:lnTo>
                <a:lnTo>
                  <a:pt x="0" y="140970"/>
                </a:lnTo>
                <a:lnTo>
                  <a:pt x="2069" y="111490"/>
                </a:lnTo>
                <a:lnTo>
                  <a:pt x="18591" y="60817"/>
                </a:lnTo>
                <a:lnTo>
                  <a:pt x="51020" y="22288"/>
                </a:lnTo>
                <a:lnTo>
                  <a:pt x="96117" y="2476"/>
                </a:lnTo>
                <a:lnTo>
                  <a:pt x="12319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93405" y="969657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329" y="0"/>
                </a:lnTo>
              </a:path>
            </a:pathLst>
          </a:custGeom>
          <a:ln w="502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93405" y="944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0" y="50267"/>
                </a:moveTo>
                <a:lnTo>
                  <a:pt x="101329" y="50267"/>
                </a:lnTo>
                <a:lnTo>
                  <a:pt x="101329" y="0"/>
                </a:lnTo>
                <a:lnTo>
                  <a:pt x="0" y="0"/>
                </a:lnTo>
                <a:lnTo>
                  <a:pt x="0" y="50267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07831" y="796925"/>
            <a:ext cx="696595" cy="282575"/>
          </a:xfrm>
          <a:custGeom>
            <a:avLst/>
            <a:gdLst/>
            <a:ahLst/>
            <a:cxnLst/>
            <a:rect l="l" t="t" r="r" b="b"/>
            <a:pathLst>
              <a:path w="696595" h="282575">
                <a:moveTo>
                  <a:pt x="118491" y="0"/>
                </a:moveTo>
                <a:lnTo>
                  <a:pt x="68087" y="10080"/>
                </a:lnTo>
                <a:lnTo>
                  <a:pt x="30734" y="40259"/>
                </a:lnTo>
                <a:lnTo>
                  <a:pt x="7699" y="85423"/>
                </a:lnTo>
                <a:lnTo>
                  <a:pt x="0" y="140208"/>
                </a:lnTo>
                <a:lnTo>
                  <a:pt x="1903" y="168419"/>
                </a:lnTo>
                <a:lnTo>
                  <a:pt x="17091" y="218557"/>
                </a:lnTo>
                <a:lnTo>
                  <a:pt x="47091" y="258653"/>
                </a:lnTo>
                <a:lnTo>
                  <a:pt x="90092" y="279469"/>
                </a:lnTo>
                <a:lnTo>
                  <a:pt x="116332" y="282066"/>
                </a:lnTo>
                <a:lnTo>
                  <a:pt x="143698" y="279495"/>
                </a:lnTo>
                <a:lnTo>
                  <a:pt x="167528" y="271779"/>
                </a:lnTo>
                <a:lnTo>
                  <a:pt x="187858" y="258921"/>
                </a:lnTo>
                <a:lnTo>
                  <a:pt x="204724" y="240919"/>
                </a:lnTo>
                <a:lnTo>
                  <a:pt x="215439" y="223265"/>
                </a:lnTo>
                <a:lnTo>
                  <a:pt x="118110" y="223265"/>
                </a:lnTo>
                <a:lnTo>
                  <a:pt x="98514" y="218122"/>
                </a:lnTo>
                <a:lnTo>
                  <a:pt x="84502" y="202691"/>
                </a:lnTo>
                <a:lnTo>
                  <a:pt x="76086" y="176974"/>
                </a:lnTo>
                <a:lnTo>
                  <a:pt x="73288" y="141097"/>
                </a:lnTo>
                <a:lnTo>
                  <a:pt x="73338" y="140208"/>
                </a:lnTo>
                <a:lnTo>
                  <a:pt x="76086" y="105038"/>
                </a:lnTo>
                <a:lnTo>
                  <a:pt x="84502" y="79359"/>
                </a:lnTo>
                <a:lnTo>
                  <a:pt x="98514" y="63942"/>
                </a:lnTo>
                <a:lnTo>
                  <a:pt x="118110" y="58800"/>
                </a:lnTo>
                <a:lnTo>
                  <a:pt x="214640" y="58800"/>
                </a:lnTo>
                <a:lnTo>
                  <a:pt x="205613" y="43052"/>
                </a:lnTo>
                <a:lnTo>
                  <a:pt x="189160" y="24217"/>
                </a:lnTo>
                <a:lnTo>
                  <a:pt x="169148" y="10763"/>
                </a:lnTo>
                <a:lnTo>
                  <a:pt x="145587" y="2690"/>
                </a:lnTo>
                <a:lnTo>
                  <a:pt x="118491" y="0"/>
                </a:lnTo>
                <a:close/>
              </a:path>
              <a:path w="696595" h="282575">
                <a:moveTo>
                  <a:pt x="214640" y="58800"/>
                </a:moveTo>
                <a:lnTo>
                  <a:pt x="118110" y="58800"/>
                </a:lnTo>
                <a:lnTo>
                  <a:pt x="137112" y="63944"/>
                </a:lnTo>
                <a:lnTo>
                  <a:pt x="150685" y="79375"/>
                </a:lnTo>
                <a:lnTo>
                  <a:pt x="158829" y="105092"/>
                </a:lnTo>
                <a:lnTo>
                  <a:pt x="161544" y="141097"/>
                </a:lnTo>
                <a:lnTo>
                  <a:pt x="158829" y="177081"/>
                </a:lnTo>
                <a:lnTo>
                  <a:pt x="150685" y="202755"/>
                </a:lnTo>
                <a:lnTo>
                  <a:pt x="137112" y="218142"/>
                </a:lnTo>
                <a:lnTo>
                  <a:pt x="118110" y="223265"/>
                </a:lnTo>
                <a:lnTo>
                  <a:pt x="215439" y="223265"/>
                </a:lnTo>
                <a:lnTo>
                  <a:pt x="217892" y="219225"/>
                </a:lnTo>
                <a:lnTo>
                  <a:pt x="227298" y="195294"/>
                </a:lnTo>
                <a:lnTo>
                  <a:pt x="232941" y="169124"/>
                </a:lnTo>
                <a:lnTo>
                  <a:pt x="234797" y="141097"/>
                </a:lnTo>
                <a:lnTo>
                  <a:pt x="234787" y="140208"/>
                </a:lnTo>
                <a:lnTo>
                  <a:pt x="232991" y="114169"/>
                </a:lnTo>
                <a:lnTo>
                  <a:pt x="227504" y="89026"/>
                </a:lnTo>
                <a:lnTo>
                  <a:pt x="218374" y="65313"/>
                </a:lnTo>
                <a:lnTo>
                  <a:pt x="214640" y="58800"/>
                </a:lnTo>
                <a:close/>
              </a:path>
              <a:path w="696595" h="282575">
                <a:moveTo>
                  <a:pt x="696214" y="4190"/>
                </a:moveTo>
                <a:lnTo>
                  <a:pt x="498728" y="4190"/>
                </a:lnTo>
                <a:lnTo>
                  <a:pt x="498728" y="277875"/>
                </a:lnTo>
                <a:lnTo>
                  <a:pt x="571626" y="277875"/>
                </a:lnTo>
                <a:lnTo>
                  <a:pt x="571626" y="173989"/>
                </a:lnTo>
                <a:lnTo>
                  <a:pt x="669925" y="173989"/>
                </a:lnTo>
                <a:lnTo>
                  <a:pt x="669925" y="116459"/>
                </a:lnTo>
                <a:lnTo>
                  <a:pt x="571626" y="116459"/>
                </a:lnTo>
                <a:lnTo>
                  <a:pt x="571626" y="64770"/>
                </a:lnTo>
                <a:lnTo>
                  <a:pt x="696214" y="64770"/>
                </a:lnTo>
                <a:lnTo>
                  <a:pt x="696214" y="4190"/>
                </a:lnTo>
                <a:close/>
              </a:path>
              <a:path w="696595" h="282575">
                <a:moveTo>
                  <a:pt x="470662" y="4190"/>
                </a:moveTo>
                <a:lnTo>
                  <a:pt x="273176" y="4190"/>
                </a:lnTo>
                <a:lnTo>
                  <a:pt x="273176" y="277875"/>
                </a:lnTo>
                <a:lnTo>
                  <a:pt x="346075" y="277875"/>
                </a:lnTo>
                <a:lnTo>
                  <a:pt x="346075" y="173989"/>
                </a:lnTo>
                <a:lnTo>
                  <a:pt x="444373" y="173989"/>
                </a:lnTo>
                <a:lnTo>
                  <a:pt x="444373" y="116459"/>
                </a:lnTo>
                <a:lnTo>
                  <a:pt x="346075" y="116459"/>
                </a:lnTo>
                <a:lnTo>
                  <a:pt x="346075" y="64770"/>
                </a:lnTo>
                <a:lnTo>
                  <a:pt x="470662" y="64770"/>
                </a:lnTo>
                <a:lnTo>
                  <a:pt x="470662" y="4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79586" y="854202"/>
            <a:ext cx="91313" cy="167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06560" y="801116"/>
            <a:ext cx="197485" cy="273685"/>
          </a:xfrm>
          <a:custGeom>
            <a:avLst/>
            <a:gdLst/>
            <a:ahLst/>
            <a:cxnLst/>
            <a:rect l="l" t="t" r="r" b="b"/>
            <a:pathLst>
              <a:path w="197484" h="273684">
                <a:moveTo>
                  <a:pt x="0" y="0"/>
                </a:moveTo>
                <a:lnTo>
                  <a:pt x="197485" y="0"/>
                </a:lnTo>
                <a:lnTo>
                  <a:pt x="197485" y="60579"/>
                </a:lnTo>
                <a:lnTo>
                  <a:pt x="72898" y="60579"/>
                </a:lnTo>
                <a:lnTo>
                  <a:pt x="72898" y="112268"/>
                </a:lnTo>
                <a:lnTo>
                  <a:pt x="171196" y="112268"/>
                </a:lnTo>
                <a:lnTo>
                  <a:pt x="171196" y="169799"/>
                </a:lnTo>
                <a:lnTo>
                  <a:pt x="72898" y="169799"/>
                </a:lnTo>
                <a:lnTo>
                  <a:pt x="72898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81008" y="801116"/>
            <a:ext cx="197485" cy="273685"/>
          </a:xfrm>
          <a:custGeom>
            <a:avLst/>
            <a:gdLst/>
            <a:ahLst/>
            <a:cxnLst/>
            <a:rect l="l" t="t" r="r" b="b"/>
            <a:pathLst>
              <a:path w="197484" h="273684">
                <a:moveTo>
                  <a:pt x="0" y="0"/>
                </a:moveTo>
                <a:lnTo>
                  <a:pt x="197485" y="0"/>
                </a:lnTo>
                <a:lnTo>
                  <a:pt x="197485" y="60579"/>
                </a:lnTo>
                <a:lnTo>
                  <a:pt x="72898" y="60579"/>
                </a:lnTo>
                <a:lnTo>
                  <a:pt x="72898" y="112268"/>
                </a:lnTo>
                <a:lnTo>
                  <a:pt x="171196" y="112268"/>
                </a:lnTo>
                <a:lnTo>
                  <a:pt x="171196" y="169799"/>
                </a:lnTo>
                <a:lnTo>
                  <a:pt x="72898" y="169799"/>
                </a:lnTo>
                <a:lnTo>
                  <a:pt x="72898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07831" y="796925"/>
            <a:ext cx="234950" cy="282575"/>
          </a:xfrm>
          <a:custGeom>
            <a:avLst/>
            <a:gdLst/>
            <a:ahLst/>
            <a:cxnLst/>
            <a:rect l="l" t="t" r="r" b="b"/>
            <a:pathLst>
              <a:path w="234950" h="282575">
                <a:moveTo>
                  <a:pt x="118491" y="0"/>
                </a:moveTo>
                <a:lnTo>
                  <a:pt x="169148" y="10763"/>
                </a:lnTo>
                <a:lnTo>
                  <a:pt x="205613" y="43052"/>
                </a:lnTo>
                <a:lnTo>
                  <a:pt x="227504" y="89026"/>
                </a:lnTo>
                <a:lnTo>
                  <a:pt x="234823" y="140715"/>
                </a:lnTo>
                <a:lnTo>
                  <a:pt x="232941" y="169124"/>
                </a:lnTo>
                <a:lnTo>
                  <a:pt x="217892" y="219225"/>
                </a:lnTo>
                <a:lnTo>
                  <a:pt x="187858" y="258921"/>
                </a:lnTo>
                <a:lnTo>
                  <a:pt x="143698" y="279495"/>
                </a:lnTo>
                <a:lnTo>
                  <a:pt x="116332" y="282066"/>
                </a:lnTo>
                <a:lnTo>
                  <a:pt x="90092" y="279469"/>
                </a:lnTo>
                <a:lnTo>
                  <a:pt x="47091" y="258653"/>
                </a:lnTo>
                <a:lnTo>
                  <a:pt x="17091" y="218557"/>
                </a:lnTo>
                <a:lnTo>
                  <a:pt x="1903" y="168419"/>
                </a:lnTo>
                <a:lnTo>
                  <a:pt x="0" y="140208"/>
                </a:lnTo>
                <a:lnTo>
                  <a:pt x="1926" y="111607"/>
                </a:lnTo>
                <a:lnTo>
                  <a:pt x="17305" y="61644"/>
                </a:lnTo>
                <a:lnTo>
                  <a:pt x="47785" y="22663"/>
                </a:lnTo>
                <a:lnTo>
                  <a:pt x="91652" y="2522"/>
                </a:lnTo>
                <a:lnTo>
                  <a:pt x="118491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2400" y="1815719"/>
            <a:ext cx="3827526" cy="37468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194175" y="2083434"/>
            <a:ext cx="40595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Upon the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determination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400" b="1" spc="3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239125" y="1914525"/>
            <a:ext cx="835025" cy="83502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181610" rIns="0" bIns="0" rtlCol="0">
            <a:spAutoFit/>
          </a:bodyPr>
          <a:lstStyle/>
          <a:p>
            <a:pPr marL="52069" marR="469900" indent="-51435">
              <a:lnSpc>
                <a:spcPct val="100000"/>
              </a:lnSpc>
              <a:spcBef>
                <a:spcPts val="143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he 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94175" y="2449195"/>
            <a:ext cx="48799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9265">
              <a:lnSpc>
                <a:spcPct val="100000"/>
              </a:lnSpc>
              <a:spcBef>
                <a:spcPts val="100"/>
              </a:spcBef>
              <a:tabLst>
                <a:tab pos="862965" algn="l"/>
                <a:tab pos="1290955" algn="l"/>
                <a:tab pos="1475740" algn="l"/>
                <a:tab pos="2089785" algn="l"/>
                <a:tab pos="2563495" algn="l"/>
                <a:tab pos="2649220" algn="l"/>
                <a:tab pos="3159760" algn="l"/>
                <a:tab pos="3296920" algn="l"/>
                <a:tab pos="423291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need	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to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procure	the	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items 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servi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es,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		</a:t>
            </a:r>
            <a:r>
              <a:rPr sz="2400" b="1" spc="1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l	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issue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R="470534" algn="r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194175" y="3180664"/>
            <a:ext cx="44145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4155" algn="l"/>
                <a:tab pos="2146300" algn="l"/>
                <a:tab pos="3274060" algn="l"/>
              </a:tabLst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Call-Off	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favor	of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705610" algn="l"/>
                <a:tab pos="301244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suppliers/	service	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providers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94175" y="3912489"/>
            <a:ext cx="44151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to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obligate the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latter to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deliver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or perform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according to the  terms and conditions stated 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Framework</a:t>
            </a:r>
            <a:r>
              <a:rPr sz="2400" b="1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Agreement.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428" y="1405204"/>
            <a:ext cx="761415" cy="7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112" y="4147134"/>
            <a:ext cx="758367" cy="7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70113" y="2868879"/>
            <a:ext cx="758367" cy="7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79919" y="544068"/>
            <a:ext cx="146761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95843" y="544068"/>
            <a:ext cx="656844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01000" y="544068"/>
            <a:ext cx="1143000" cy="6736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12707" y="544068"/>
            <a:ext cx="431292" cy="6736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86752" y="796925"/>
            <a:ext cx="898525" cy="282575"/>
          </a:xfrm>
          <a:custGeom>
            <a:avLst/>
            <a:gdLst/>
            <a:ahLst/>
            <a:cxnLst/>
            <a:rect l="l" t="t" r="r" b="b"/>
            <a:pathLst>
              <a:path w="898525" h="282575">
                <a:moveTo>
                  <a:pt x="404875" y="4190"/>
                </a:moveTo>
                <a:lnTo>
                  <a:pt x="326517" y="4190"/>
                </a:lnTo>
                <a:lnTo>
                  <a:pt x="240411" y="277875"/>
                </a:lnTo>
                <a:lnTo>
                  <a:pt x="302132" y="277875"/>
                </a:lnTo>
                <a:lnTo>
                  <a:pt x="318770" y="223265"/>
                </a:lnTo>
                <a:lnTo>
                  <a:pt x="472377" y="223265"/>
                </a:lnTo>
                <a:lnTo>
                  <a:pt x="454807" y="166242"/>
                </a:lnTo>
                <a:lnTo>
                  <a:pt x="334772" y="166242"/>
                </a:lnTo>
                <a:lnTo>
                  <a:pt x="359028" y="80899"/>
                </a:lnTo>
                <a:lnTo>
                  <a:pt x="428511" y="80899"/>
                </a:lnTo>
                <a:lnTo>
                  <a:pt x="404875" y="4190"/>
                </a:lnTo>
                <a:close/>
              </a:path>
              <a:path w="898525" h="282575">
                <a:moveTo>
                  <a:pt x="472377" y="223265"/>
                </a:moveTo>
                <a:lnTo>
                  <a:pt x="398652" y="223265"/>
                </a:lnTo>
                <a:lnTo>
                  <a:pt x="415036" y="277875"/>
                </a:lnTo>
                <a:lnTo>
                  <a:pt x="489203" y="277875"/>
                </a:lnTo>
                <a:lnTo>
                  <a:pt x="472377" y="223265"/>
                </a:lnTo>
                <a:close/>
              </a:path>
              <a:path w="898525" h="282575">
                <a:moveTo>
                  <a:pt x="428511" y="80899"/>
                </a:moveTo>
                <a:lnTo>
                  <a:pt x="359028" y="80899"/>
                </a:lnTo>
                <a:lnTo>
                  <a:pt x="383031" y="166242"/>
                </a:lnTo>
                <a:lnTo>
                  <a:pt x="454807" y="166242"/>
                </a:lnTo>
                <a:lnTo>
                  <a:pt x="428511" y="80899"/>
                </a:lnTo>
                <a:close/>
              </a:path>
              <a:path w="898525" h="282575">
                <a:moveTo>
                  <a:pt x="792479" y="4190"/>
                </a:moveTo>
                <a:lnTo>
                  <a:pt x="721232" y="4190"/>
                </a:lnTo>
                <a:lnTo>
                  <a:pt x="721232" y="277875"/>
                </a:lnTo>
                <a:lnTo>
                  <a:pt x="898398" y="277875"/>
                </a:lnTo>
                <a:lnTo>
                  <a:pt x="898398" y="217297"/>
                </a:lnTo>
                <a:lnTo>
                  <a:pt x="792479" y="217297"/>
                </a:lnTo>
                <a:lnTo>
                  <a:pt x="792479" y="4190"/>
                </a:lnTo>
                <a:close/>
              </a:path>
              <a:path w="898525" h="282575">
                <a:moveTo>
                  <a:pt x="586740" y="4190"/>
                </a:moveTo>
                <a:lnTo>
                  <a:pt x="515493" y="4190"/>
                </a:lnTo>
                <a:lnTo>
                  <a:pt x="515493" y="277875"/>
                </a:lnTo>
                <a:lnTo>
                  <a:pt x="692657" y="277875"/>
                </a:lnTo>
                <a:lnTo>
                  <a:pt x="692657" y="217297"/>
                </a:lnTo>
                <a:lnTo>
                  <a:pt x="586740" y="217297"/>
                </a:lnTo>
                <a:lnTo>
                  <a:pt x="586740" y="4190"/>
                </a:lnTo>
                <a:close/>
              </a:path>
              <a:path w="898525" h="282575">
                <a:moveTo>
                  <a:pt x="123190" y="0"/>
                </a:moveTo>
                <a:lnTo>
                  <a:pt x="72056" y="9905"/>
                </a:lnTo>
                <a:lnTo>
                  <a:pt x="33020" y="39624"/>
                </a:lnTo>
                <a:lnTo>
                  <a:pt x="8270" y="84772"/>
                </a:lnTo>
                <a:lnTo>
                  <a:pt x="0" y="140970"/>
                </a:lnTo>
                <a:lnTo>
                  <a:pt x="2141" y="172144"/>
                </a:lnTo>
                <a:lnTo>
                  <a:pt x="19234" y="223873"/>
                </a:lnTo>
                <a:lnTo>
                  <a:pt x="52478" y="260957"/>
                </a:lnTo>
                <a:lnTo>
                  <a:pt x="96777" y="279729"/>
                </a:lnTo>
                <a:lnTo>
                  <a:pt x="122808" y="282066"/>
                </a:lnTo>
                <a:lnTo>
                  <a:pt x="144313" y="280467"/>
                </a:lnTo>
                <a:lnTo>
                  <a:pt x="182084" y="267600"/>
                </a:lnTo>
                <a:lnTo>
                  <a:pt x="212238" y="241688"/>
                </a:lnTo>
                <a:lnTo>
                  <a:pt x="223120" y="223265"/>
                </a:lnTo>
                <a:lnTo>
                  <a:pt x="123444" y="223265"/>
                </a:lnTo>
                <a:lnTo>
                  <a:pt x="113180" y="222242"/>
                </a:lnTo>
                <a:lnTo>
                  <a:pt x="84200" y="196592"/>
                </a:lnTo>
                <a:lnTo>
                  <a:pt x="77343" y="141477"/>
                </a:lnTo>
                <a:lnTo>
                  <a:pt x="80129" y="105306"/>
                </a:lnTo>
                <a:lnTo>
                  <a:pt x="88487" y="79470"/>
                </a:lnTo>
                <a:lnTo>
                  <a:pt x="102417" y="63968"/>
                </a:lnTo>
                <a:lnTo>
                  <a:pt x="121920" y="58800"/>
                </a:lnTo>
                <a:lnTo>
                  <a:pt x="221368" y="58800"/>
                </a:lnTo>
                <a:lnTo>
                  <a:pt x="200977" y="27638"/>
                </a:lnTo>
                <a:lnTo>
                  <a:pt x="167501" y="6907"/>
                </a:lnTo>
                <a:lnTo>
                  <a:pt x="123190" y="0"/>
                </a:lnTo>
                <a:close/>
              </a:path>
              <a:path w="898525" h="282575">
                <a:moveTo>
                  <a:pt x="167258" y="172974"/>
                </a:moveTo>
                <a:lnTo>
                  <a:pt x="161305" y="194976"/>
                </a:lnTo>
                <a:lnTo>
                  <a:pt x="152019" y="210692"/>
                </a:lnTo>
                <a:lnTo>
                  <a:pt x="139398" y="220122"/>
                </a:lnTo>
                <a:lnTo>
                  <a:pt x="123444" y="223265"/>
                </a:lnTo>
                <a:lnTo>
                  <a:pt x="223120" y="223265"/>
                </a:lnTo>
                <a:lnTo>
                  <a:pt x="230681" y="202064"/>
                </a:lnTo>
                <a:lnTo>
                  <a:pt x="235330" y="177037"/>
                </a:lnTo>
                <a:lnTo>
                  <a:pt x="167258" y="172974"/>
                </a:lnTo>
                <a:close/>
              </a:path>
              <a:path w="898525" h="282575">
                <a:moveTo>
                  <a:pt x="221368" y="58800"/>
                </a:moveTo>
                <a:lnTo>
                  <a:pt x="121920" y="58800"/>
                </a:lnTo>
                <a:lnTo>
                  <a:pt x="138995" y="62305"/>
                </a:lnTo>
                <a:lnTo>
                  <a:pt x="151368" y="72834"/>
                </a:lnTo>
                <a:lnTo>
                  <a:pt x="159049" y="90412"/>
                </a:lnTo>
                <a:lnTo>
                  <a:pt x="162051" y="115062"/>
                </a:lnTo>
                <a:lnTo>
                  <a:pt x="235330" y="110616"/>
                </a:lnTo>
                <a:lnTo>
                  <a:pt x="223595" y="62204"/>
                </a:lnTo>
                <a:lnTo>
                  <a:pt x="221368" y="58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21523" y="877824"/>
            <a:ext cx="48260" cy="85725"/>
          </a:xfrm>
          <a:custGeom>
            <a:avLst/>
            <a:gdLst/>
            <a:ahLst/>
            <a:cxnLst/>
            <a:rect l="l" t="t" r="r" b="b"/>
            <a:pathLst>
              <a:path w="48259" h="85725">
                <a:moveTo>
                  <a:pt x="24256" y="0"/>
                </a:moveTo>
                <a:lnTo>
                  <a:pt x="0" y="85343"/>
                </a:lnTo>
                <a:lnTo>
                  <a:pt x="48259" y="85343"/>
                </a:lnTo>
                <a:lnTo>
                  <a:pt x="24256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07984" y="801116"/>
            <a:ext cx="177165" cy="273685"/>
          </a:xfrm>
          <a:custGeom>
            <a:avLst/>
            <a:gdLst/>
            <a:ahLst/>
            <a:cxnLst/>
            <a:rect l="l" t="t" r="r" b="b"/>
            <a:pathLst>
              <a:path w="177165" h="273684">
                <a:moveTo>
                  <a:pt x="0" y="0"/>
                </a:moveTo>
                <a:lnTo>
                  <a:pt x="71247" y="0"/>
                </a:lnTo>
                <a:lnTo>
                  <a:pt x="71247" y="213106"/>
                </a:lnTo>
                <a:lnTo>
                  <a:pt x="177165" y="213106"/>
                </a:lnTo>
                <a:lnTo>
                  <a:pt x="177165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02244" y="801116"/>
            <a:ext cx="177165" cy="273685"/>
          </a:xfrm>
          <a:custGeom>
            <a:avLst/>
            <a:gdLst/>
            <a:ahLst/>
            <a:cxnLst/>
            <a:rect l="l" t="t" r="r" b="b"/>
            <a:pathLst>
              <a:path w="177165" h="273684">
                <a:moveTo>
                  <a:pt x="0" y="0"/>
                </a:moveTo>
                <a:lnTo>
                  <a:pt x="71247" y="0"/>
                </a:lnTo>
                <a:lnTo>
                  <a:pt x="71247" y="213106"/>
                </a:lnTo>
                <a:lnTo>
                  <a:pt x="177164" y="213106"/>
                </a:lnTo>
                <a:lnTo>
                  <a:pt x="177164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27163" y="801116"/>
            <a:ext cx="248920" cy="273685"/>
          </a:xfrm>
          <a:custGeom>
            <a:avLst/>
            <a:gdLst/>
            <a:ahLst/>
            <a:cxnLst/>
            <a:rect l="l" t="t" r="r" b="b"/>
            <a:pathLst>
              <a:path w="248920" h="273684">
                <a:moveTo>
                  <a:pt x="86105" y="0"/>
                </a:moveTo>
                <a:lnTo>
                  <a:pt x="164464" y="0"/>
                </a:lnTo>
                <a:lnTo>
                  <a:pt x="248792" y="273685"/>
                </a:lnTo>
                <a:lnTo>
                  <a:pt x="174625" y="273685"/>
                </a:lnTo>
                <a:lnTo>
                  <a:pt x="158241" y="219075"/>
                </a:lnTo>
                <a:lnTo>
                  <a:pt x="78358" y="219075"/>
                </a:lnTo>
                <a:lnTo>
                  <a:pt x="61721" y="273685"/>
                </a:lnTo>
                <a:lnTo>
                  <a:pt x="0" y="273685"/>
                </a:lnTo>
                <a:lnTo>
                  <a:pt x="86105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86752" y="796925"/>
            <a:ext cx="235585" cy="282575"/>
          </a:xfrm>
          <a:custGeom>
            <a:avLst/>
            <a:gdLst/>
            <a:ahLst/>
            <a:cxnLst/>
            <a:rect l="l" t="t" r="r" b="b"/>
            <a:pathLst>
              <a:path w="235584" h="282575">
                <a:moveTo>
                  <a:pt x="123190" y="0"/>
                </a:moveTo>
                <a:lnTo>
                  <a:pt x="167501" y="6907"/>
                </a:lnTo>
                <a:lnTo>
                  <a:pt x="200977" y="27638"/>
                </a:lnTo>
                <a:lnTo>
                  <a:pt x="223595" y="62204"/>
                </a:lnTo>
                <a:lnTo>
                  <a:pt x="235330" y="110616"/>
                </a:lnTo>
                <a:lnTo>
                  <a:pt x="162051" y="115062"/>
                </a:lnTo>
                <a:lnTo>
                  <a:pt x="159049" y="90412"/>
                </a:lnTo>
                <a:lnTo>
                  <a:pt x="151368" y="72834"/>
                </a:lnTo>
                <a:lnTo>
                  <a:pt x="138995" y="62305"/>
                </a:lnTo>
                <a:lnTo>
                  <a:pt x="121920" y="58800"/>
                </a:lnTo>
                <a:lnTo>
                  <a:pt x="102417" y="63968"/>
                </a:lnTo>
                <a:lnTo>
                  <a:pt x="88487" y="79470"/>
                </a:lnTo>
                <a:lnTo>
                  <a:pt x="80129" y="105306"/>
                </a:lnTo>
                <a:lnTo>
                  <a:pt x="77343" y="141477"/>
                </a:lnTo>
                <a:lnTo>
                  <a:pt x="78104" y="163913"/>
                </a:lnTo>
                <a:lnTo>
                  <a:pt x="89534" y="206883"/>
                </a:lnTo>
                <a:lnTo>
                  <a:pt x="123444" y="223265"/>
                </a:lnTo>
                <a:lnTo>
                  <a:pt x="139398" y="220122"/>
                </a:lnTo>
                <a:lnTo>
                  <a:pt x="152019" y="210692"/>
                </a:lnTo>
                <a:lnTo>
                  <a:pt x="161305" y="194976"/>
                </a:lnTo>
                <a:lnTo>
                  <a:pt x="167258" y="172974"/>
                </a:lnTo>
                <a:lnTo>
                  <a:pt x="235330" y="177037"/>
                </a:lnTo>
                <a:lnTo>
                  <a:pt x="222996" y="223615"/>
                </a:lnTo>
                <a:lnTo>
                  <a:pt x="198374" y="256286"/>
                </a:lnTo>
                <a:lnTo>
                  <a:pt x="164068" y="275653"/>
                </a:lnTo>
                <a:lnTo>
                  <a:pt x="122808" y="282066"/>
                </a:lnTo>
                <a:lnTo>
                  <a:pt x="96777" y="279729"/>
                </a:lnTo>
                <a:lnTo>
                  <a:pt x="52478" y="260957"/>
                </a:lnTo>
                <a:lnTo>
                  <a:pt x="19234" y="223873"/>
                </a:lnTo>
                <a:lnTo>
                  <a:pt x="2141" y="172144"/>
                </a:lnTo>
                <a:lnTo>
                  <a:pt x="0" y="140970"/>
                </a:lnTo>
                <a:lnTo>
                  <a:pt x="2069" y="111490"/>
                </a:lnTo>
                <a:lnTo>
                  <a:pt x="18591" y="60817"/>
                </a:lnTo>
                <a:lnTo>
                  <a:pt x="51020" y="22288"/>
                </a:lnTo>
                <a:lnTo>
                  <a:pt x="96117" y="2476"/>
                </a:lnTo>
                <a:lnTo>
                  <a:pt x="12319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93405" y="969657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329" y="0"/>
                </a:lnTo>
              </a:path>
            </a:pathLst>
          </a:custGeom>
          <a:ln w="502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93405" y="944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0" y="50267"/>
                </a:moveTo>
                <a:lnTo>
                  <a:pt x="101329" y="50267"/>
                </a:lnTo>
                <a:lnTo>
                  <a:pt x="101329" y="0"/>
                </a:lnTo>
                <a:lnTo>
                  <a:pt x="0" y="0"/>
                </a:lnTo>
                <a:lnTo>
                  <a:pt x="0" y="50267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07831" y="796925"/>
            <a:ext cx="696595" cy="282575"/>
          </a:xfrm>
          <a:custGeom>
            <a:avLst/>
            <a:gdLst/>
            <a:ahLst/>
            <a:cxnLst/>
            <a:rect l="l" t="t" r="r" b="b"/>
            <a:pathLst>
              <a:path w="696595" h="282575">
                <a:moveTo>
                  <a:pt x="118491" y="0"/>
                </a:moveTo>
                <a:lnTo>
                  <a:pt x="68087" y="10080"/>
                </a:lnTo>
                <a:lnTo>
                  <a:pt x="30734" y="40259"/>
                </a:lnTo>
                <a:lnTo>
                  <a:pt x="7699" y="85423"/>
                </a:lnTo>
                <a:lnTo>
                  <a:pt x="0" y="140208"/>
                </a:lnTo>
                <a:lnTo>
                  <a:pt x="1903" y="168419"/>
                </a:lnTo>
                <a:lnTo>
                  <a:pt x="17091" y="218557"/>
                </a:lnTo>
                <a:lnTo>
                  <a:pt x="47091" y="258653"/>
                </a:lnTo>
                <a:lnTo>
                  <a:pt x="90092" y="279469"/>
                </a:lnTo>
                <a:lnTo>
                  <a:pt x="116332" y="282066"/>
                </a:lnTo>
                <a:lnTo>
                  <a:pt x="143698" y="279495"/>
                </a:lnTo>
                <a:lnTo>
                  <a:pt x="167528" y="271779"/>
                </a:lnTo>
                <a:lnTo>
                  <a:pt x="187858" y="258921"/>
                </a:lnTo>
                <a:lnTo>
                  <a:pt x="204724" y="240919"/>
                </a:lnTo>
                <a:lnTo>
                  <a:pt x="215439" y="223265"/>
                </a:lnTo>
                <a:lnTo>
                  <a:pt x="118110" y="223265"/>
                </a:lnTo>
                <a:lnTo>
                  <a:pt x="98514" y="218122"/>
                </a:lnTo>
                <a:lnTo>
                  <a:pt x="84502" y="202691"/>
                </a:lnTo>
                <a:lnTo>
                  <a:pt x="76086" y="176974"/>
                </a:lnTo>
                <a:lnTo>
                  <a:pt x="73288" y="141097"/>
                </a:lnTo>
                <a:lnTo>
                  <a:pt x="73338" y="140208"/>
                </a:lnTo>
                <a:lnTo>
                  <a:pt x="76086" y="105038"/>
                </a:lnTo>
                <a:lnTo>
                  <a:pt x="84502" y="79359"/>
                </a:lnTo>
                <a:lnTo>
                  <a:pt x="98514" y="63942"/>
                </a:lnTo>
                <a:lnTo>
                  <a:pt x="118110" y="58800"/>
                </a:lnTo>
                <a:lnTo>
                  <a:pt x="214640" y="58800"/>
                </a:lnTo>
                <a:lnTo>
                  <a:pt x="205613" y="43052"/>
                </a:lnTo>
                <a:lnTo>
                  <a:pt x="189160" y="24217"/>
                </a:lnTo>
                <a:lnTo>
                  <a:pt x="169148" y="10763"/>
                </a:lnTo>
                <a:lnTo>
                  <a:pt x="145587" y="2690"/>
                </a:lnTo>
                <a:lnTo>
                  <a:pt x="118491" y="0"/>
                </a:lnTo>
                <a:close/>
              </a:path>
              <a:path w="696595" h="282575">
                <a:moveTo>
                  <a:pt x="214640" y="58800"/>
                </a:moveTo>
                <a:lnTo>
                  <a:pt x="118110" y="58800"/>
                </a:lnTo>
                <a:lnTo>
                  <a:pt x="137112" y="63944"/>
                </a:lnTo>
                <a:lnTo>
                  <a:pt x="150685" y="79375"/>
                </a:lnTo>
                <a:lnTo>
                  <a:pt x="158829" y="105092"/>
                </a:lnTo>
                <a:lnTo>
                  <a:pt x="161544" y="141097"/>
                </a:lnTo>
                <a:lnTo>
                  <a:pt x="158829" y="177081"/>
                </a:lnTo>
                <a:lnTo>
                  <a:pt x="150685" y="202755"/>
                </a:lnTo>
                <a:lnTo>
                  <a:pt x="137112" y="218142"/>
                </a:lnTo>
                <a:lnTo>
                  <a:pt x="118110" y="223265"/>
                </a:lnTo>
                <a:lnTo>
                  <a:pt x="215439" y="223265"/>
                </a:lnTo>
                <a:lnTo>
                  <a:pt x="217892" y="219225"/>
                </a:lnTo>
                <a:lnTo>
                  <a:pt x="227298" y="195294"/>
                </a:lnTo>
                <a:lnTo>
                  <a:pt x="232941" y="169124"/>
                </a:lnTo>
                <a:lnTo>
                  <a:pt x="234797" y="141097"/>
                </a:lnTo>
                <a:lnTo>
                  <a:pt x="234787" y="140208"/>
                </a:lnTo>
                <a:lnTo>
                  <a:pt x="232991" y="114169"/>
                </a:lnTo>
                <a:lnTo>
                  <a:pt x="227504" y="89026"/>
                </a:lnTo>
                <a:lnTo>
                  <a:pt x="218374" y="65313"/>
                </a:lnTo>
                <a:lnTo>
                  <a:pt x="214640" y="58800"/>
                </a:lnTo>
                <a:close/>
              </a:path>
              <a:path w="696595" h="282575">
                <a:moveTo>
                  <a:pt x="696214" y="4190"/>
                </a:moveTo>
                <a:lnTo>
                  <a:pt x="498728" y="4190"/>
                </a:lnTo>
                <a:lnTo>
                  <a:pt x="498728" y="277875"/>
                </a:lnTo>
                <a:lnTo>
                  <a:pt x="571626" y="277875"/>
                </a:lnTo>
                <a:lnTo>
                  <a:pt x="571626" y="173989"/>
                </a:lnTo>
                <a:lnTo>
                  <a:pt x="669925" y="173989"/>
                </a:lnTo>
                <a:lnTo>
                  <a:pt x="669925" y="116459"/>
                </a:lnTo>
                <a:lnTo>
                  <a:pt x="571626" y="116459"/>
                </a:lnTo>
                <a:lnTo>
                  <a:pt x="571626" y="64770"/>
                </a:lnTo>
                <a:lnTo>
                  <a:pt x="696214" y="64770"/>
                </a:lnTo>
                <a:lnTo>
                  <a:pt x="696214" y="4190"/>
                </a:lnTo>
                <a:close/>
              </a:path>
              <a:path w="696595" h="282575">
                <a:moveTo>
                  <a:pt x="470662" y="4190"/>
                </a:moveTo>
                <a:lnTo>
                  <a:pt x="273176" y="4190"/>
                </a:lnTo>
                <a:lnTo>
                  <a:pt x="273176" y="277875"/>
                </a:lnTo>
                <a:lnTo>
                  <a:pt x="346075" y="277875"/>
                </a:lnTo>
                <a:lnTo>
                  <a:pt x="346075" y="173989"/>
                </a:lnTo>
                <a:lnTo>
                  <a:pt x="444373" y="173989"/>
                </a:lnTo>
                <a:lnTo>
                  <a:pt x="444373" y="116459"/>
                </a:lnTo>
                <a:lnTo>
                  <a:pt x="346075" y="116459"/>
                </a:lnTo>
                <a:lnTo>
                  <a:pt x="346075" y="64770"/>
                </a:lnTo>
                <a:lnTo>
                  <a:pt x="470662" y="64770"/>
                </a:lnTo>
                <a:lnTo>
                  <a:pt x="470662" y="4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79586" y="854202"/>
            <a:ext cx="91313" cy="167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06560" y="801116"/>
            <a:ext cx="197485" cy="273685"/>
          </a:xfrm>
          <a:custGeom>
            <a:avLst/>
            <a:gdLst/>
            <a:ahLst/>
            <a:cxnLst/>
            <a:rect l="l" t="t" r="r" b="b"/>
            <a:pathLst>
              <a:path w="197484" h="273684">
                <a:moveTo>
                  <a:pt x="0" y="0"/>
                </a:moveTo>
                <a:lnTo>
                  <a:pt x="197485" y="0"/>
                </a:lnTo>
                <a:lnTo>
                  <a:pt x="197485" y="60579"/>
                </a:lnTo>
                <a:lnTo>
                  <a:pt x="72898" y="60579"/>
                </a:lnTo>
                <a:lnTo>
                  <a:pt x="72898" y="112268"/>
                </a:lnTo>
                <a:lnTo>
                  <a:pt x="171196" y="112268"/>
                </a:lnTo>
                <a:lnTo>
                  <a:pt x="171196" y="169799"/>
                </a:lnTo>
                <a:lnTo>
                  <a:pt x="72898" y="169799"/>
                </a:lnTo>
                <a:lnTo>
                  <a:pt x="72898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81008" y="801116"/>
            <a:ext cx="197485" cy="273685"/>
          </a:xfrm>
          <a:custGeom>
            <a:avLst/>
            <a:gdLst/>
            <a:ahLst/>
            <a:cxnLst/>
            <a:rect l="l" t="t" r="r" b="b"/>
            <a:pathLst>
              <a:path w="197484" h="273684">
                <a:moveTo>
                  <a:pt x="0" y="0"/>
                </a:moveTo>
                <a:lnTo>
                  <a:pt x="197485" y="0"/>
                </a:lnTo>
                <a:lnTo>
                  <a:pt x="197485" y="60579"/>
                </a:lnTo>
                <a:lnTo>
                  <a:pt x="72898" y="60579"/>
                </a:lnTo>
                <a:lnTo>
                  <a:pt x="72898" y="112268"/>
                </a:lnTo>
                <a:lnTo>
                  <a:pt x="171196" y="112268"/>
                </a:lnTo>
                <a:lnTo>
                  <a:pt x="171196" y="169799"/>
                </a:lnTo>
                <a:lnTo>
                  <a:pt x="72898" y="169799"/>
                </a:lnTo>
                <a:lnTo>
                  <a:pt x="72898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07831" y="796925"/>
            <a:ext cx="234950" cy="282575"/>
          </a:xfrm>
          <a:custGeom>
            <a:avLst/>
            <a:gdLst/>
            <a:ahLst/>
            <a:cxnLst/>
            <a:rect l="l" t="t" r="r" b="b"/>
            <a:pathLst>
              <a:path w="234950" h="282575">
                <a:moveTo>
                  <a:pt x="118491" y="0"/>
                </a:moveTo>
                <a:lnTo>
                  <a:pt x="169148" y="10763"/>
                </a:lnTo>
                <a:lnTo>
                  <a:pt x="205613" y="43052"/>
                </a:lnTo>
                <a:lnTo>
                  <a:pt x="227504" y="89026"/>
                </a:lnTo>
                <a:lnTo>
                  <a:pt x="234823" y="140715"/>
                </a:lnTo>
                <a:lnTo>
                  <a:pt x="232941" y="169124"/>
                </a:lnTo>
                <a:lnTo>
                  <a:pt x="217892" y="219225"/>
                </a:lnTo>
                <a:lnTo>
                  <a:pt x="187858" y="258921"/>
                </a:lnTo>
                <a:lnTo>
                  <a:pt x="143698" y="279495"/>
                </a:lnTo>
                <a:lnTo>
                  <a:pt x="116332" y="282066"/>
                </a:lnTo>
                <a:lnTo>
                  <a:pt x="90092" y="279469"/>
                </a:lnTo>
                <a:lnTo>
                  <a:pt x="47091" y="258653"/>
                </a:lnTo>
                <a:lnTo>
                  <a:pt x="17091" y="218557"/>
                </a:lnTo>
                <a:lnTo>
                  <a:pt x="1903" y="168419"/>
                </a:lnTo>
                <a:lnTo>
                  <a:pt x="0" y="140208"/>
                </a:lnTo>
                <a:lnTo>
                  <a:pt x="1926" y="111607"/>
                </a:lnTo>
                <a:lnTo>
                  <a:pt x="17305" y="61644"/>
                </a:lnTo>
                <a:lnTo>
                  <a:pt x="47785" y="22663"/>
                </a:lnTo>
                <a:lnTo>
                  <a:pt x="91652" y="2522"/>
                </a:lnTo>
                <a:lnTo>
                  <a:pt x="118491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2400" y="1815719"/>
            <a:ext cx="3827526" cy="37468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905758" y="1602994"/>
            <a:ext cx="4857115" cy="2059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No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limit in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 number of Call- 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Offs that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may be</a:t>
            </a:r>
            <a:r>
              <a:rPr sz="24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executed.</a:t>
            </a:r>
            <a:endParaRPr sz="2400">
              <a:latin typeface="Arial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1614"/>
              </a:spcBef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Subsequent Call-Offs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shall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not 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exceed the maximum quantity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 Framework</a:t>
            </a:r>
            <a:r>
              <a:rPr sz="2400" b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Agreement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48658" y="3637026"/>
            <a:ext cx="567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List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905758" y="3823461"/>
            <a:ext cx="48342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"/>
              <a:buChar char="•"/>
              <a:tabLst>
                <a:tab pos="354965" algn="l"/>
                <a:tab pos="355600" algn="l"/>
                <a:tab pos="1035050" algn="l"/>
                <a:tab pos="1884045" algn="l"/>
                <a:tab pos="3225165" algn="l"/>
                <a:tab pos="426212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	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xed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	co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tract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prices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rule  shall be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observed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05758" y="4721097"/>
            <a:ext cx="2343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"/>
              <a:buChar char="•"/>
              <a:tabLst>
                <a:tab pos="354965" algn="l"/>
                <a:tab pos="355600" algn="l"/>
                <a:tab pos="1009015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All	executed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489319" y="4721097"/>
            <a:ext cx="2252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559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Off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	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sh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ll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48658" y="5086858"/>
            <a:ext cx="44926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not exceed the total contract 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price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specified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 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Framework</a:t>
            </a:r>
            <a:r>
              <a:rPr sz="24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Agreement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428" y="1405204"/>
            <a:ext cx="761415" cy="7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112" y="4147134"/>
            <a:ext cx="758367" cy="7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70113" y="2868879"/>
            <a:ext cx="758367" cy="7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68111" y="544068"/>
            <a:ext cx="3675888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12707" y="544068"/>
            <a:ext cx="431292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7516" y="796925"/>
            <a:ext cx="3194050" cy="282575"/>
          </a:xfrm>
          <a:custGeom>
            <a:avLst/>
            <a:gdLst/>
            <a:ahLst/>
            <a:cxnLst/>
            <a:rect l="l" t="t" r="r" b="b"/>
            <a:pathLst>
              <a:path w="3194050" h="282575">
                <a:moveTo>
                  <a:pt x="2108835" y="64770"/>
                </a:moveTo>
                <a:lnTo>
                  <a:pt x="2037461" y="64770"/>
                </a:lnTo>
                <a:lnTo>
                  <a:pt x="2037461" y="277875"/>
                </a:lnTo>
                <a:lnTo>
                  <a:pt x="2108835" y="277875"/>
                </a:lnTo>
                <a:lnTo>
                  <a:pt x="2108835" y="64770"/>
                </a:lnTo>
                <a:close/>
              </a:path>
              <a:path w="3194050" h="282575">
                <a:moveTo>
                  <a:pt x="2315591" y="4190"/>
                </a:moveTo>
                <a:lnTo>
                  <a:pt x="2237232" y="4190"/>
                </a:lnTo>
                <a:lnTo>
                  <a:pt x="2151126" y="277875"/>
                </a:lnTo>
                <a:lnTo>
                  <a:pt x="2212848" y="277875"/>
                </a:lnTo>
                <a:lnTo>
                  <a:pt x="2229485" y="223265"/>
                </a:lnTo>
                <a:lnTo>
                  <a:pt x="2383092" y="223265"/>
                </a:lnTo>
                <a:lnTo>
                  <a:pt x="2365522" y="166242"/>
                </a:lnTo>
                <a:lnTo>
                  <a:pt x="2245487" y="166242"/>
                </a:lnTo>
                <a:lnTo>
                  <a:pt x="2269743" y="80899"/>
                </a:lnTo>
                <a:lnTo>
                  <a:pt x="2339226" y="80899"/>
                </a:lnTo>
                <a:lnTo>
                  <a:pt x="2315591" y="4190"/>
                </a:lnTo>
                <a:close/>
              </a:path>
              <a:path w="3194050" h="282575">
                <a:moveTo>
                  <a:pt x="2383092" y="223265"/>
                </a:moveTo>
                <a:lnTo>
                  <a:pt x="2309367" y="223265"/>
                </a:lnTo>
                <a:lnTo>
                  <a:pt x="2325751" y="277875"/>
                </a:lnTo>
                <a:lnTo>
                  <a:pt x="2399918" y="277875"/>
                </a:lnTo>
                <a:lnTo>
                  <a:pt x="2383092" y="223265"/>
                </a:lnTo>
                <a:close/>
              </a:path>
              <a:path w="3194050" h="282575">
                <a:moveTo>
                  <a:pt x="2514218" y="64770"/>
                </a:moveTo>
                <a:lnTo>
                  <a:pt x="2442844" y="64770"/>
                </a:lnTo>
                <a:lnTo>
                  <a:pt x="2442844" y="277875"/>
                </a:lnTo>
                <a:lnTo>
                  <a:pt x="2514218" y="277875"/>
                </a:lnTo>
                <a:lnTo>
                  <a:pt x="2514218" y="64770"/>
                </a:lnTo>
                <a:close/>
              </a:path>
              <a:path w="3194050" h="282575">
                <a:moveTo>
                  <a:pt x="2339226" y="80899"/>
                </a:moveTo>
                <a:lnTo>
                  <a:pt x="2269743" y="80899"/>
                </a:lnTo>
                <a:lnTo>
                  <a:pt x="2293747" y="166242"/>
                </a:lnTo>
                <a:lnTo>
                  <a:pt x="2365522" y="166242"/>
                </a:lnTo>
                <a:lnTo>
                  <a:pt x="2339226" y="80899"/>
                </a:lnTo>
                <a:close/>
              </a:path>
              <a:path w="3194050" h="282575">
                <a:moveTo>
                  <a:pt x="2174621" y="4190"/>
                </a:moveTo>
                <a:lnTo>
                  <a:pt x="1971293" y="4190"/>
                </a:lnTo>
                <a:lnTo>
                  <a:pt x="1971293" y="64770"/>
                </a:lnTo>
                <a:lnTo>
                  <a:pt x="2174621" y="64770"/>
                </a:lnTo>
                <a:lnTo>
                  <a:pt x="2174621" y="4190"/>
                </a:lnTo>
                <a:close/>
              </a:path>
              <a:path w="3194050" h="282575">
                <a:moveTo>
                  <a:pt x="2580005" y="4190"/>
                </a:moveTo>
                <a:lnTo>
                  <a:pt x="2376678" y="4190"/>
                </a:lnTo>
                <a:lnTo>
                  <a:pt x="2376678" y="64770"/>
                </a:lnTo>
                <a:lnTo>
                  <a:pt x="2580005" y="64770"/>
                </a:lnTo>
                <a:lnTo>
                  <a:pt x="2580005" y="4190"/>
                </a:lnTo>
                <a:close/>
              </a:path>
              <a:path w="3194050" h="282575">
                <a:moveTo>
                  <a:pt x="579628" y="4190"/>
                </a:moveTo>
                <a:lnTo>
                  <a:pt x="470916" y="4190"/>
                </a:lnTo>
                <a:lnTo>
                  <a:pt x="470916" y="277875"/>
                </a:lnTo>
                <a:lnTo>
                  <a:pt x="542417" y="277875"/>
                </a:lnTo>
                <a:lnTo>
                  <a:pt x="542417" y="179197"/>
                </a:lnTo>
                <a:lnTo>
                  <a:pt x="582041" y="179197"/>
                </a:lnTo>
                <a:lnTo>
                  <a:pt x="625094" y="175513"/>
                </a:lnTo>
                <a:lnTo>
                  <a:pt x="661072" y="154384"/>
                </a:lnTo>
                <a:lnTo>
                  <a:pt x="679585" y="122936"/>
                </a:lnTo>
                <a:lnTo>
                  <a:pt x="540258" y="122936"/>
                </a:lnTo>
                <a:lnTo>
                  <a:pt x="540258" y="60325"/>
                </a:lnTo>
                <a:lnTo>
                  <a:pt x="680500" y="60325"/>
                </a:lnTo>
                <a:lnTo>
                  <a:pt x="676665" y="50871"/>
                </a:lnTo>
                <a:lnTo>
                  <a:pt x="644528" y="16754"/>
                </a:lnTo>
                <a:lnTo>
                  <a:pt x="596513" y="4671"/>
                </a:lnTo>
                <a:lnTo>
                  <a:pt x="579628" y="4190"/>
                </a:lnTo>
                <a:close/>
              </a:path>
              <a:path w="3194050" h="282575">
                <a:moveTo>
                  <a:pt x="680500" y="60325"/>
                </a:moveTo>
                <a:lnTo>
                  <a:pt x="576326" y="60325"/>
                </a:lnTo>
                <a:lnTo>
                  <a:pt x="585420" y="60868"/>
                </a:lnTo>
                <a:lnTo>
                  <a:pt x="593264" y="62483"/>
                </a:lnTo>
                <a:lnTo>
                  <a:pt x="599846" y="65147"/>
                </a:lnTo>
                <a:lnTo>
                  <a:pt x="605155" y="68834"/>
                </a:lnTo>
                <a:lnTo>
                  <a:pt x="611251" y="74549"/>
                </a:lnTo>
                <a:lnTo>
                  <a:pt x="614299" y="82169"/>
                </a:lnTo>
                <a:lnTo>
                  <a:pt x="614278" y="99877"/>
                </a:lnTo>
                <a:lnTo>
                  <a:pt x="576453" y="122936"/>
                </a:lnTo>
                <a:lnTo>
                  <a:pt x="679585" y="122936"/>
                </a:lnTo>
                <a:lnTo>
                  <a:pt x="680684" y="119880"/>
                </a:lnTo>
                <a:lnTo>
                  <a:pt x="683228" y="109950"/>
                </a:lnTo>
                <a:lnTo>
                  <a:pt x="684774" y="99822"/>
                </a:lnTo>
                <a:lnTo>
                  <a:pt x="685292" y="89662"/>
                </a:lnTo>
                <a:lnTo>
                  <a:pt x="684337" y="75636"/>
                </a:lnTo>
                <a:lnTo>
                  <a:pt x="681466" y="62706"/>
                </a:lnTo>
                <a:lnTo>
                  <a:pt x="680500" y="60325"/>
                </a:lnTo>
                <a:close/>
              </a:path>
              <a:path w="3194050" h="282575">
                <a:moveTo>
                  <a:pt x="2826258" y="0"/>
                </a:moveTo>
                <a:lnTo>
                  <a:pt x="2775854" y="10080"/>
                </a:lnTo>
                <a:lnTo>
                  <a:pt x="2738501" y="40259"/>
                </a:lnTo>
                <a:lnTo>
                  <a:pt x="2715466" y="85423"/>
                </a:lnTo>
                <a:lnTo>
                  <a:pt x="2707766" y="140208"/>
                </a:lnTo>
                <a:lnTo>
                  <a:pt x="2709670" y="168419"/>
                </a:lnTo>
                <a:lnTo>
                  <a:pt x="2724858" y="218557"/>
                </a:lnTo>
                <a:lnTo>
                  <a:pt x="2754858" y="258653"/>
                </a:lnTo>
                <a:lnTo>
                  <a:pt x="2797859" y="279469"/>
                </a:lnTo>
                <a:lnTo>
                  <a:pt x="2824099" y="282066"/>
                </a:lnTo>
                <a:lnTo>
                  <a:pt x="2851465" y="279495"/>
                </a:lnTo>
                <a:lnTo>
                  <a:pt x="2875295" y="271779"/>
                </a:lnTo>
                <a:lnTo>
                  <a:pt x="2895625" y="258921"/>
                </a:lnTo>
                <a:lnTo>
                  <a:pt x="2912491" y="240919"/>
                </a:lnTo>
                <a:lnTo>
                  <a:pt x="2923206" y="223265"/>
                </a:lnTo>
                <a:lnTo>
                  <a:pt x="2825877" y="223265"/>
                </a:lnTo>
                <a:lnTo>
                  <a:pt x="2806281" y="218122"/>
                </a:lnTo>
                <a:lnTo>
                  <a:pt x="2792269" y="202691"/>
                </a:lnTo>
                <a:lnTo>
                  <a:pt x="2783853" y="176974"/>
                </a:lnTo>
                <a:lnTo>
                  <a:pt x="2781055" y="141097"/>
                </a:lnTo>
                <a:lnTo>
                  <a:pt x="2781105" y="140208"/>
                </a:lnTo>
                <a:lnTo>
                  <a:pt x="2783853" y="105038"/>
                </a:lnTo>
                <a:lnTo>
                  <a:pt x="2792269" y="79359"/>
                </a:lnTo>
                <a:lnTo>
                  <a:pt x="2806281" y="63942"/>
                </a:lnTo>
                <a:lnTo>
                  <a:pt x="2825877" y="58800"/>
                </a:lnTo>
                <a:lnTo>
                  <a:pt x="2922445" y="58800"/>
                </a:lnTo>
                <a:lnTo>
                  <a:pt x="2913380" y="43052"/>
                </a:lnTo>
                <a:lnTo>
                  <a:pt x="2896927" y="24217"/>
                </a:lnTo>
                <a:lnTo>
                  <a:pt x="2876915" y="10763"/>
                </a:lnTo>
                <a:lnTo>
                  <a:pt x="2853354" y="2690"/>
                </a:lnTo>
                <a:lnTo>
                  <a:pt x="2826258" y="0"/>
                </a:lnTo>
                <a:close/>
              </a:path>
              <a:path w="3194050" h="282575">
                <a:moveTo>
                  <a:pt x="2922445" y="58800"/>
                </a:moveTo>
                <a:lnTo>
                  <a:pt x="2825877" y="58800"/>
                </a:lnTo>
                <a:lnTo>
                  <a:pt x="2844879" y="63944"/>
                </a:lnTo>
                <a:lnTo>
                  <a:pt x="2858452" y="79375"/>
                </a:lnTo>
                <a:lnTo>
                  <a:pt x="2866596" y="105092"/>
                </a:lnTo>
                <a:lnTo>
                  <a:pt x="2869311" y="141097"/>
                </a:lnTo>
                <a:lnTo>
                  <a:pt x="2866596" y="177081"/>
                </a:lnTo>
                <a:lnTo>
                  <a:pt x="2858452" y="202755"/>
                </a:lnTo>
                <a:lnTo>
                  <a:pt x="2844879" y="218142"/>
                </a:lnTo>
                <a:lnTo>
                  <a:pt x="2825877" y="223265"/>
                </a:lnTo>
                <a:lnTo>
                  <a:pt x="2923206" y="223265"/>
                </a:lnTo>
                <a:lnTo>
                  <a:pt x="2925659" y="219225"/>
                </a:lnTo>
                <a:lnTo>
                  <a:pt x="2935065" y="195294"/>
                </a:lnTo>
                <a:lnTo>
                  <a:pt x="2940708" y="169124"/>
                </a:lnTo>
                <a:lnTo>
                  <a:pt x="2942564" y="141097"/>
                </a:lnTo>
                <a:lnTo>
                  <a:pt x="2942555" y="140208"/>
                </a:lnTo>
                <a:lnTo>
                  <a:pt x="2940776" y="114169"/>
                </a:lnTo>
                <a:lnTo>
                  <a:pt x="2935319" y="89026"/>
                </a:lnTo>
                <a:lnTo>
                  <a:pt x="2926195" y="65313"/>
                </a:lnTo>
                <a:lnTo>
                  <a:pt x="2922445" y="58800"/>
                </a:lnTo>
                <a:close/>
              </a:path>
              <a:path w="3194050" h="282575">
                <a:moveTo>
                  <a:pt x="3054350" y="4190"/>
                </a:moveTo>
                <a:lnTo>
                  <a:pt x="2980943" y="4190"/>
                </a:lnTo>
                <a:lnTo>
                  <a:pt x="2980943" y="277875"/>
                </a:lnTo>
                <a:lnTo>
                  <a:pt x="3037586" y="277875"/>
                </a:lnTo>
                <a:lnTo>
                  <a:pt x="3037586" y="111760"/>
                </a:lnTo>
                <a:lnTo>
                  <a:pt x="3037205" y="107696"/>
                </a:lnTo>
                <a:lnTo>
                  <a:pt x="3036569" y="102362"/>
                </a:lnTo>
                <a:lnTo>
                  <a:pt x="3036569" y="101346"/>
                </a:lnTo>
                <a:lnTo>
                  <a:pt x="3036316" y="98425"/>
                </a:lnTo>
                <a:lnTo>
                  <a:pt x="3105056" y="98425"/>
                </a:lnTo>
                <a:lnTo>
                  <a:pt x="3054350" y="4190"/>
                </a:lnTo>
                <a:close/>
              </a:path>
              <a:path w="3194050" h="282575">
                <a:moveTo>
                  <a:pt x="3105056" y="98425"/>
                </a:moveTo>
                <a:lnTo>
                  <a:pt x="3036316" y="98425"/>
                </a:lnTo>
                <a:lnTo>
                  <a:pt x="3133979" y="277875"/>
                </a:lnTo>
                <a:lnTo>
                  <a:pt x="3193668" y="277875"/>
                </a:lnTo>
                <a:lnTo>
                  <a:pt x="3193668" y="160909"/>
                </a:lnTo>
                <a:lnTo>
                  <a:pt x="3138678" y="160909"/>
                </a:lnTo>
                <a:lnTo>
                  <a:pt x="3105056" y="98425"/>
                </a:lnTo>
                <a:close/>
              </a:path>
              <a:path w="3194050" h="282575">
                <a:moveTo>
                  <a:pt x="3193668" y="4190"/>
                </a:moveTo>
                <a:lnTo>
                  <a:pt x="3137535" y="4190"/>
                </a:lnTo>
                <a:lnTo>
                  <a:pt x="3137535" y="151511"/>
                </a:lnTo>
                <a:lnTo>
                  <a:pt x="3137916" y="156083"/>
                </a:lnTo>
                <a:lnTo>
                  <a:pt x="3138678" y="160909"/>
                </a:lnTo>
                <a:lnTo>
                  <a:pt x="3193668" y="160909"/>
                </a:lnTo>
                <a:lnTo>
                  <a:pt x="3193668" y="4190"/>
                </a:lnTo>
                <a:close/>
              </a:path>
              <a:path w="3194050" h="282575">
                <a:moveTo>
                  <a:pt x="2673350" y="4190"/>
                </a:moveTo>
                <a:lnTo>
                  <a:pt x="2602991" y="4190"/>
                </a:lnTo>
                <a:lnTo>
                  <a:pt x="2602991" y="277875"/>
                </a:lnTo>
                <a:lnTo>
                  <a:pt x="2673350" y="277875"/>
                </a:lnTo>
                <a:lnTo>
                  <a:pt x="2673350" y="4190"/>
                </a:lnTo>
                <a:close/>
              </a:path>
              <a:path w="3194050" h="282575">
                <a:moveTo>
                  <a:pt x="1807717" y="4190"/>
                </a:moveTo>
                <a:lnTo>
                  <a:pt x="1734312" y="4190"/>
                </a:lnTo>
                <a:lnTo>
                  <a:pt x="1734312" y="277875"/>
                </a:lnTo>
                <a:lnTo>
                  <a:pt x="1790954" y="277875"/>
                </a:lnTo>
                <a:lnTo>
                  <a:pt x="1790954" y="111760"/>
                </a:lnTo>
                <a:lnTo>
                  <a:pt x="1790573" y="107696"/>
                </a:lnTo>
                <a:lnTo>
                  <a:pt x="1789938" y="102362"/>
                </a:lnTo>
                <a:lnTo>
                  <a:pt x="1789938" y="101346"/>
                </a:lnTo>
                <a:lnTo>
                  <a:pt x="1789684" y="98425"/>
                </a:lnTo>
                <a:lnTo>
                  <a:pt x="1858424" y="98425"/>
                </a:lnTo>
                <a:lnTo>
                  <a:pt x="1807717" y="4190"/>
                </a:lnTo>
                <a:close/>
              </a:path>
              <a:path w="3194050" h="282575">
                <a:moveTo>
                  <a:pt x="1858424" y="98425"/>
                </a:moveTo>
                <a:lnTo>
                  <a:pt x="1789684" y="98425"/>
                </a:lnTo>
                <a:lnTo>
                  <a:pt x="1887347" y="277875"/>
                </a:lnTo>
                <a:lnTo>
                  <a:pt x="1947037" y="277875"/>
                </a:lnTo>
                <a:lnTo>
                  <a:pt x="1947037" y="160909"/>
                </a:lnTo>
                <a:lnTo>
                  <a:pt x="1892046" y="160909"/>
                </a:lnTo>
                <a:lnTo>
                  <a:pt x="1858424" y="98425"/>
                </a:lnTo>
                <a:close/>
              </a:path>
              <a:path w="3194050" h="282575">
                <a:moveTo>
                  <a:pt x="1947037" y="4190"/>
                </a:moveTo>
                <a:lnTo>
                  <a:pt x="1890903" y="4190"/>
                </a:lnTo>
                <a:lnTo>
                  <a:pt x="1890903" y="151511"/>
                </a:lnTo>
                <a:lnTo>
                  <a:pt x="1891284" y="156083"/>
                </a:lnTo>
                <a:lnTo>
                  <a:pt x="1892046" y="160909"/>
                </a:lnTo>
                <a:lnTo>
                  <a:pt x="1947037" y="160909"/>
                </a:lnTo>
                <a:lnTo>
                  <a:pt x="1947037" y="4190"/>
                </a:lnTo>
                <a:close/>
              </a:path>
              <a:path w="3194050" h="282575">
                <a:moveTo>
                  <a:pt x="1700784" y="4190"/>
                </a:moveTo>
                <a:lnTo>
                  <a:pt x="1502664" y="4190"/>
                </a:lnTo>
                <a:lnTo>
                  <a:pt x="1502664" y="277875"/>
                </a:lnTo>
                <a:lnTo>
                  <a:pt x="1700784" y="277875"/>
                </a:lnTo>
                <a:lnTo>
                  <a:pt x="1700784" y="217297"/>
                </a:lnTo>
                <a:lnTo>
                  <a:pt x="1574164" y="217297"/>
                </a:lnTo>
                <a:lnTo>
                  <a:pt x="1574164" y="167259"/>
                </a:lnTo>
                <a:lnTo>
                  <a:pt x="1673733" y="167259"/>
                </a:lnTo>
                <a:lnTo>
                  <a:pt x="1673733" y="109220"/>
                </a:lnTo>
                <a:lnTo>
                  <a:pt x="1574164" y="109220"/>
                </a:lnTo>
                <a:lnTo>
                  <a:pt x="1574164" y="62737"/>
                </a:lnTo>
                <a:lnTo>
                  <a:pt x="1700784" y="62737"/>
                </a:lnTo>
                <a:lnTo>
                  <a:pt x="1700784" y="4190"/>
                </a:lnTo>
                <a:close/>
              </a:path>
              <a:path w="3194050" h="282575">
                <a:moveTo>
                  <a:pt x="1257808" y="4190"/>
                </a:moveTo>
                <a:lnTo>
                  <a:pt x="1153667" y="4190"/>
                </a:lnTo>
                <a:lnTo>
                  <a:pt x="1153667" y="277875"/>
                </a:lnTo>
                <a:lnTo>
                  <a:pt x="1213992" y="277875"/>
                </a:lnTo>
                <a:lnTo>
                  <a:pt x="1213992" y="61213"/>
                </a:lnTo>
                <a:lnTo>
                  <a:pt x="1273417" y="61213"/>
                </a:lnTo>
                <a:lnTo>
                  <a:pt x="1257808" y="4190"/>
                </a:lnTo>
                <a:close/>
              </a:path>
              <a:path w="3194050" h="282575">
                <a:moveTo>
                  <a:pt x="1273417" y="61213"/>
                </a:moveTo>
                <a:lnTo>
                  <a:pt x="1213992" y="61213"/>
                </a:lnTo>
                <a:lnTo>
                  <a:pt x="1272032" y="277875"/>
                </a:lnTo>
                <a:lnTo>
                  <a:pt x="1321054" y="277875"/>
                </a:lnTo>
                <a:lnTo>
                  <a:pt x="1352613" y="163322"/>
                </a:lnTo>
                <a:lnTo>
                  <a:pt x="1301368" y="163322"/>
                </a:lnTo>
                <a:lnTo>
                  <a:pt x="1273417" y="61213"/>
                </a:lnTo>
                <a:close/>
              </a:path>
              <a:path w="3194050" h="282575">
                <a:moveTo>
                  <a:pt x="1451610" y="61213"/>
                </a:moveTo>
                <a:lnTo>
                  <a:pt x="1380743" y="61213"/>
                </a:lnTo>
                <a:lnTo>
                  <a:pt x="1380743" y="277875"/>
                </a:lnTo>
                <a:lnTo>
                  <a:pt x="1451610" y="277875"/>
                </a:lnTo>
                <a:lnTo>
                  <a:pt x="1451610" y="61213"/>
                </a:lnTo>
                <a:close/>
              </a:path>
              <a:path w="3194050" h="282575">
                <a:moveTo>
                  <a:pt x="1451610" y="4190"/>
                </a:moveTo>
                <a:lnTo>
                  <a:pt x="1347215" y="4190"/>
                </a:lnTo>
                <a:lnTo>
                  <a:pt x="1301368" y="163322"/>
                </a:lnTo>
                <a:lnTo>
                  <a:pt x="1352613" y="163322"/>
                </a:lnTo>
                <a:lnTo>
                  <a:pt x="1380743" y="61213"/>
                </a:lnTo>
                <a:lnTo>
                  <a:pt x="1451610" y="61213"/>
                </a:lnTo>
                <a:lnTo>
                  <a:pt x="1451610" y="4190"/>
                </a:lnTo>
                <a:close/>
              </a:path>
              <a:path w="3194050" h="282575">
                <a:moveTo>
                  <a:pt x="1120139" y="4190"/>
                </a:moveTo>
                <a:lnTo>
                  <a:pt x="922019" y="4190"/>
                </a:lnTo>
                <a:lnTo>
                  <a:pt x="922019" y="277875"/>
                </a:lnTo>
                <a:lnTo>
                  <a:pt x="1120139" y="277875"/>
                </a:lnTo>
                <a:lnTo>
                  <a:pt x="1120139" y="217297"/>
                </a:lnTo>
                <a:lnTo>
                  <a:pt x="993521" y="217297"/>
                </a:lnTo>
                <a:lnTo>
                  <a:pt x="993521" y="167259"/>
                </a:lnTo>
                <a:lnTo>
                  <a:pt x="1093089" y="167259"/>
                </a:lnTo>
                <a:lnTo>
                  <a:pt x="1093089" y="109220"/>
                </a:lnTo>
                <a:lnTo>
                  <a:pt x="993521" y="109220"/>
                </a:lnTo>
                <a:lnTo>
                  <a:pt x="993521" y="62737"/>
                </a:lnTo>
                <a:lnTo>
                  <a:pt x="1120139" y="62737"/>
                </a:lnTo>
                <a:lnTo>
                  <a:pt x="1120139" y="4190"/>
                </a:lnTo>
                <a:close/>
              </a:path>
              <a:path w="3194050" h="282575">
                <a:moveTo>
                  <a:pt x="789051" y="4190"/>
                </a:moveTo>
                <a:lnTo>
                  <a:pt x="717804" y="4190"/>
                </a:lnTo>
                <a:lnTo>
                  <a:pt x="717804" y="277875"/>
                </a:lnTo>
                <a:lnTo>
                  <a:pt x="894968" y="277875"/>
                </a:lnTo>
                <a:lnTo>
                  <a:pt x="894968" y="217297"/>
                </a:lnTo>
                <a:lnTo>
                  <a:pt x="789051" y="217297"/>
                </a:lnTo>
                <a:lnTo>
                  <a:pt x="789051" y="4190"/>
                </a:lnTo>
                <a:close/>
              </a:path>
              <a:path w="3194050" h="282575">
                <a:moveTo>
                  <a:pt x="223012" y="4190"/>
                </a:moveTo>
                <a:lnTo>
                  <a:pt x="118872" y="4190"/>
                </a:lnTo>
                <a:lnTo>
                  <a:pt x="118872" y="277875"/>
                </a:lnTo>
                <a:lnTo>
                  <a:pt x="179197" y="277875"/>
                </a:lnTo>
                <a:lnTo>
                  <a:pt x="179197" y="61213"/>
                </a:lnTo>
                <a:lnTo>
                  <a:pt x="238621" y="61213"/>
                </a:lnTo>
                <a:lnTo>
                  <a:pt x="223012" y="4190"/>
                </a:lnTo>
                <a:close/>
              </a:path>
              <a:path w="3194050" h="282575">
                <a:moveTo>
                  <a:pt x="238621" y="61213"/>
                </a:moveTo>
                <a:lnTo>
                  <a:pt x="179197" y="61213"/>
                </a:lnTo>
                <a:lnTo>
                  <a:pt x="237236" y="277875"/>
                </a:lnTo>
                <a:lnTo>
                  <a:pt x="286258" y="277875"/>
                </a:lnTo>
                <a:lnTo>
                  <a:pt x="317817" y="163322"/>
                </a:lnTo>
                <a:lnTo>
                  <a:pt x="266573" y="163322"/>
                </a:lnTo>
                <a:lnTo>
                  <a:pt x="238621" y="61213"/>
                </a:lnTo>
                <a:close/>
              </a:path>
              <a:path w="3194050" h="282575">
                <a:moveTo>
                  <a:pt x="416813" y="61213"/>
                </a:moveTo>
                <a:lnTo>
                  <a:pt x="345948" y="61213"/>
                </a:lnTo>
                <a:lnTo>
                  <a:pt x="345948" y="277875"/>
                </a:lnTo>
                <a:lnTo>
                  <a:pt x="416813" y="277875"/>
                </a:lnTo>
                <a:lnTo>
                  <a:pt x="416813" y="61213"/>
                </a:lnTo>
                <a:close/>
              </a:path>
              <a:path w="3194050" h="282575">
                <a:moveTo>
                  <a:pt x="416813" y="4190"/>
                </a:moveTo>
                <a:lnTo>
                  <a:pt x="312420" y="4190"/>
                </a:lnTo>
                <a:lnTo>
                  <a:pt x="266573" y="163322"/>
                </a:lnTo>
                <a:lnTo>
                  <a:pt x="317817" y="163322"/>
                </a:lnTo>
                <a:lnTo>
                  <a:pt x="345948" y="61213"/>
                </a:lnTo>
                <a:lnTo>
                  <a:pt x="416813" y="61213"/>
                </a:lnTo>
                <a:lnTo>
                  <a:pt x="416813" y="4190"/>
                </a:lnTo>
                <a:close/>
              </a:path>
              <a:path w="3194050" h="282575">
                <a:moveTo>
                  <a:pt x="70358" y="4190"/>
                </a:moveTo>
                <a:lnTo>
                  <a:pt x="0" y="4190"/>
                </a:lnTo>
                <a:lnTo>
                  <a:pt x="0" y="277875"/>
                </a:lnTo>
                <a:lnTo>
                  <a:pt x="70358" y="277875"/>
                </a:lnTo>
                <a:lnTo>
                  <a:pt x="70358" y="4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33004" y="877824"/>
            <a:ext cx="48260" cy="85725"/>
          </a:xfrm>
          <a:custGeom>
            <a:avLst/>
            <a:gdLst/>
            <a:ahLst/>
            <a:cxnLst/>
            <a:rect l="l" t="t" r="r" b="b"/>
            <a:pathLst>
              <a:path w="48259" h="85725">
                <a:moveTo>
                  <a:pt x="24256" y="0"/>
                </a:moveTo>
                <a:lnTo>
                  <a:pt x="0" y="85343"/>
                </a:lnTo>
                <a:lnTo>
                  <a:pt x="48260" y="85343"/>
                </a:lnTo>
                <a:lnTo>
                  <a:pt x="24256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26251" y="855725"/>
            <a:ext cx="77088" cy="656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67039" y="854202"/>
            <a:ext cx="91312" cy="1675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68460" y="801116"/>
            <a:ext cx="212725" cy="273685"/>
          </a:xfrm>
          <a:custGeom>
            <a:avLst/>
            <a:gdLst/>
            <a:ahLst/>
            <a:cxnLst/>
            <a:rect l="l" t="t" r="r" b="b"/>
            <a:pathLst>
              <a:path w="212725" h="273684">
                <a:moveTo>
                  <a:pt x="0" y="0"/>
                </a:moveTo>
                <a:lnTo>
                  <a:pt x="73406" y="0"/>
                </a:lnTo>
                <a:lnTo>
                  <a:pt x="157734" y="156718"/>
                </a:lnTo>
                <a:lnTo>
                  <a:pt x="156972" y="151892"/>
                </a:lnTo>
                <a:lnTo>
                  <a:pt x="156591" y="147320"/>
                </a:lnTo>
                <a:lnTo>
                  <a:pt x="156591" y="143001"/>
                </a:lnTo>
                <a:lnTo>
                  <a:pt x="156591" y="0"/>
                </a:lnTo>
                <a:lnTo>
                  <a:pt x="212725" y="0"/>
                </a:lnTo>
                <a:lnTo>
                  <a:pt x="212725" y="273685"/>
                </a:lnTo>
                <a:lnTo>
                  <a:pt x="153035" y="273685"/>
                </a:lnTo>
                <a:lnTo>
                  <a:pt x="55372" y="94234"/>
                </a:lnTo>
                <a:lnTo>
                  <a:pt x="55499" y="95758"/>
                </a:lnTo>
                <a:lnTo>
                  <a:pt x="55625" y="97155"/>
                </a:lnTo>
                <a:lnTo>
                  <a:pt x="55625" y="98171"/>
                </a:lnTo>
                <a:lnTo>
                  <a:pt x="56261" y="103505"/>
                </a:lnTo>
                <a:lnTo>
                  <a:pt x="56642" y="107569"/>
                </a:lnTo>
                <a:lnTo>
                  <a:pt x="56642" y="110617"/>
                </a:lnTo>
                <a:lnTo>
                  <a:pt x="56642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90508" y="801116"/>
            <a:ext cx="70485" cy="273685"/>
          </a:xfrm>
          <a:custGeom>
            <a:avLst/>
            <a:gdLst/>
            <a:ahLst/>
            <a:cxnLst/>
            <a:rect l="l" t="t" r="r" b="b"/>
            <a:pathLst>
              <a:path w="70484" h="273684">
                <a:moveTo>
                  <a:pt x="0" y="0"/>
                </a:moveTo>
                <a:lnTo>
                  <a:pt x="70358" y="0"/>
                </a:lnTo>
                <a:lnTo>
                  <a:pt x="70358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64194" y="801116"/>
            <a:ext cx="203835" cy="273685"/>
          </a:xfrm>
          <a:custGeom>
            <a:avLst/>
            <a:gdLst/>
            <a:ahLst/>
            <a:cxnLst/>
            <a:rect l="l" t="t" r="r" b="b"/>
            <a:pathLst>
              <a:path w="203834" h="273684">
                <a:moveTo>
                  <a:pt x="0" y="0"/>
                </a:moveTo>
                <a:lnTo>
                  <a:pt x="203326" y="0"/>
                </a:lnTo>
                <a:lnTo>
                  <a:pt x="203326" y="60579"/>
                </a:lnTo>
                <a:lnTo>
                  <a:pt x="137540" y="60579"/>
                </a:lnTo>
                <a:lnTo>
                  <a:pt x="137540" y="273685"/>
                </a:lnTo>
                <a:lnTo>
                  <a:pt x="66166" y="273685"/>
                </a:lnTo>
                <a:lnTo>
                  <a:pt x="66166" y="60579"/>
                </a:lnTo>
                <a:lnTo>
                  <a:pt x="0" y="6057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38643" y="801116"/>
            <a:ext cx="248920" cy="273685"/>
          </a:xfrm>
          <a:custGeom>
            <a:avLst/>
            <a:gdLst/>
            <a:ahLst/>
            <a:cxnLst/>
            <a:rect l="l" t="t" r="r" b="b"/>
            <a:pathLst>
              <a:path w="248920" h="273684">
                <a:moveTo>
                  <a:pt x="86105" y="0"/>
                </a:moveTo>
                <a:lnTo>
                  <a:pt x="164464" y="0"/>
                </a:lnTo>
                <a:lnTo>
                  <a:pt x="248792" y="273685"/>
                </a:lnTo>
                <a:lnTo>
                  <a:pt x="174625" y="273685"/>
                </a:lnTo>
                <a:lnTo>
                  <a:pt x="158241" y="219075"/>
                </a:lnTo>
                <a:lnTo>
                  <a:pt x="78358" y="219075"/>
                </a:lnTo>
                <a:lnTo>
                  <a:pt x="61722" y="273685"/>
                </a:lnTo>
                <a:lnTo>
                  <a:pt x="0" y="273685"/>
                </a:lnTo>
                <a:lnTo>
                  <a:pt x="86105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58810" y="801116"/>
            <a:ext cx="203835" cy="273685"/>
          </a:xfrm>
          <a:custGeom>
            <a:avLst/>
            <a:gdLst/>
            <a:ahLst/>
            <a:cxnLst/>
            <a:rect l="l" t="t" r="r" b="b"/>
            <a:pathLst>
              <a:path w="203834" h="273684">
                <a:moveTo>
                  <a:pt x="0" y="0"/>
                </a:moveTo>
                <a:lnTo>
                  <a:pt x="203327" y="0"/>
                </a:lnTo>
                <a:lnTo>
                  <a:pt x="203327" y="60579"/>
                </a:lnTo>
                <a:lnTo>
                  <a:pt x="137541" y="60579"/>
                </a:lnTo>
                <a:lnTo>
                  <a:pt x="137541" y="273685"/>
                </a:lnTo>
                <a:lnTo>
                  <a:pt x="66167" y="273685"/>
                </a:lnTo>
                <a:lnTo>
                  <a:pt x="66167" y="60579"/>
                </a:lnTo>
                <a:lnTo>
                  <a:pt x="0" y="6057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21829" y="801116"/>
            <a:ext cx="212725" cy="273685"/>
          </a:xfrm>
          <a:custGeom>
            <a:avLst/>
            <a:gdLst/>
            <a:ahLst/>
            <a:cxnLst/>
            <a:rect l="l" t="t" r="r" b="b"/>
            <a:pathLst>
              <a:path w="212725" h="273684">
                <a:moveTo>
                  <a:pt x="0" y="0"/>
                </a:moveTo>
                <a:lnTo>
                  <a:pt x="73405" y="0"/>
                </a:lnTo>
                <a:lnTo>
                  <a:pt x="157734" y="156718"/>
                </a:lnTo>
                <a:lnTo>
                  <a:pt x="156972" y="151892"/>
                </a:lnTo>
                <a:lnTo>
                  <a:pt x="156591" y="147320"/>
                </a:lnTo>
                <a:lnTo>
                  <a:pt x="156591" y="143001"/>
                </a:lnTo>
                <a:lnTo>
                  <a:pt x="156591" y="0"/>
                </a:lnTo>
                <a:lnTo>
                  <a:pt x="212725" y="0"/>
                </a:lnTo>
                <a:lnTo>
                  <a:pt x="212725" y="273685"/>
                </a:lnTo>
                <a:lnTo>
                  <a:pt x="153035" y="273685"/>
                </a:lnTo>
                <a:lnTo>
                  <a:pt x="55372" y="94234"/>
                </a:lnTo>
                <a:lnTo>
                  <a:pt x="55499" y="95758"/>
                </a:lnTo>
                <a:lnTo>
                  <a:pt x="55625" y="97155"/>
                </a:lnTo>
                <a:lnTo>
                  <a:pt x="55625" y="98171"/>
                </a:lnTo>
                <a:lnTo>
                  <a:pt x="56261" y="103505"/>
                </a:lnTo>
                <a:lnTo>
                  <a:pt x="56642" y="107569"/>
                </a:lnTo>
                <a:lnTo>
                  <a:pt x="56642" y="110617"/>
                </a:lnTo>
                <a:lnTo>
                  <a:pt x="56642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90181" y="801116"/>
            <a:ext cx="198120" cy="273685"/>
          </a:xfrm>
          <a:custGeom>
            <a:avLst/>
            <a:gdLst/>
            <a:ahLst/>
            <a:cxnLst/>
            <a:rect l="l" t="t" r="r" b="b"/>
            <a:pathLst>
              <a:path w="198120" h="273684">
                <a:moveTo>
                  <a:pt x="0" y="0"/>
                </a:moveTo>
                <a:lnTo>
                  <a:pt x="198120" y="0"/>
                </a:lnTo>
                <a:lnTo>
                  <a:pt x="198120" y="58547"/>
                </a:lnTo>
                <a:lnTo>
                  <a:pt x="71500" y="58547"/>
                </a:lnTo>
                <a:lnTo>
                  <a:pt x="71500" y="105029"/>
                </a:lnTo>
                <a:lnTo>
                  <a:pt x="171069" y="105029"/>
                </a:lnTo>
                <a:lnTo>
                  <a:pt x="171069" y="163068"/>
                </a:lnTo>
                <a:lnTo>
                  <a:pt x="71500" y="163068"/>
                </a:lnTo>
                <a:lnTo>
                  <a:pt x="71500" y="213106"/>
                </a:lnTo>
                <a:lnTo>
                  <a:pt x="198120" y="213106"/>
                </a:lnTo>
                <a:lnTo>
                  <a:pt x="198120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41184" y="801116"/>
            <a:ext cx="298450" cy="273685"/>
          </a:xfrm>
          <a:custGeom>
            <a:avLst/>
            <a:gdLst/>
            <a:ahLst/>
            <a:cxnLst/>
            <a:rect l="l" t="t" r="r" b="b"/>
            <a:pathLst>
              <a:path w="298450" h="273684">
                <a:moveTo>
                  <a:pt x="0" y="0"/>
                </a:moveTo>
                <a:lnTo>
                  <a:pt x="104140" y="0"/>
                </a:lnTo>
                <a:lnTo>
                  <a:pt x="147700" y="159131"/>
                </a:lnTo>
                <a:lnTo>
                  <a:pt x="193548" y="0"/>
                </a:lnTo>
                <a:lnTo>
                  <a:pt x="297942" y="0"/>
                </a:lnTo>
                <a:lnTo>
                  <a:pt x="297942" y="273685"/>
                </a:lnTo>
                <a:lnTo>
                  <a:pt x="227075" y="273685"/>
                </a:lnTo>
                <a:lnTo>
                  <a:pt x="227075" y="57023"/>
                </a:lnTo>
                <a:lnTo>
                  <a:pt x="167386" y="273685"/>
                </a:lnTo>
                <a:lnTo>
                  <a:pt x="118364" y="273685"/>
                </a:lnTo>
                <a:lnTo>
                  <a:pt x="60325" y="57023"/>
                </a:lnTo>
                <a:lnTo>
                  <a:pt x="60325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09536" y="801116"/>
            <a:ext cx="198120" cy="273685"/>
          </a:xfrm>
          <a:custGeom>
            <a:avLst/>
            <a:gdLst/>
            <a:ahLst/>
            <a:cxnLst/>
            <a:rect l="l" t="t" r="r" b="b"/>
            <a:pathLst>
              <a:path w="198120" h="273684">
                <a:moveTo>
                  <a:pt x="0" y="0"/>
                </a:moveTo>
                <a:lnTo>
                  <a:pt x="198120" y="0"/>
                </a:lnTo>
                <a:lnTo>
                  <a:pt x="198120" y="58547"/>
                </a:lnTo>
                <a:lnTo>
                  <a:pt x="71501" y="58547"/>
                </a:lnTo>
                <a:lnTo>
                  <a:pt x="71501" y="105029"/>
                </a:lnTo>
                <a:lnTo>
                  <a:pt x="171069" y="105029"/>
                </a:lnTo>
                <a:lnTo>
                  <a:pt x="171069" y="163068"/>
                </a:lnTo>
                <a:lnTo>
                  <a:pt x="71501" y="163068"/>
                </a:lnTo>
                <a:lnTo>
                  <a:pt x="71501" y="213106"/>
                </a:lnTo>
                <a:lnTo>
                  <a:pt x="198120" y="213106"/>
                </a:lnTo>
                <a:lnTo>
                  <a:pt x="198120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05320" y="801116"/>
            <a:ext cx="177165" cy="273685"/>
          </a:xfrm>
          <a:custGeom>
            <a:avLst/>
            <a:gdLst/>
            <a:ahLst/>
            <a:cxnLst/>
            <a:rect l="l" t="t" r="r" b="b"/>
            <a:pathLst>
              <a:path w="177165" h="273684">
                <a:moveTo>
                  <a:pt x="0" y="0"/>
                </a:moveTo>
                <a:lnTo>
                  <a:pt x="71247" y="0"/>
                </a:lnTo>
                <a:lnTo>
                  <a:pt x="71247" y="213106"/>
                </a:lnTo>
                <a:lnTo>
                  <a:pt x="177164" y="213106"/>
                </a:lnTo>
                <a:lnTo>
                  <a:pt x="177164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58433" y="801116"/>
            <a:ext cx="214629" cy="273685"/>
          </a:xfrm>
          <a:custGeom>
            <a:avLst/>
            <a:gdLst/>
            <a:ahLst/>
            <a:cxnLst/>
            <a:rect l="l" t="t" r="r" b="b"/>
            <a:pathLst>
              <a:path w="214629" h="273684">
                <a:moveTo>
                  <a:pt x="0" y="0"/>
                </a:moveTo>
                <a:lnTo>
                  <a:pt x="108712" y="0"/>
                </a:lnTo>
                <a:lnTo>
                  <a:pt x="125597" y="480"/>
                </a:lnTo>
                <a:lnTo>
                  <a:pt x="164083" y="7874"/>
                </a:lnTo>
                <a:lnTo>
                  <a:pt x="199008" y="35941"/>
                </a:lnTo>
                <a:lnTo>
                  <a:pt x="213421" y="71445"/>
                </a:lnTo>
                <a:lnTo>
                  <a:pt x="214375" y="85471"/>
                </a:lnTo>
                <a:lnTo>
                  <a:pt x="213856" y="95686"/>
                </a:lnTo>
                <a:lnTo>
                  <a:pt x="201725" y="134762"/>
                </a:lnTo>
                <a:lnTo>
                  <a:pt x="168370" y="165735"/>
                </a:lnTo>
                <a:lnTo>
                  <a:pt x="124674" y="174769"/>
                </a:lnTo>
                <a:lnTo>
                  <a:pt x="111125" y="175006"/>
                </a:lnTo>
                <a:lnTo>
                  <a:pt x="71500" y="175006"/>
                </a:lnTo>
                <a:lnTo>
                  <a:pt x="71500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06389" y="801116"/>
            <a:ext cx="298450" cy="273685"/>
          </a:xfrm>
          <a:custGeom>
            <a:avLst/>
            <a:gdLst/>
            <a:ahLst/>
            <a:cxnLst/>
            <a:rect l="l" t="t" r="r" b="b"/>
            <a:pathLst>
              <a:path w="298450" h="273684">
                <a:moveTo>
                  <a:pt x="0" y="0"/>
                </a:moveTo>
                <a:lnTo>
                  <a:pt x="104139" y="0"/>
                </a:lnTo>
                <a:lnTo>
                  <a:pt x="147700" y="159131"/>
                </a:lnTo>
                <a:lnTo>
                  <a:pt x="193548" y="0"/>
                </a:lnTo>
                <a:lnTo>
                  <a:pt x="297941" y="0"/>
                </a:lnTo>
                <a:lnTo>
                  <a:pt x="297941" y="273685"/>
                </a:lnTo>
                <a:lnTo>
                  <a:pt x="227075" y="273685"/>
                </a:lnTo>
                <a:lnTo>
                  <a:pt x="227075" y="57023"/>
                </a:lnTo>
                <a:lnTo>
                  <a:pt x="167386" y="273685"/>
                </a:lnTo>
                <a:lnTo>
                  <a:pt x="118363" y="273685"/>
                </a:lnTo>
                <a:lnTo>
                  <a:pt x="60325" y="57023"/>
                </a:lnTo>
                <a:lnTo>
                  <a:pt x="60325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87516" y="801116"/>
            <a:ext cx="70485" cy="273685"/>
          </a:xfrm>
          <a:custGeom>
            <a:avLst/>
            <a:gdLst/>
            <a:ahLst/>
            <a:cxnLst/>
            <a:rect l="l" t="t" r="r" b="b"/>
            <a:pathLst>
              <a:path w="70485" h="273684">
                <a:moveTo>
                  <a:pt x="0" y="0"/>
                </a:moveTo>
                <a:lnTo>
                  <a:pt x="70358" y="0"/>
                </a:lnTo>
                <a:lnTo>
                  <a:pt x="70358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95283" y="796925"/>
            <a:ext cx="234950" cy="282575"/>
          </a:xfrm>
          <a:custGeom>
            <a:avLst/>
            <a:gdLst/>
            <a:ahLst/>
            <a:cxnLst/>
            <a:rect l="l" t="t" r="r" b="b"/>
            <a:pathLst>
              <a:path w="234950" h="282575">
                <a:moveTo>
                  <a:pt x="118491" y="0"/>
                </a:moveTo>
                <a:lnTo>
                  <a:pt x="169148" y="10763"/>
                </a:lnTo>
                <a:lnTo>
                  <a:pt x="205613" y="43052"/>
                </a:lnTo>
                <a:lnTo>
                  <a:pt x="227552" y="89026"/>
                </a:lnTo>
                <a:lnTo>
                  <a:pt x="234823" y="140715"/>
                </a:lnTo>
                <a:lnTo>
                  <a:pt x="232941" y="169124"/>
                </a:lnTo>
                <a:lnTo>
                  <a:pt x="217892" y="219225"/>
                </a:lnTo>
                <a:lnTo>
                  <a:pt x="187858" y="258921"/>
                </a:lnTo>
                <a:lnTo>
                  <a:pt x="143698" y="279495"/>
                </a:lnTo>
                <a:lnTo>
                  <a:pt x="116332" y="282066"/>
                </a:lnTo>
                <a:lnTo>
                  <a:pt x="90092" y="279469"/>
                </a:lnTo>
                <a:lnTo>
                  <a:pt x="47091" y="258653"/>
                </a:lnTo>
                <a:lnTo>
                  <a:pt x="17091" y="218557"/>
                </a:lnTo>
                <a:lnTo>
                  <a:pt x="1903" y="168419"/>
                </a:lnTo>
                <a:lnTo>
                  <a:pt x="0" y="140208"/>
                </a:lnTo>
                <a:lnTo>
                  <a:pt x="1926" y="111607"/>
                </a:lnTo>
                <a:lnTo>
                  <a:pt x="17305" y="61644"/>
                </a:lnTo>
                <a:lnTo>
                  <a:pt x="47785" y="22663"/>
                </a:lnTo>
                <a:lnTo>
                  <a:pt x="91652" y="2522"/>
                </a:lnTo>
                <a:lnTo>
                  <a:pt x="118491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9850" y="1930730"/>
            <a:ext cx="29965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029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"/>
              <a:buChar char="•"/>
              <a:tabLst>
                <a:tab pos="1050290" algn="l"/>
                <a:tab pos="1050925" algn="l"/>
                <a:tab pos="1983105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After	receipt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61486" y="1930730"/>
            <a:ext cx="9893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065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f	t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45634" y="1930730"/>
            <a:ext cx="408812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2230" algn="l"/>
                <a:tab pos="2230120" algn="l"/>
                <a:tab pos="2907030" algn="l"/>
                <a:tab pos="3616960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Off	from	t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	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PE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,	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07744" y="2296795"/>
            <a:ext cx="79667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8005">
              <a:lnSpc>
                <a:spcPct val="100000"/>
              </a:lnSpc>
              <a:spcBef>
                <a:spcPts val="100"/>
              </a:spcBef>
              <a:tabLst>
                <a:tab pos="1167765" algn="l"/>
                <a:tab pos="2710180" algn="l"/>
                <a:tab pos="3204210" algn="l"/>
                <a:tab pos="3883660" algn="l"/>
                <a:tab pos="573278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supplier shall deliver/perform the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items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within the  period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ecif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ed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n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Fram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b="1" spc="25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ork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Agreeme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nt,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07744" y="3028315"/>
            <a:ext cx="7134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unless a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different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time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provided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Call-Off.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850" y="3194050"/>
            <a:ext cx="835025" cy="83502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950">
              <a:latin typeface="Times New Roman"/>
              <a:cs typeface="Times New Roman"/>
            </a:endParaRPr>
          </a:p>
          <a:p>
            <a:pPr marR="12700" algn="r">
              <a:lnSpc>
                <a:spcPts val="2020"/>
              </a:lnSpc>
              <a:spcBef>
                <a:spcPts val="5"/>
              </a:spcBef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07744" y="3760089"/>
            <a:ext cx="74256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All other rules governing contract implementation  under RA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9184, its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IRR, and relevant procurement  policies shall be applicable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such as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the rules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on  extension of time, payment of liquidated damages  and 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warranty,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among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 others.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428" y="1405204"/>
            <a:ext cx="761415" cy="7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112" y="4147134"/>
            <a:ext cx="758367" cy="7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70113" y="2868879"/>
            <a:ext cx="758367" cy="7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77111" y="278891"/>
            <a:ext cx="1467612" cy="6736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93035" y="278891"/>
            <a:ext cx="656844" cy="6736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98192" y="278891"/>
            <a:ext cx="6845808" cy="6736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16067" y="766572"/>
            <a:ext cx="4027932" cy="6736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712707" y="766572"/>
            <a:ext cx="431292" cy="6736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83944" y="533019"/>
            <a:ext cx="898525" cy="282575"/>
          </a:xfrm>
          <a:custGeom>
            <a:avLst/>
            <a:gdLst/>
            <a:ahLst/>
            <a:cxnLst/>
            <a:rect l="l" t="t" r="r" b="b"/>
            <a:pathLst>
              <a:path w="898525" h="282575">
                <a:moveTo>
                  <a:pt x="404875" y="4190"/>
                </a:moveTo>
                <a:lnTo>
                  <a:pt x="326517" y="4190"/>
                </a:lnTo>
                <a:lnTo>
                  <a:pt x="240411" y="278002"/>
                </a:lnTo>
                <a:lnTo>
                  <a:pt x="302132" y="278002"/>
                </a:lnTo>
                <a:lnTo>
                  <a:pt x="318769" y="223392"/>
                </a:lnTo>
                <a:lnTo>
                  <a:pt x="472385" y="223392"/>
                </a:lnTo>
                <a:lnTo>
                  <a:pt x="454823" y="166369"/>
                </a:lnTo>
                <a:lnTo>
                  <a:pt x="334772" y="166369"/>
                </a:lnTo>
                <a:lnTo>
                  <a:pt x="359029" y="80898"/>
                </a:lnTo>
                <a:lnTo>
                  <a:pt x="428500" y="80898"/>
                </a:lnTo>
                <a:lnTo>
                  <a:pt x="404875" y="4190"/>
                </a:lnTo>
                <a:close/>
              </a:path>
              <a:path w="898525" h="282575">
                <a:moveTo>
                  <a:pt x="472385" y="223392"/>
                </a:moveTo>
                <a:lnTo>
                  <a:pt x="398653" y="223392"/>
                </a:lnTo>
                <a:lnTo>
                  <a:pt x="415036" y="278002"/>
                </a:lnTo>
                <a:lnTo>
                  <a:pt x="489204" y="278002"/>
                </a:lnTo>
                <a:lnTo>
                  <a:pt x="472385" y="223392"/>
                </a:lnTo>
                <a:close/>
              </a:path>
              <a:path w="898525" h="282575">
                <a:moveTo>
                  <a:pt x="428500" y="80898"/>
                </a:moveTo>
                <a:lnTo>
                  <a:pt x="359029" y="80898"/>
                </a:lnTo>
                <a:lnTo>
                  <a:pt x="383031" y="166369"/>
                </a:lnTo>
                <a:lnTo>
                  <a:pt x="454823" y="166369"/>
                </a:lnTo>
                <a:lnTo>
                  <a:pt x="428500" y="80898"/>
                </a:lnTo>
                <a:close/>
              </a:path>
              <a:path w="898525" h="282575">
                <a:moveTo>
                  <a:pt x="792480" y="4190"/>
                </a:moveTo>
                <a:lnTo>
                  <a:pt x="721232" y="4190"/>
                </a:lnTo>
                <a:lnTo>
                  <a:pt x="721232" y="278002"/>
                </a:lnTo>
                <a:lnTo>
                  <a:pt x="898398" y="278002"/>
                </a:lnTo>
                <a:lnTo>
                  <a:pt x="898398" y="217423"/>
                </a:lnTo>
                <a:lnTo>
                  <a:pt x="792480" y="217423"/>
                </a:lnTo>
                <a:lnTo>
                  <a:pt x="792480" y="4190"/>
                </a:lnTo>
                <a:close/>
              </a:path>
              <a:path w="898525" h="282575">
                <a:moveTo>
                  <a:pt x="586739" y="4190"/>
                </a:moveTo>
                <a:lnTo>
                  <a:pt x="515493" y="4190"/>
                </a:lnTo>
                <a:lnTo>
                  <a:pt x="515493" y="278002"/>
                </a:lnTo>
                <a:lnTo>
                  <a:pt x="692657" y="278002"/>
                </a:lnTo>
                <a:lnTo>
                  <a:pt x="692657" y="217423"/>
                </a:lnTo>
                <a:lnTo>
                  <a:pt x="586739" y="217423"/>
                </a:lnTo>
                <a:lnTo>
                  <a:pt x="586739" y="4190"/>
                </a:lnTo>
                <a:close/>
              </a:path>
              <a:path w="898525" h="282575">
                <a:moveTo>
                  <a:pt x="123189" y="0"/>
                </a:moveTo>
                <a:lnTo>
                  <a:pt x="72056" y="9921"/>
                </a:lnTo>
                <a:lnTo>
                  <a:pt x="33019" y="39750"/>
                </a:lnTo>
                <a:lnTo>
                  <a:pt x="8270" y="84883"/>
                </a:lnTo>
                <a:lnTo>
                  <a:pt x="0" y="140969"/>
                </a:lnTo>
                <a:lnTo>
                  <a:pt x="2141" y="172162"/>
                </a:lnTo>
                <a:lnTo>
                  <a:pt x="19234" y="223926"/>
                </a:lnTo>
                <a:lnTo>
                  <a:pt x="52478" y="260977"/>
                </a:lnTo>
                <a:lnTo>
                  <a:pt x="96777" y="279836"/>
                </a:lnTo>
                <a:lnTo>
                  <a:pt x="122808" y="282193"/>
                </a:lnTo>
                <a:lnTo>
                  <a:pt x="144313" y="280576"/>
                </a:lnTo>
                <a:lnTo>
                  <a:pt x="182084" y="267674"/>
                </a:lnTo>
                <a:lnTo>
                  <a:pt x="212238" y="241744"/>
                </a:lnTo>
                <a:lnTo>
                  <a:pt x="223086" y="223392"/>
                </a:lnTo>
                <a:lnTo>
                  <a:pt x="123443" y="223392"/>
                </a:lnTo>
                <a:lnTo>
                  <a:pt x="113180" y="222367"/>
                </a:lnTo>
                <a:lnTo>
                  <a:pt x="84201" y="196647"/>
                </a:lnTo>
                <a:lnTo>
                  <a:pt x="77343" y="141604"/>
                </a:lnTo>
                <a:lnTo>
                  <a:pt x="80129" y="105413"/>
                </a:lnTo>
                <a:lnTo>
                  <a:pt x="88487" y="79533"/>
                </a:lnTo>
                <a:lnTo>
                  <a:pt x="102417" y="63988"/>
                </a:lnTo>
                <a:lnTo>
                  <a:pt x="121919" y="58800"/>
                </a:lnTo>
                <a:lnTo>
                  <a:pt x="221301" y="58800"/>
                </a:lnTo>
                <a:lnTo>
                  <a:pt x="200977" y="27701"/>
                </a:lnTo>
                <a:lnTo>
                  <a:pt x="167501" y="6927"/>
                </a:lnTo>
                <a:lnTo>
                  <a:pt x="123189" y="0"/>
                </a:lnTo>
                <a:close/>
              </a:path>
              <a:path w="898525" h="282575">
                <a:moveTo>
                  <a:pt x="167258" y="173100"/>
                </a:moveTo>
                <a:lnTo>
                  <a:pt x="161305" y="195103"/>
                </a:lnTo>
                <a:lnTo>
                  <a:pt x="152019" y="210819"/>
                </a:lnTo>
                <a:lnTo>
                  <a:pt x="139398" y="220249"/>
                </a:lnTo>
                <a:lnTo>
                  <a:pt x="123443" y="223392"/>
                </a:lnTo>
                <a:lnTo>
                  <a:pt x="223086" y="223392"/>
                </a:lnTo>
                <a:lnTo>
                  <a:pt x="230681" y="202120"/>
                </a:lnTo>
                <a:lnTo>
                  <a:pt x="235331" y="177164"/>
                </a:lnTo>
                <a:lnTo>
                  <a:pt x="167258" y="173100"/>
                </a:lnTo>
                <a:close/>
              </a:path>
              <a:path w="898525" h="282575">
                <a:moveTo>
                  <a:pt x="221301" y="58800"/>
                </a:moveTo>
                <a:lnTo>
                  <a:pt x="121919" y="58800"/>
                </a:lnTo>
                <a:lnTo>
                  <a:pt x="138995" y="62323"/>
                </a:lnTo>
                <a:lnTo>
                  <a:pt x="151368" y="72882"/>
                </a:lnTo>
                <a:lnTo>
                  <a:pt x="159049" y="90465"/>
                </a:lnTo>
                <a:lnTo>
                  <a:pt x="162051" y="115061"/>
                </a:lnTo>
                <a:lnTo>
                  <a:pt x="235331" y="110743"/>
                </a:lnTo>
                <a:lnTo>
                  <a:pt x="223595" y="62311"/>
                </a:lnTo>
                <a:lnTo>
                  <a:pt x="221301" y="58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18716" y="613918"/>
            <a:ext cx="48260" cy="85725"/>
          </a:xfrm>
          <a:custGeom>
            <a:avLst/>
            <a:gdLst/>
            <a:ahLst/>
            <a:cxnLst/>
            <a:rect l="l" t="t" r="r" b="b"/>
            <a:pathLst>
              <a:path w="48260" h="85725">
                <a:moveTo>
                  <a:pt x="24256" y="0"/>
                </a:moveTo>
                <a:lnTo>
                  <a:pt x="0" y="85471"/>
                </a:lnTo>
                <a:lnTo>
                  <a:pt x="48259" y="85471"/>
                </a:lnTo>
                <a:lnTo>
                  <a:pt x="24256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05176" y="537209"/>
            <a:ext cx="177165" cy="274320"/>
          </a:xfrm>
          <a:custGeom>
            <a:avLst/>
            <a:gdLst/>
            <a:ahLst/>
            <a:cxnLst/>
            <a:rect l="l" t="t" r="r" b="b"/>
            <a:pathLst>
              <a:path w="177164" h="274320">
                <a:moveTo>
                  <a:pt x="0" y="0"/>
                </a:moveTo>
                <a:lnTo>
                  <a:pt x="71247" y="0"/>
                </a:lnTo>
                <a:lnTo>
                  <a:pt x="71247" y="213232"/>
                </a:lnTo>
                <a:lnTo>
                  <a:pt x="177165" y="213232"/>
                </a:lnTo>
                <a:lnTo>
                  <a:pt x="177165" y="273812"/>
                </a:lnTo>
                <a:lnTo>
                  <a:pt x="0" y="27381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99436" y="537209"/>
            <a:ext cx="177165" cy="274320"/>
          </a:xfrm>
          <a:custGeom>
            <a:avLst/>
            <a:gdLst/>
            <a:ahLst/>
            <a:cxnLst/>
            <a:rect l="l" t="t" r="r" b="b"/>
            <a:pathLst>
              <a:path w="177164" h="274320">
                <a:moveTo>
                  <a:pt x="0" y="0"/>
                </a:moveTo>
                <a:lnTo>
                  <a:pt x="71246" y="0"/>
                </a:lnTo>
                <a:lnTo>
                  <a:pt x="71246" y="213232"/>
                </a:lnTo>
                <a:lnTo>
                  <a:pt x="177164" y="213232"/>
                </a:lnTo>
                <a:lnTo>
                  <a:pt x="177164" y="273812"/>
                </a:lnTo>
                <a:lnTo>
                  <a:pt x="0" y="27381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24354" y="537209"/>
            <a:ext cx="248920" cy="274320"/>
          </a:xfrm>
          <a:custGeom>
            <a:avLst/>
            <a:gdLst/>
            <a:ahLst/>
            <a:cxnLst/>
            <a:rect l="l" t="t" r="r" b="b"/>
            <a:pathLst>
              <a:path w="248919" h="274320">
                <a:moveTo>
                  <a:pt x="86106" y="0"/>
                </a:moveTo>
                <a:lnTo>
                  <a:pt x="164464" y="0"/>
                </a:lnTo>
                <a:lnTo>
                  <a:pt x="248793" y="273812"/>
                </a:lnTo>
                <a:lnTo>
                  <a:pt x="174625" y="273812"/>
                </a:lnTo>
                <a:lnTo>
                  <a:pt x="158242" y="219201"/>
                </a:lnTo>
                <a:lnTo>
                  <a:pt x="78358" y="219201"/>
                </a:lnTo>
                <a:lnTo>
                  <a:pt x="61721" y="273812"/>
                </a:lnTo>
                <a:lnTo>
                  <a:pt x="0" y="273812"/>
                </a:lnTo>
                <a:lnTo>
                  <a:pt x="86106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83944" y="533019"/>
            <a:ext cx="235585" cy="282575"/>
          </a:xfrm>
          <a:custGeom>
            <a:avLst/>
            <a:gdLst/>
            <a:ahLst/>
            <a:cxnLst/>
            <a:rect l="l" t="t" r="r" b="b"/>
            <a:pathLst>
              <a:path w="235585" h="282575">
                <a:moveTo>
                  <a:pt x="123189" y="0"/>
                </a:moveTo>
                <a:lnTo>
                  <a:pt x="167501" y="6927"/>
                </a:lnTo>
                <a:lnTo>
                  <a:pt x="200977" y="27701"/>
                </a:lnTo>
                <a:lnTo>
                  <a:pt x="223595" y="62311"/>
                </a:lnTo>
                <a:lnTo>
                  <a:pt x="235331" y="110743"/>
                </a:lnTo>
                <a:lnTo>
                  <a:pt x="162051" y="115061"/>
                </a:lnTo>
                <a:lnTo>
                  <a:pt x="159049" y="90465"/>
                </a:lnTo>
                <a:lnTo>
                  <a:pt x="151368" y="72882"/>
                </a:lnTo>
                <a:lnTo>
                  <a:pt x="138995" y="62323"/>
                </a:lnTo>
                <a:lnTo>
                  <a:pt x="121919" y="58800"/>
                </a:lnTo>
                <a:lnTo>
                  <a:pt x="102417" y="63988"/>
                </a:lnTo>
                <a:lnTo>
                  <a:pt x="88487" y="79533"/>
                </a:lnTo>
                <a:lnTo>
                  <a:pt x="80129" y="105413"/>
                </a:lnTo>
                <a:lnTo>
                  <a:pt x="77343" y="141604"/>
                </a:lnTo>
                <a:lnTo>
                  <a:pt x="78105" y="163984"/>
                </a:lnTo>
                <a:lnTo>
                  <a:pt x="89535" y="206882"/>
                </a:lnTo>
                <a:lnTo>
                  <a:pt x="123443" y="223392"/>
                </a:lnTo>
                <a:lnTo>
                  <a:pt x="139398" y="220249"/>
                </a:lnTo>
                <a:lnTo>
                  <a:pt x="152019" y="210819"/>
                </a:lnTo>
                <a:lnTo>
                  <a:pt x="161305" y="195103"/>
                </a:lnTo>
                <a:lnTo>
                  <a:pt x="167258" y="173100"/>
                </a:lnTo>
                <a:lnTo>
                  <a:pt x="235331" y="177164"/>
                </a:lnTo>
                <a:lnTo>
                  <a:pt x="222996" y="223647"/>
                </a:lnTo>
                <a:lnTo>
                  <a:pt x="198374" y="256412"/>
                </a:lnTo>
                <a:lnTo>
                  <a:pt x="164068" y="275732"/>
                </a:lnTo>
                <a:lnTo>
                  <a:pt x="122808" y="282193"/>
                </a:lnTo>
                <a:lnTo>
                  <a:pt x="96777" y="279836"/>
                </a:lnTo>
                <a:lnTo>
                  <a:pt x="52478" y="260977"/>
                </a:lnTo>
                <a:lnTo>
                  <a:pt x="19234" y="223926"/>
                </a:lnTo>
                <a:lnTo>
                  <a:pt x="2141" y="172162"/>
                </a:lnTo>
                <a:lnTo>
                  <a:pt x="0" y="140969"/>
                </a:lnTo>
                <a:lnTo>
                  <a:pt x="2069" y="111563"/>
                </a:lnTo>
                <a:lnTo>
                  <a:pt x="18591" y="60942"/>
                </a:lnTo>
                <a:lnTo>
                  <a:pt x="51020" y="22342"/>
                </a:lnTo>
                <a:lnTo>
                  <a:pt x="96117" y="2478"/>
                </a:lnTo>
                <a:lnTo>
                  <a:pt x="123189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89073" y="531494"/>
            <a:ext cx="6503161" cy="2852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33948" y="1019175"/>
            <a:ext cx="3560953" cy="28524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9850" y="1930730"/>
            <a:ext cx="81908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029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"/>
              <a:buChar char="•"/>
              <a:tabLst>
                <a:tab pos="1050290" algn="l"/>
                <a:tab pos="1050925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400" b="1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aggregate</a:t>
            </a:r>
            <a:r>
              <a:rPr sz="2400" b="1" spc="1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400" b="1" spc="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2400" b="1" spc="1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Call-Offs</a:t>
            </a:r>
            <a:r>
              <a:rPr sz="2400" b="1" spc="1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400" b="1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particular</a:t>
            </a:r>
            <a:r>
              <a:rPr sz="2400" b="1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39125" y="1914525"/>
            <a:ext cx="835025" cy="83502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29209" rIns="0" bIns="0" rtlCol="0">
            <a:spAutoFit/>
          </a:bodyPr>
          <a:lstStyle/>
          <a:p>
            <a:pPr marR="538480" algn="ctr">
              <a:lnSpc>
                <a:spcPct val="100000"/>
              </a:lnSpc>
              <a:spcBef>
                <a:spcPts val="229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  <a:p>
            <a:pPr marR="436880" algn="ctr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07744" y="2296795"/>
            <a:ext cx="7254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1650" algn="l"/>
                <a:tab pos="1665605" algn="l"/>
                <a:tab pos="2646045" algn="l"/>
                <a:tab pos="4709795" algn="l"/>
                <a:tab pos="6417310" algn="l"/>
                <a:tab pos="6953884" algn="l"/>
              </a:tabLst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ilar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i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ems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satisfactorily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com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leted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07744" y="2662554"/>
            <a:ext cx="74244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supplier/service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provider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shall be considered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as 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one (1) completed contract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 cumulative  amount as the total contract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amount.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850" y="4125848"/>
            <a:ext cx="2786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029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"/>
              <a:buChar char="•"/>
              <a:tabLst>
                <a:tab pos="1050290" algn="l"/>
                <a:tab pos="1050925" algn="l"/>
                <a:tab pos="1960245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400" b="1" spc="1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those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64891" y="4125848"/>
            <a:ext cx="1734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undelivered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07990" y="4125848"/>
            <a:ext cx="822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ems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039992" y="4125848"/>
            <a:ext cx="2491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890" algn="l"/>
                <a:tab pos="1209040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	Call-Offs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07744" y="4491685"/>
            <a:ext cx="74256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executed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by the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PE shall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included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the  Statement of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All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Ongoing Government and Private  Contracts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for purposes of participating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other 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bidding</a:t>
            </a:r>
            <a:r>
              <a:rPr sz="24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activities.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428" y="1405204"/>
            <a:ext cx="761415" cy="7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112" y="4147134"/>
            <a:ext cx="758367" cy="7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70113" y="2868879"/>
            <a:ext cx="758367" cy="7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239125" y="1914525"/>
            <a:ext cx="835025" cy="83502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30"/>
              </a:lnSpc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850" y="1895347"/>
            <a:ext cx="80975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6890" marR="5080">
              <a:lnSpc>
                <a:spcPct val="100000"/>
              </a:lnSpc>
              <a:spcBef>
                <a:spcPts val="100"/>
              </a:spcBef>
              <a:tabLst>
                <a:tab pos="1391285" algn="l"/>
                <a:tab pos="3351529" algn="l"/>
                <a:tab pos="5280025" algn="l"/>
                <a:tab pos="630555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Fram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b="1" spc="25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ork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Agreeme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nt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sh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ll	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automaticall  terminate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under the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following</a:t>
            </a:r>
            <a:r>
              <a:rPr sz="2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conditions: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97377" y="2936875"/>
            <a:ext cx="2535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9185" algn="l"/>
              </a:tabLst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total	maximum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2497" y="2936875"/>
            <a:ext cx="20974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"/>
              <a:buChar char="•"/>
              <a:tabLst>
                <a:tab pos="354965" algn="l"/>
                <a:tab pos="355600" algn="l"/>
                <a:tab pos="1628139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When	t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quantity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94457" y="3302584"/>
            <a:ext cx="13449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25397" y="3668648"/>
            <a:ext cx="37134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820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Framework	Agreement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97729" y="3302584"/>
            <a:ext cx="12363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5175" algn="l"/>
              </a:tabLst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n	the</a:t>
            </a:r>
            <a:endParaRPr sz="24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</a:pP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h</a:t>
            </a:r>
            <a:r>
              <a:rPr sz="24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a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2497" y="3996270"/>
            <a:ext cx="5050155" cy="15652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400"/>
              </a:spcBef>
            </a:pP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been exhausted;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When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specified duration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of  the Framework Agreement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has 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expired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873877" y="3690708"/>
            <a:ext cx="2839084" cy="22735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4871" y="544068"/>
            <a:ext cx="2929128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712707" y="544068"/>
            <a:ext cx="43129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07606" y="796925"/>
            <a:ext cx="2475230" cy="282575"/>
          </a:xfrm>
          <a:custGeom>
            <a:avLst/>
            <a:gdLst/>
            <a:ahLst/>
            <a:cxnLst/>
            <a:rect l="l" t="t" r="r" b="b"/>
            <a:pathLst>
              <a:path w="2475229" h="282575">
                <a:moveTo>
                  <a:pt x="1595501" y="4190"/>
                </a:moveTo>
                <a:lnTo>
                  <a:pt x="1517142" y="4190"/>
                </a:lnTo>
                <a:lnTo>
                  <a:pt x="1431036" y="277875"/>
                </a:lnTo>
                <a:lnTo>
                  <a:pt x="1492758" y="277875"/>
                </a:lnTo>
                <a:lnTo>
                  <a:pt x="1509395" y="223265"/>
                </a:lnTo>
                <a:lnTo>
                  <a:pt x="1663002" y="223265"/>
                </a:lnTo>
                <a:lnTo>
                  <a:pt x="1645432" y="166242"/>
                </a:lnTo>
                <a:lnTo>
                  <a:pt x="1525397" y="166242"/>
                </a:lnTo>
                <a:lnTo>
                  <a:pt x="1549653" y="80899"/>
                </a:lnTo>
                <a:lnTo>
                  <a:pt x="1619136" y="80899"/>
                </a:lnTo>
                <a:lnTo>
                  <a:pt x="1595501" y="4190"/>
                </a:lnTo>
                <a:close/>
              </a:path>
              <a:path w="2475229" h="282575">
                <a:moveTo>
                  <a:pt x="1663002" y="223265"/>
                </a:moveTo>
                <a:lnTo>
                  <a:pt x="1589277" y="223265"/>
                </a:lnTo>
                <a:lnTo>
                  <a:pt x="1605661" y="277875"/>
                </a:lnTo>
                <a:lnTo>
                  <a:pt x="1679828" y="277875"/>
                </a:lnTo>
                <a:lnTo>
                  <a:pt x="1663002" y="223265"/>
                </a:lnTo>
                <a:close/>
              </a:path>
              <a:path w="2475229" h="282575">
                <a:moveTo>
                  <a:pt x="1795652" y="64770"/>
                </a:moveTo>
                <a:lnTo>
                  <a:pt x="1724278" y="64770"/>
                </a:lnTo>
                <a:lnTo>
                  <a:pt x="1724278" y="277875"/>
                </a:lnTo>
                <a:lnTo>
                  <a:pt x="1795652" y="277875"/>
                </a:lnTo>
                <a:lnTo>
                  <a:pt x="1795652" y="64770"/>
                </a:lnTo>
                <a:close/>
              </a:path>
              <a:path w="2475229" h="282575">
                <a:moveTo>
                  <a:pt x="1619136" y="80899"/>
                </a:moveTo>
                <a:lnTo>
                  <a:pt x="1549653" y="80899"/>
                </a:lnTo>
                <a:lnTo>
                  <a:pt x="1573657" y="166242"/>
                </a:lnTo>
                <a:lnTo>
                  <a:pt x="1645432" y="166242"/>
                </a:lnTo>
                <a:lnTo>
                  <a:pt x="1619136" y="80899"/>
                </a:lnTo>
                <a:close/>
              </a:path>
              <a:path w="2475229" h="282575">
                <a:moveTo>
                  <a:pt x="1861439" y="4190"/>
                </a:moveTo>
                <a:lnTo>
                  <a:pt x="1658112" y="4190"/>
                </a:lnTo>
                <a:lnTo>
                  <a:pt x="1658112" y="64770"/>
                </a:lnTo>
                <a:lnTo>
                  <a:pt x="1861439" y="64770"/>
                </a:lnTo>
                <a:lnTo>
                  <a:pt x="1861439" y="4190"/>
                </a:lnTo>
                <a:close/>
              </a:path>
              <a:path w="2475229" h="282575">
                <a:moveTo>
                  <a:pt x="581914" y="4190"/>
                </a:moveTo>
                <a:lnTo>
                  <a:pt x="461010" y="4190"/>
                </a:lnTo>
                <a:lnTo>
                  <a:pt x="461010" y="277875"/>
                </a:lnTo>
                <a:lnTo>
                  <a:pt x="531876" y="277875"/>
                </a:lnTo>
                <a:lnTo>
                  <a:pt x="531876" y="172465"/>
                </a:lnTo>
                <a:lnTo>
                  <a:pt x="642798" y="172465"/>
                </a:lnTo>
                <a:lnTo>
                  <a:pt x="637032" y="158496"/>
                </a:lnTo>
                <a:lnTo>
                  <a:pt x="657274" y="146442"/>
                </a:lnTo>
                <a:lnTo>
                  <a:pt x="671718" y="130651"/>
                </a:lnTo>
                <a:lnTo>
                  <a:pt x="676821" y="119125"/>
                </a:lnTo>
                <a:lnTo>
                  <a:pt x="531876" y="119125"/>
                </a:lnTo>
                <a:lnTo>
                  <a:pt x="531876" y="59436"/>
                </a:lnTo>
                <a:lnTo>
                  <a:pt x="678478" y="59436"/>
                </a:lnTo>
                <a:lnTo>
                  <a:pt x="675705" y="51931"/>
                </a:lnTo>
                <a:lnTo>
                  <a:pt x="645437" y="16823"/>
                </a:lnTo>
                <a:lnTo>
                  <a:pt x="597628" y="4671"/>
                </a:lnTo>
                <a:lnTo>
                  <a:pt x="581914" y="4190"/>
                </a:lnTo>
                <a:close/>
              </a:path>
              <a:path w="2475229" h="282575">
                <a:moveTo>
                  <a:pt x="642798" y="172465"/>
                </a:moveTo>
                <a:lnTo>
                  <a:pt x="569468" y="172465"/>
                </a:lnTo>
                <a:lnTo>
                  <a:pt x="610616" y="277875"/>
                </a:lnTo>
                <a:lnTo>
                  <a:pt x="686308" y="277875"/>
                </a:lnTo>
                <a:lnTo>
                  <a:pt x="642798" y="172465"/>
                </a:lnTo>
                <a:close/>
              </a:path>
              <a:path w="2475229" h="282575">
                <a:moveTo>
                  <a:pt x="678478" y="59436"/>
                </a:moveTo>
                <a:lnTo>
                  <a:pt x="564515" y="59436"/>
                </a:lnTo>
                <a:lnTo>
                  <a:pt x="574091" y="59535"/>
                </a:lnTo>
                <a:lnTo>
                  <a:pt x="581882" y="59848"/>
                </a:lnTo>
                <a:lnTo>
                  <a:pt x="604901" y="70738"/>
                </a:lnTo>
                <a:lnTo>
                  <a:pt x="608838" y="75819"/>
                </a:lnTo>
                <a:lnTo>
                  <a:pt x="610743" y="81661"/>
                </a:lnTo>
                <a:lnTo>
                  <a:pt x="610743" y="94996"/>
                </a:lnTo>
                <a:lnTo>
                  <a:pt x="608838" y="101219"/>
                </a:lnTo>
                <a:lnTo>
                  <a:pt x="604901" y="106552"/>
                </a:lnTo>
                <a:lnTo>
                  <a:pt x="601091" y="111887"/>
                </a:lnTo>
                <a:lnTo>
                  <a:pt x="565912" y="119125"/>
                </a:lnTo>
                <a:lnTo>
                  <a:pt x="676821" y="119125"/>
                </a:lnTo>
                <a:lnTo>
                  <a:pt x="680376" y="111097"/>
                </a:lnTo>
                <a:lnTo>
                  <a:pt x="683260" y="87757"/>
                </a:lnTo>
                <a:lnTo>
                  <a:pt x="682424" y="75259"/>
                </a:lnTo>
                <a:lnTo>
                  <a:pt x="679910" y="63309"/>
                </a:lnTo>
                <a:lnTo>
                  <a:pt x="678478" y="59436"/>
                </a:lnTo>
                <a:close/>
              </a:path>
              <a:path w="2475229" h="282575">
                <a:moveTo>
                  <a:pt x="2107692" y="0"/>
                </a:moveTo>
                <a:lnTo>
                  <a:pt x="2057288" y="10080"/>
                </a:lnTo>
                <a:lnTo>
                  <a:pt x="2019935" y="40259"/>
                </a:lnTo>
                <a:lnTo>
                  <a:pt x="1996900" y="85423"/>
                </a:lnTo>
                <a:lnTo>
                  <a:pt x="1989201" y="140208"/>
                </a:lnTo>
                <a:lnTo>
                  <a:pt x="1991104" y="168419"/>
                </a:lnTo>
                <a:lnTo>
                  <a:pt x="2006292" y="218557"/>
                </a:lnTo>
                <a:lnTo>
                  <a:pt x="2036292" y="258653"/>
                </a:lnTo>
                <a:lnTo>
                  <a:pt x="2079293" y="279469"/>
                </a:lnTo>
                <a:lnTo>
                  <a:pt x="2105533" y="282066"/>
                </a:lnTo>
                <a:lnTo>
                  <a:pt x="2132899" y="279495"/>
                </a:lnTo>
                <a:lnTo>
                  <a:pt x="2156729" y="271779"/>
                </a:lnTo>
                <a:lnTo>
                  <a:pt x="2177059" y="258921"/>
                </a:lnTo>
                <a:lnTo>
                  <a:pt x="2193925" y="240919"/>
                </a:lnTo>
                <a:lnTo>
                  <a:pt x="2204640" y="223265"/>
                </a:lnTo>
                <a:lnTo>
                  <a:pt x="2107311" y="223265"/>
                </a:lnTo>
                <a:lnTo>
                  <a:pt x="2087715" y="218122"/>
                </a:lnTo>
                <a:lnTo>
                  <a:pt x="2073703" y="202691"/>
                </a:lnTo>
                <a:lnTo>
                  <a:pt x="2065287" y="176974"/>
                </a:lnTo>
                <a:lnTo>
                  <a:pt x="2062489" y="141097"/>
                </a:lnTo>
                <a:lnTo>
                  <a:pt x="2062539" y="140208"/>
                </a:lnTo>
                <a:lnTo>
                  <a:pt x="2065287" y="105038"/>
                </a:lnTo>
                <a:lnTo>
                  <a:pt x="2073703" y="79359"/>
                </a:lnTo>
                <a:lnTo>
                  <a:pt x="2087715" y="63942"/>
                </a:lnTo>
                <a:lnTo>
                  <a:pt x="2107311" y="58800"/>
                </a:lnTo>
                <a:lnTo>
                  <a:pt x="2203879" y="58800"/>
                </a:lnTo>
                <a:lnTo>
                  <a:pt x="2194814" y="43052"/>
                </a:lnTo>
                <a:lnTo>
                  <a:pt x="2178361" y="24217"/>
                </a:lnTo>
                <a:lnTo>
                  <a:pt x="2158349" y="10763"/>
                </a:lnTo>
                <a:lnTo>
                  <a:pt x="2134788" y="2690"/>
                </a:lnTo>
                <a:lnTo>
                  <a:pt x="2107692" y="0"/>
                </a:lnTo>
                <a:close/>
              </a:path>
              <a:path w="2475229" h="282575">
                <a:moveTo>
                  <a:pt x="2203879" y="58800"/>
                </a:moveTo>
                <a:lnTo>
                  <a:pt x="2107311" y="58800"/>
                </a:lnTo>
                <a:lnTo>
                  <a:pt x="2126313" y="63944"/>
                </a:lnTo>
                <a:lnTo>
                  <a:pt x="2139886" y="79375"/>
                </a:lnTo>
                <a:lnTo>
                  <a:pt x="2148030" y="105092"/>
                </a:lnTo>
                <a:lnTo>
                  <a:pt x="2150745" y="141097"/>
                </a:lnTo>
                <a:lnTo>
                  <a:pt x="2148030" y="177081"/>
                </a:lnTo>
                <a:lnTo>
                  <a:pt x="2139886" y="202755"/>
                </a:lnTo>
                <a:lnTo>
                  <a:pt x="2126313" y="218142"/>
                </a:lnTo>
                <a:lnTo>
                  <a:pt x="2107311" y="223265"/>
                </a:lnTo>
                <a:lnTo>
                  <a:pt x="2204640" y="223265"/>
                </a:lnTo>
                <a:lnTo>
                  <a:pt x="2207093" y="219225"/>
                </a:lnTo>
                <a:lnTo>
                  <a:pt x="2216499" y="195294"/>
                </a:lnTo>
                <a:lnTo>
                  <a:pt x="2222142" y="169124"/>
                </a:lnTo>
                <a:lnTo>
                  <a:pt x="2223998" y="141097"/>
                </a:lnTo>
                <a:lnTo>
                  <a:pt x="2223989" y="140208"/>
                </a:lnTo>
                <a:lnTo>
                  <a:pt x="2222210" y="114169"/>
                </a:lnTo>
                <a:lnTo>
                  <a:pt x="2216753" y="89026"/>
                </a:lnTo>
                <a:lnTo>
                  <a:pt x="2207629" y="65313"/>
                </a:lnTo>
                <a:lnTo>
                  <a:pt x="2203879" y="58800"/>
                </a:lnTo>
                <a:close/>
              </a:path>
              <a:path w="2475229" h="282575">
                <a:moveTo>
                  <a:pt x="2335784" y="4190"/>
                </a:moveTo>
                <a:lnTo>
                  <a:pt x="2262378" y="4190"/>
                </a:lnTo>
                <a:lnTo>
                  <a:pt x="2262378" y="277875"/>
                </a:lnTo>
                <a:lnTo>
                  <a:pt x="2319020" y="277875"/>
                </a:lnTo>
                <a:lnTo>
                  <a:pt x="2319020" y="111760"/>
                </a:lnTo>
                <a:lnTo>
                  <a:pt x="2318639" y="107696"/>
                </a:lnTo>
                <a:lnTo>
                  <a:pt x="2318004" y="102362"/>
                </a:lnTo>
                <a:lnTo>
                  <a:pt x="2318004" y="101346"/>
                </a:lnTo>
                <a:lnTo>
                  <a:pt x="2317750" y="98425"/>
                </a:lnTo>
                <a:lnTo>
                  <a:pt x="2386490" y="98425"/>
                </a:lnTo>
                <a:lnTo>
                  <a:pt x="2335784" y="4190"/>
                </a:lnTo>
                <a:close/>
              </a:path>
              <a:path w="2475229" h="282575">
                <a:moveTo>
                  <a:pt x="2386490" y="98425"/>
                </a:moveTo>
                <a:lnTo>
                  <a:pt x="2317750" y="98425"/>
                </a:lnTo>
                <a:lnTo>
                  <a:pt x="2415413" y="277875"/>
                </a:lnTo>
                <a:lnTo>
                  <a:pt x="2475103" y="277875"/>
                </a:lnTo>
                <a:lnTo>
                  <a:pt x="2475103" y="160909"/>
                </a:lnTo>
                <a:lnTo>
                  <a:pt x="2420112" y="160909"/>
                </a:lnTo>
                <a:lnTo>
                  <a:pt x="2386490" y="98425"/>
                </a:lnTo>
                <a:close/>
              </a:path>
              <a:path w="2475229" h="282575">
                <a:moveTo>
                  <a:pt x="2475103" y="4190"/>
                </a:moveTo>
                <a:lnTo>
                  <a:pt x="2418969" y="4190"/>
                </a:lnTo>
                <a:lnTo>
                  <a:pt x="2418969" y="151511"/>
                </a:lnTo>
                <a:lnTo>
                  <a:pt x="2419350" y="156083"/>
                </a:lnTo>
                <a:lnTo>
                  <a:pt x="2420112" y="160909"/>
                </a:lnTo>
                <a:lnTo>
                  <a:pt x="2475103" y="160909"/>
                </a:lnTo>
                <a:lnTo>
                  <a:pt x="2475103" y="4190"/>
                </a:lnTo>
                <a:close/>
              </a:path>
              <a:path w="2475229" h="282575">
                <a:moveTo>
                  <a:pt x="1954784" y="4190"/>
                </a:moveTo>
                <a:lnTo>
                  <a:pt x="1884426" y="4190"/>
                </a:lnTo>
                <a:lnTo>
                  <a:pt x="1884426" y="277875"/>
                </a:lnTo>
                <a:lnTo>
                  <a:pt x="1954784" y="277875"/>
                </a:lnTo>
                <a:lnTo>
                  <a:pt x="1954784" y="4190"/>
                </a:lnTo>
                <a:close/>
              </a:path>
              <a:path w="2475229" h="282575">
                <a:moveTo>
                  <a:pt x="1267460" y="4190"/>
                </a:moveTo>
                <a:lnTo>
                  <a:pt x="1194053" y="4190"/>
                </a:lnTo>
                <a:lnTo>
                  <a:pt x="1194053" y="277875"/>
                </a:lnTo>
                <a:lnTo>
                  <a:pt x="1250696" y="277875"/>
                </a:lnTo>
                <a:lnTo>
                  <a:pt x="1250696" y="111760"/>
                </a:lnTo>
                <a:lnTo>
                  <a:pt x="1250315" y="107696"/>
                </a:lnTo>
                <a:lnTo>
                  <a:pt x="1249679" y="102362"/>
                </a:lnTo>
                <a:lnTo>
                  <a:pt x="1249679" y="101346"/>
                </a:lnTo>
                <a:lnTo>
                  <a:pt x="1249426" y="98425"/>
                </a:lnTo>
                <a:lnTo>
                  <a:pt x="1318166" y="98425"/>
                </a:lnTo>
                <a:lnTo>
                  <a:pt x="1267460" y="4190"/>
                </a:lnTo>
                <a:close/>
              </a:path>
              <a:path w="2475229" h="282575">
                <a:moveTo>
                  <a:pt x="1318166" y="98425"/>
                </a:moveTo>
                <a:lnTo>
                  <a:pt x="1249426" y="98425"/>
                </a:lnTo>
                <a:lnTo>
                  <a:pt x="1347089" y="277875"/>
                </a:lnTo>
                <a:lnTo>
                  <a:pt x="1406778" y="277875"/>
                </a:lnTo>
                <a:lnTo>
                  <a:pt x="1406778" y="160909"/>
                </a:lnTo>
                <a:lnTo>
                  <a:pt x="1351788" y="160909"/>
                </a:lnTo>
                <a:lnTo>
                  <a:pt x="1318166" y="98425"/>
                </a:lnTo>
                <a:close/>
              </a:path>
              <a:path w="2475229" h="282575">
                <a:moveTo>
                  <a:pt x="1406778" y="4190"/>
                </a:moveTo>
                <a:lnTo>
                  <a:pt x="1350645" y="4190"/>
                </a:lnTo>
                <a:lnTo>
                  <a:pt x="1350645" y="151511"/>
                </a:lnTo>
                <a:lnTo>
                  <a:pt x="1351026" y="156083"/>
                </a:lnTo>
                <a:lnTo>
                  <a:pt x="1351788" y="160909"/>
                </a:lnTo>
                <a:lnTo>
                  <a:pt x="1406778" y="160909"/>
                </a:lnTo>
                <a:lnTo>
                  <a:pt x="1406778" y="4190"/>
                </a:lnTo>
                <a:close/>
              </a:path>
              <a:path w="2475229" h="282575">
                <a:moveTo>
                  <a:pt x="1147064" y="4190"/>
                </a:moveTo>
                <a:lnTo>
                  <a:pt x="1076706" y="4190"/>
                </a:lnTo>
                <a:lnTo>
                  <a:pt x="1076706" y="277875"/>
                </a:lnTo>
                <a:lnTo>
                  <a:pt x="1147064" y="277875"/>
                </a:lnTo>
                <a:lnTo>
                  <a:pt x="1147064" y="4190"/>
                </a:lnTo>
                <a:close/>
              </a:path>
              <a:path w="2475229" h="282575">
                <a:moveTo>
                  <a:pt x="831850" y="4190"/>
                </a:moveTo>
                <a:lnTo>
                  <a:pt x="727710" y="4190"/>
                </a:lnTo>
                <a:lnTo>
                  <a:pt x="727710" y="277875"/>
                </a:lnTo>
                <a:lnTo>
                  <a:pt x="788035" y="277875"/>
                </a:lnTo>
                <a:lnTo>
                  <a:pt x="788035" y="61213"/>
                </a:lnTo>
                <a:lnTo>
                  <a:pt x="847459" y="61213"/>
                </a:lnTo>
                <a:lnTo>
                  <a:pt x="831850" y="4190"/>
                </a:lnTo>
                <a:close/>
              </a:path>
              <a:path w="2475229" h="282575">
                <a:moveTo>
                  <a:pt x="847459" y="61213"/>
                </a:moveTo>
                <a:lnTo>
                  <a:pt x="788035" y="61213"/>
                </a:lnTo>
                <a:lnTo>
                  <a:pt x="846074" y="277875"/>
                </a:lnTo>
                <a:lnTo>
                  <a:pt x="895096" y="277875"/>
                </a:lnTo>
                <a:lnTo>
                  <a:pt x="926655" y="163322"/>
                </a:lnTo>
                <a:lnTo>
                  <a:pt x="875411" y="163322"/>
                </a:lnTo>
                <a:lnTo>
                  <a:pt x="847459" y="61213"/>
                </a:lnTo>
                <a:close/>
              </a:path>
              <a:path w="2475229" h="282575">
                <a:moveTo>
                  <a:pt x="1025651" y="61213"/>
                </a:moveTo>
                <a:lnTo>
                  <a:pt x="954786" y="61213"/>
                </a:lnTo>
                <a:lnTo>
                  <a:pt x="954786" y="277875"/>
                </a:lnTo>
                <a:lnTo>
                  <a:pt x="1025651" y="277875"/>
                </a:lnTo>
                <a:lnTo>
                  <a:pt x="1025651" y="61213"/>
                </a:lnTo>
                <a:close/>
              </a:path>
              <a:path w="2475229" h="282575">
                <a:moveTo>
                  <a:pt x="1025651" y="4190"/>
                </a:moveTo>
                <a:lnTo>
                  <a:pt x="921258" y="4190"/>
                </a:lnTo>
                <a:lnTo>
                  <a:pt x="875411" y="163322"/>
                </a:lnTo>
                <a:lnTo>
                  <a:pt x="926655" y="163322"/>
                </a:lnTo>
                <a:lnTo>
                  <a:pt x="954786" y="61213"/>
                </a:lnTo>
                <a:lnTo>
                  <a:pt x="1025651" y="61213"/>
                </a:lnTo>
                <a:lnTo>
                  <a:pt x="1025651" y="4190"/>
                </a:lnTo>
                <a:close/>
              </a:path>
              <a:path w="2475229" h="282575">
                <a:moveTo>
                  <a:pt x="425958" y="4190"/>
                </a:moveTo>
                <a:lnTo>
                  <a:pt x="227838" y="4190"/>
                </a:lnTo>
                <a:lnTo>
                  <a:pt x="227838" y="277875"/>
                </a:lnTo>
                <a:lnTo>
                  <a:pt x="425958" y="277875"/>
                </a:lnTo>
                <a:lnTo>
                  <a:pt x="425958" y="217297"/>
                </a:lnTo>
                <a:lnTo>
                  <a:pt x="299339" y="217297"/>
                </a:lnTo>
                <a:lnTo>
                  <a:pt x="299339" y="167259"/>
                </a:lnTo>
                <a:lnTo>
                  <a:pt x="398907" y="167259"/>
                </a:lnTo>
                <a:lnTo>
                  <a:pt x="398907" y="109220"/>
                </a:lnTo>
                <a:lnTo>
                  <a:pt x="299339" y="109220"/>
                </a:lnTo>
                <a:lnTo>
                  <a:pt x="299339" y="62737"/>
                </a:lnTo>
                <a:lnTo>
                  <a:pt x="425958" y="62737"/>
                </a:lnTo>
                <a:lnTo>
                  <a:pt x="425958" y="4190"/>
                </a:lnTo>
                <a:close/>
              </a:path>
              <a:path w="2475229" h="282575">
                <a:moveTo>
                  <a:pt x="137541" y="64770"/>
                </a:moveTo>
                <a:lnTo>
                  <a:pt x="66167" y="64770"/>
                </a:lnTo>
                <a:lnTo>
                  <a:pt x="66167" y="277875"/>
                </a:lnTo>
                <a:lnTo>
                  <a:pt x="137541" y="277875"/>
                </a:lnTo>
                <a:lnTo>
                  <a:pt x="137541" y="64770"/>
                </a:lnTo>
                <a:close/>
              </a:path>
              <a:path w="2475229" h="282575">
                <a:moveTo>
                  <a:pt x="203326" y="4190"/>
                </a:moveTo>
                <a:lnTo>
                  <a:pt x="0" y="4190"/>
                </a:lnTo>
                <a:lnTo>
                  <a:pt x="0" y="64770"/>
                </a:lnTo>
                <a:lnTo>
                  <a:pt x="203326" y="64770"/>
                </a:lnTo>
                <a:lnTo>
                  <a:pt x="203326" y="4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33004" y="877824"/>
            <a:ext cx="48260" cy="85725"/>
          </a:xfrm>
          <a:custGeom>
            <a:avLst/>
            <a:gdLst/>
            <a:ahLst/>
            <a:cxnLst/>
            <a:rect l="l" t="t" r="r" b="b"/>
            <a:pathLst>
              <a:path w="48259" h="85725">
                <a:moveTo>
                  <a:pt x="24256" y="0"/>
                </a:moveTo>
                <a:lnTo>
                  <a:pt x="0" y="85343"/>
                </a:lnTo>
                <a:lnTo>
                  <a:pt x="48260" y="85343"/>
                </a:lnTo>
                <a:lnTo>
                  <a:pt x="24256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39482" y="856361"/>
            <a:ext cx="79375" cy="59690"/>
          </a:xfrm>
          <a:custGeom>
            <a:avLst/>
            <a:gdLst/>
            <a:ahLst/>
            <a:cxnLst/>
            <a:rect l="l" t="t" r="r" b="b"/>
            <a:pathLst>
              <a:path w="79375" h="59690">
                <a:moveTo>
                  <a:pt x="0" y="0"/>
                </a:moveTo>
                <a:lnTo>
                  <a:pt x="0" y="59689"/>
                </a:lnTo>
                <a:lnTo>
                  <a:pt x="34036" y="59689"/>
                </a:lnTo>
                <a:lnTo>
                  <a:pt x="73025" y="47116"/>
                </a:lnTo>
                <a:lnTo>
                  <a:pt x="76962" y="41783"/>
                </a:lnTo>
                <a:lnTo>
                  <a:pt x="78867" y="35560"/>
                </a:lnTo>
                <a:lnTo>
                  <a:pt x="78867" y="28701"/>
                </a:lnTo>
                <a:lnTo>
                  <a:pt x="78867" y="22225"/>
                </a:lnTo>
                <a:lnTo>
                  <a:pt x="76962" y="16383"/>
                </a:lnTo>
                <a:lnTo>
                  <a:pt x="73025" y="11302"/>
                </a:lnTo>
                <a:lnTo>
                  <a:pt x="69215" y="6096"/>
                </a:lnTo>
                <a:lnTo>
                  <a:pt x="32639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68563" y="854202"/>
            <a:ext cx="91313" cy="167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69984" y="801116"/>
            <a:ext cx="212725" cy="273685"/>
          </a:xfrm>
          <a:custGeom>
            <a:avLst/>
            <a:gdLst/>
            <a:ahLst/>
            <a:cxnLst/>
            <a:rect l="l" t="t" r="r" b="b"/>
            <a:pathLst>
              <a:path w="212725" h="273684">
                <a:moveTo>
                  <a:pt x="0" y="0"/>
                </a:moveTo>
                <a:lnTo>
                  <a:pt x="73406" y="0"/>
                </a:lnTo>
                <a:lnTo>
                  <a:pt x="157734" y="156718"/>
                </a:lnTo>
                <a:lnTo>
                  <a:pt x="156972" y="151892"/>
                </a:lnTo>
                <a:lnTo>
                  <a:pt x="156591" y="147320"/>
                </a:lnTo>
                <a:lnTo>
                  <a:pt x="156591" y="143001"/>
                </a:lnTo>
                <a:lnTo>
                  <a:pt x="156591" y="0"/>
                </a:lnTo>
                <a:lnTo>
                  <a:pt x="212725" y="0"/>
                </a:lnTo>
                <a:lnTo>
                  <a:pt x="212725" y="273685"/>
                </a:lnTo>
                <a:lnTo>
                  <a:pt x="153035" y="273685"/>
                </a:lnTo>
                <a:lnTo>
                  <a:pt x="55372" y="94234"/>
                </a:lnTo>
                <a:lnTo>
                  <a:pt x="55499" y="95758"/>
                </a:lnTo>
                <a:lnTo>
                  <a:pt x="55625" y="97155"/>
                </a:lnTo>
                <a:lnTo>
                  <a:pt x="55625" y="98171"/>
                </a:lnTo>
                <a:lnTo>
                  <a:pt x="56261" y="103505"/>
                </a:lnTo>
                <a:lnTo>
                  <a:pt x="56642" y="107569"/>
                </a:lnTo>
                <a:lnTo>
                  <a:pt x="56642" y="110617"/>
                </a:lnTo>
                <a:lnTo>
                  <a:pt x="56642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92032" y="801116"/>
            <a:ext cx="70485" cy="273685"/>
          </a:xfrm>
          <a:custGeom>
            <a:avLst/>
            <a:gdLst/>
            <a:ahLst/>
            <a:cxnLst/>
            <a:rect l="l" t="t" r="r" b="b"/>
            <a:pathLst>
              <a:path w="70484" h="273684">
                <a:moveTo>
                  <a:pt x="0" y="0"/>
                </a:moveTo>
                <a:lnTo>
                  <a:pt x="70358" y="0"/>
                </a:lnTo>
                <a:lnTo>
                  <a:pt x="70358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65718" y="801116"/>
            <a:ext cx="203835" cy="273685"/>
          </a:xfrm>
          <a:custGeom>
            <a:avLst/>
            <a:gdLst/>
            <a:ahLst/>
            <a:cxnLst/>
            <a:rect l="l" t="t" r="r" b="b"/>
            <a:pathLst>
              <a:path w="203834" h="273684">
                <a:moveTo>
                  <a:pt x="0" y="0"/>
                </a:moveTo>
                <a:lnTo>
                  <a:pt x="203326" y="0"/>
                </a:lnTo>
                <a:lnTo>
                  <a:pt x="203326" y="60579"/>
                </a:lnTo>
                <a:lnTo>
                  <a:pt x="137540" y="60579"/>
                </a:lnTo>
                <a:lnTo>
                  <a:pt x="137540" y="273685"/>
                </a:lnTo>
                <a:lnTo>
                  <a:pt x="66166" y="273685"/>
                </a:lnTo>
                <a:lnTo>
                  <a:pt x="66166" y="60579"/>
                </a:lnTo>
                <a:lnTo>
                  <a:pt x="0" y="6057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38643" y="801116"/>
            <a:ext cx="248920" cy="273685"/>
          </a:xfrm>
          <a:custGeom>
            <a:avLst/>
            <a:gdLst/>
            <a:ahLst/>
            <a:cxnLst/>
            <a:rect l="l" t="t" r="r" b="b"/>
            <a:pathLst>
              <a:path w="248920" h="273684">
                <a:moveTo>
                  <a:pt x="86105" y="0"/>
                </a:moveTo>
                <a:lnTo>
                  <a:pt x="164464" y="0"/>
                </a:lnTo>
                <a:lnTo>
                  <a:pt x="248792" y="273685"/>
                </a:lnTo>
                <a:lnTo>
                  <a:pt x="174625" y="273685"/>
                </a:lnTo>
                <a:lnTo>
                  <a:pt x="158241" y="219075"/>
                </a:lnTo>
                <a:lnTo>
                  <a:pt x="78358" y="219075"/>
                </a:lnTo>
                <a:lnTo>
                  <a:pt x="61722" y="273685"/>
                </a:lnTo>
                <a:lnTo>
                  <a:pt x="0" y="273685"/>
                </a:lnTo>
                <a:lnTo>
                  <a:pt x="86105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01660" y="801116"/>
            <a:ext cx="212725" cy="273685"/>
          </a:xfrm>
          <a:custGeom>
            <a:avLst/>
            <a:gdLst/>
            <a:ahLst/>
            <a:cxnLst/>
            <a:rect l="l" t="t" r="r" b="b"/>
            <a:pathLst>
              <a:path w="212725" h="273684">
                <a:moveTo>
                  <a:pt x="0" y="0"/>
                </a:moveTo>
                <a:lnTo>
                  <a:pt x="73406" y="0"/>
                </a:lnTo>
                <a:lnTo>
                  <a:pt x="157734" y="156718"/>
                </a:lnTo>
                <a:lnTo>
                  <a:pt x="156972" y="151892"/>
                </a:lnTo>
                <a:lnTo>
                  <a:pt x="156591" y="147320"/>
                </a:lnTo>
                <a:lnTo>
                  <a:pt x="156591" y="143001"/>
                </a:lnTo>
                <a:lnTo>
                  <a:pt x="156591" y="0"/>
                </a:lnTo>
                <a:lnTo>
                  <a:pt x="212725" y="0"/>
                </a:lnTo>
                <a:lnTo>
                  <a:pt x="212725" y="273685"/>
                </a:lnTo>
                <a:lnTo>
                  <a:pt x="153035" y="273685"/>
                </a:lnTo>
                <a:lnTo>
                  <a:pt x="55372" y="94234"/>
                </a:lnTo>
                <a:lnTo>
                  <a:pt x="55499" y="95758"/>
                </a:lnTo>
                <a:lnTo>
                  <a:pt x="55625" y="97155"/>
                </a:lnTo>
                <a:lnTo>
                  <a:pt x="55625" y="98171"/>
                </a:lnTo>
                <a:lnTo>
                  <a:pt x="56261" y="103505"/>
                </a:lnTo>
                <a:lnTo>
                  <a:pt x="56642" y="107569"/>
                </a:lnTo>
                <a:lnTo>
                  <a:pt x="56642" y="110617"/>
                </a:lnTo>
                <a:lnTo>
                  <a:pt x="56642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84313" y="801116"/>
            <a:ext cx="70485" cy="273685"/>
          </a:xfrm>
          <a:custGeom>
            <a:avLst/>
            <a:gdLst/>
            <a:ahLst/>
            <a:cxnLst/>
            <a:rect l="l" t="t" r="r" b="b"/>
            <a:pathLst>
              <a:path w="70484" h="273684">
                <a:moveTo>
                  <a:pt x="0" y="0"/>
                </a:moveTo>
                <a:lnTo>
                  <a:pt x="70357" y="0"/>
                </a:lnTo>
                <a:lnTo>
                  <a:pt x="70357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35317" y="801116"/>
            <a:ext cx="298450" cy="273685"/>
          </a:xfrm>
          <a:custGeom>
            <a:avLst/>
            <a:gdLst/>
            <a:ahLst/>
            <a:cxnLst/>
            <a:rect l="l" t="t" r="r" b="b"/>
            <a:pathLst>
              <a:path w="298450" h="273684">
                <a:moveTo>
                  <a:pt x="0" y="0"/>
                </a:moveTo>
                <a:lnTo>
                  <a:pt x="104139" y="0"/>
                </a:lnTo>
                <a:lnTo>
                  <a:pt x="147700" y="159131"/>
                </a:lnTo>
                <a:lnTo>
                  <a:pt x="193548" y="0"/>
                </a:lnTo>
                <a:lnTo>
                  <a:pt x="297941" y="0"/>
                </a:lnTo>
                <a:lnTo>
                  <a:pt x="297941" y="273685"/>
                </a:lnTo>
                <a:lnTo>
                  <a:pt x="227075" y="273685"/>
                </a:lnTo>
                <a:lnTo>
                  <a:pt x="227075" y="57023"/>
                </a:lnTo>
                <a:lnTo>
                  <a:pt x="167385" y="273685"/>
                </a:lnTo>
                <a:lnTo>
                  <a:pt x="118363" y="273685"/>
                </a:lnTo>
                <a:lnTo>
                  <a:pt x="60325" y="57023"/>
                </a:lnTo>
                <a:lnTo>
                  <a:pt x="60325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68617" y="801116"/>
            <a:ext cx="225425" cy="273685"/>
          </a:xfrm>
          <a:custGeom>
            <a:avLst/>
            <a:gdLst/>
            <a:ahLst/>
            <a:cxnLst/>
            <a:rect l="l" t="t" r="r" b="b"/>
            <a:pathLst>
              <a:path w="225425" h="273684">
                <a:moveTo>
                  <a:pt x="0" y="0"/>
                </a:moveTo>
                <a:lnTo>
                  <a:pt x="120903" y="0"/>
                </a:lnTo>
                <a:lnTo>
                  <a:pt x="136618" y="480"/>
                </a:lnTo>
                <a:lnTo>
                  <a:pt x="174498" y="7874"/>
                </a:lnTo>
                <a:lnTo>
                  <a:pt x="208787" y="36957"/>
                </a:lnTo>
                <a:lnTo>
                  <a:pt x="222250" y="83566"/>
                </a:lnTo>
                <a:lnTo>
                  <a:pt x="219366" y="106906"/>
                </a:lnTo>
                <a:lnTo>
                  <a:pt x="210708" y="126460"/>
                </a:lnTo>
                <a:lnTo>
                  <a:pt x="196264" y="142251"/>
                </a:lnTo>
                <a:lnTo>
                  <a:pt x="176022" y="154305"/>
                </a:lnTo>
                <a:lnTo>
                  <a:pt x="225298" y="273685"/>
                </a:lnTo>
                <a:lnTo>
                  <a:pt x="149605" y="273685"/>
                </a:lnTo>
                <a:lnTo>
                  <a:pt x="108457" y="168275"/>
                </a:lnTo>
                <a:lnTo>
                  <a:pt x="70865" y="168275"/>
                </a:lnTo>
                <a:lnTo>
                  <a:pt x="70865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35444" y="801116"/>
            <a:ext cx="198120" cy="273685"/>
          </a:xfrm>
          <a:custGeom>
            <a:avLst/>
            <a:gdLst/>
            <a:ahLst/>
            <a:cxnLst/>
            <a:rect l="l" t="t" r="r" b="b"/>
            <a:pathLst>
              <a:path w="198120" h="273684">
                <a:moveTo>
                  <a:pt x="0" y="0"/>
                </a:moveTo>
                <a:lnTo>
                  <a:pt x="198120" y="0"/>
                </a:lnTo>
                <a:lnTo>
                  <a:pt x="198120" y="58547"/>
                </a:lnTo>
                <a:lnTo>
                  <a:pt x="71500" y="58547"/>
                </a:lnTo>
                <a:lnTo>
                  <a:pt x="71500" y="105029"/>
                </a:lnTo>
                <a:lnTo>
                  <a:pt x="171069" y="105029"/>
                </a:lnTo>
                <a:lnTo>
                  <a:pt x="171069" y="163068"/>
                </a:lnTo>
                <a:lnTo>
                  <a:pt x="71500" y="163068"/>
                </a:lnTo>
                <a:lnTo>
                  <a:pt x="71500" y="213106"/>
                </a:lnTo>
                <a:lnTo>
                  <a:pt x="198120" y="213106"/>
                </a:lnTo>
                <a:lnTo>
                  <a:pt x="198120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07606" y="801116"/>
            <a:ext cx="203835" cy="273685"/>
          </a:xfrm>
          <a:custGeom>
            <a:avLst/>
            <a:gdLst/>
            <a:ahLst/>
            <a:cxnLst/>
            <a:rect l="l" t="t" r="r" b="b"/>
            <a:pathLst>
              <a:path w="203834" h="273684">
                <a:moveTo>
                  <a:pt x="0" y="0"/>
                </a:moveTo>
                <a:lnTo>
                  <a:pt x="203326" y="0"/>
                </a:lnTo>
                <a:lnTo>
                  <a:pt x="203326" y="60579"/>
                </a:lnTo>
                <a:lnTo>
                  <a:pt x="137541" y="60579"/>
                </a:lnTo>
                <a:lnTo>
                  <a:pt x="137541" y="273685"/>
                </a:lnTo>
                <a:lnTo>
                  <a:pt x="66167" y="273685"/>
                </a:lnTo>
                <a:lnTo>
                  <a:pt x="66167" y="60579"/>
                </a:lnTo>
                <a:lnTo>
                  <a:pt x="0" y="6057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96807" y="796925"/>
            <a:ext cx="234950" cy="282575"/>
          </a:xfrm>
          <a:custGeom>
            <a:avLst/>
            <a:gdLst/>
            <a:ahLst/>
            <a:cxnLst/>
            <a:rect l="l" t="t" r="r" b="b"/>
            <a:pathLst>
              <a:path w="234950" h="282575">
                <a:moveTo>
                  <a:pt x="118491" y="0"/>
                </a:moveTo>
                <a:lnTo>
                  <a:pt x="169148" y="10763"/>
                </a:lnTo>
                <a:lnTo>
                  <a:pt x="205613" y="43052"/>
                </a:lnTo>
                <a:lnTo>
                  <a:pt x="227552" y="89026"/>
                </a:lnTo>
                <a:lnTo>
                  <a:pt x="234823" y="140715"/>
                </a:lnTo>
                <a:lnTo>
                  <a:pt x="232941" y="169124"/>
                </a:lnTo>
                <a:lnTo>
                  <a:pt x="217892" y="219225"/>
                </a:lnTo>
                <a:lnTo>
                  <a:pt x="187858" y="258921"/>
                </a:lnTo>
                <a:lnTo>
                  <a:pt x="143698" y="279495"/>
                </a:lnTo>
                <a:lnTo>
                  <a:pt x="116332" y="282066"/>
                </a:lnTo>
                <a:lnTo>
                  <a:pt x="90092" y="279469"/>
                </a:lnTo>
                <a:lnTo>
                  <a:pt x="47091" y="258653"/>
                </a:lnTo>
                <a:lnTo>
                  <a:pt x="17091" y="218557"/>
                </a:lnTo>
                <a:lnTo>
                  <a:pt x="1903" y="168419"/>
                </a:lnTo>
                <a:lnTo>
                  <a:pt x="0" y="140208"/>
                </a:lnTo>
                <a:lnTo>
                  <a:pt x="1926" y="111607"/>
                </a:lnTo>
                <a:lnTo>
                  <a:pt x="17305" y="61644"/>
                </a:lnTo>
                <a:lnTo>
                  <a:pt x="47785" y="22663"/>
                </a:lnTo>
                <a:lnTo>
                  <a:pt x="91652" y="2522"/>
                </a:lnTo>
                <a:lnTo>
                  <a:pt x="118491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13716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428" y="1405204"/>
            <a:ext cx="761415" cy="7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2860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2004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1148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112" y="4147134"/>
            <a:ext cx="758367" cy="7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5943598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4"/>
                </a:moveTo>
                <a:lnTo>
                  <a:pt x="822325" y="822324"/>
                </a:lnTo>
                <a:lnTo>
                  <a:pt x="822325" y="0"/>
                </a:lnTo>
                <a:lnTo>
                  <a:pt x="0" y="0"/>
                </a:lnTo>
                <a:lnTo>
                  <a:pt x="0" y="822324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5029200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5475" y="28352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70113" y="2868879"/>
            <a:ext cx="758367" cy="7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45475" y="10064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45475" y="19208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45475" y="92075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0" y="822325"/>
                </a:moveTo>
                <a:lnTo>
                  <a:pt x="822325" y="822325"/>
                </a:lnTo>
                <a:lnTo>
                  <a:pt x="822325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14871" y="544068"/>
            <a:ext cx="2929128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12707" y="544068"/>
            <a:ext cx="431292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07606" y="796925"/>
            <a:ext cx="2475230" cy="282575"/>
          </a:xfrm>
          <a:custGeom>
            <a:avLst/>
            <a:gdLst/>
            <a:ahLst/>
            <a:cxnLst/>
            <a:rect l="l" t="t" r="r" b="b"/>
            <a:pathLst>
              <a:path w="2475229" h="282575">
                <a:moveTo>
                  <a:pt x="1595501" y="4190"/>
                </a:moveTo>
                <a:lnTo>
                  <a:pt x="1517142" y="4190"/>
                </a:lnTo>
                <a:lnTo>
                  <a:pt x="1431036" y="277875"/>
                </a:lnTo>
                <a:lnTo>
                  <a:pt x="1492758" y="277875"/>
                </a:lnTo>
                <a:lnTo>
                  <a:pt x="1509395" y="223265"/>
                </a:lnTo>
                <a:lnTo>
                  <a:pt x="1663002" y="223265"/>
                </a:lnTo>
                <a:lnTo>
                  <a:pt x="1645432" y="166242"/>
                </a:lnTo>
                <a:lnTo>
                  <a:pt x="1525397" y="166242"/>
                </a:lnTo>
                <a:lnTo>
                  <a:pt x="1549653" y="80899"/>
                </a:lnTo>
                <a:lnTo>
                  <a:pt x="1619136" y="80899"/>
                </a:lnTo>
                <a:lnTo>
                  <a:pt x="1595501" y="4190"/>
                </a:lnTo>
                <a:close/>
              </a:path>
              <a:path w="2475229" h="282575">
                <a:moveTo>
                  <a:pt x="1663002" y="223265"/>
                </a:moveTo>
                <a:lnTo>
                  <a:pt x="1589277" y="223265"/>
                </a:lnTo>
                <a:lnTo>
                  <a:pt x="1605661" y="277875"/>
                </a:lnTo>
                <a:lnTo>
                  <a:pt x="1679828" y="277875"/>
                </a:lnTo>
                <a:lnTo>
                  <a:pt x="1663002" y="223265"/>
                </a:lnTo>
                <a:close/>
              </a:path>
              <a:path w="2475229" h="282575">
                <a:moveTo>
                  <a:pt x="1795652" y="64770"/>
                </a:moveTo>
                <a:lnTo>
                  <a:pt x="1724278" y="64770"/>
                </a:lnTo>
                <a:lnTo>
                  <a:pt x="1724278" y="277875"/>
                </a:lnTo>
                <a:lnTo>
                  <a:pt x="1795652" y="277875"/>
                </a:lnTo>
                <a:lnTo>
                  <a:pt x="1795652" y="64770"/>
                </a:lnTo>
                <a:close/>
              </a:path>
              <a:path w="2475229" h="282575">
                <a:moveTo>
                  <a:pt x="1619136" y="80899"/>
                </a:moveTo>
                <a:lnTo>
                  <a:pt x="1549653" y="80899"/>
                </a:lnTo>
                <a:lnTo>
                  <a:pt x="1573657" y="166242"/>
                </a:lnTo>
                <a:lnTo>
                  <a:pt x="1645432" y="166242"/>
                </a:lnTo>
                <a:lnTo>
                  <a:pt x="1619136" y="80899"/>
                </a:lnTo>
                <a:close/>
              </a:path>
              <a:path w="2475229" h="282575">
                <a:moveTo>
                  <a:pt x="1861439" y="4190"/>
                </a:moveTo>
                <a:lnTo>
                  <a:pt x="1658112" y="4190"/>
                </a:lnTo>
                <a:lnTo>
                  <a:pt x="1658112" y="64770"/>
                </a:lnTo>
                <a:lnTo>
                  <a:pt x="1861439" y="64770"/>
                </a:lnTo>
                <a:lnTo>
                  <a:pt x="1861439" y="4190"/>
                </a:lnTo>
                <a:close/>
              </a:path>
              <a:path w="2475229" h="282575">
                <a:moveTo>
                  <a:pt x="581914" y="4190"/>
                </a:moveTo>
                <a:lnTo>
                  <a:pt x="461010" y="4190"/>
                </a:lnTo>
                <a:lnTo>
                  <a:pt x="461010" y="277875"/>
                </a:lnTo>
                <a:lnTo>
                  <a:pt x="531876" y="277875"/>
                </a:lnTo>
                <a:lnTo>
                  <a:pt x="531876" y="172465"/>
                </a:lnTo>
                <a:lnTo>
                  <a:pt x="642798" y="172465"/>
                </a:lnTo>
                <a:lnTo>
                  <a:pt x="637032" y="158496"/>
                </a:lnTo>
                <a:lnTo>
                  <a:pt x="657274" y="146442"/>
                </a:lnTo>
                <a:lnTo>
                  <a:pt x="671718" y="130651"/>
                </a:lnTo>
                <a:lnTo>
                  <a:pt x="676821" y="119125"/>
                </a:lnTo>
                <a:lnTo>
                  <a:pt x="531876" y="119125"/>
                </a:lnTo>
                <a:lnTo>
                  <a:pt x="531876" y="59436"/>
                </a:lnTo>
                <a:lnTo>
                  <a:pt x="678478" y="59436"/>
                </a:lnTo>
                <a:lnTo>
                  <a:pt x="675705" y="51931"/>
                </a:lnTo>
                <a:lnTo>
                  <a:pt x="645437" y="16823"/>
                </a:lnTo>
                <a:lnTo>
                  <a:pt x="597628" y="4671"/>
                </a:lnTo>
                <a:lnTo>
                  <a:pt x="581914" y="4190"/>
                </a:lnTo>
                <a:close/>
              </a:path>
              <a:path w="2475229" h="282575">
                <a:moveTo>
                  <a:pt x="642798" y="172465"/>
                </a:moveTo>
                <a:lnTo>
                  <a:pt x="569468" y="172465"/>
                </a:lnTo>
                <a:lnTo>
                  <a:pt x="610616" y="277875"/>
                </a:lnTo>
                <a:lnTo>
                  <a:pt x="686308" y="277875"/>
                </a:lnTo>
                <a:lnTo>
                  <a:pt x="642798" y="172465"/>
                </a:lnTo>
                <a:close/>
              </a:path>
              <a:path w="2475229" h="282575">
                <a:moveTo>
                  <a:pt x="678478" y="59436"/>
                </a:moveTo>
                <a:lnTo>
                  <a:pt x="564515" y="59436"/>
                </a:lnTo>
                <a:lnTo>
                  <a:pt x="574091" y="59535"/>
                </a:lnTo>
                <a:lnTo>
                  <a:pt x="581882" y="59848"/>
                </a:lnTo>
                <a:lnTo>
                  <a:pt x="604901" y="70738"/>
                </a:lnTo>
                <a:lnTo>
                  <a:pt x="608838" y="75819"/>
                </a:lnTo>
                <a:lnTo>
                  <a:pt x="610743" y="81661"/>
                </a:lnTo>
                <a:lnTo>
                  <a:pt x="610743" y="94996"/>
                </a:lnTo>
                <a:lnTo>
                  <a:pt x="608838" y="101219"/>
                </a:lnTo>
                <a:lnTo>
                  <a:pt x="604901" y="106552"/>
                </a:lnTo>
                <a:lnTo>
                  <a:pt x="601091" y="111887"/>
                </a:lnTo>
                <a:lnTo>
                  <a:pt x="565912" y="119125"/>
                </a:lnTo>
                <a:lnTo>
                  <a:pt x="676821" y="119125"/>
                </a:lnTo>
                <a:lnTo>
                  <a:pt x="680376" y="111097"/>
                </a:lnTo>
                <a:lnTo>
                  <a:pt x="683260" y="87757"/>
                </a:lnTo>
                <a:lnTo>
                  <a:pt x="682424" y="75259"/>
                </a:lnTo>
                <a:lnTo>
                  <a:pt x="679910" y="63309"/>
                </a:lnTo>
                <a:lnTo>
                  <a:pt x="678478" y="59436"/>
                </a:lnTo>
                <a:close/>
              </a:path>
              <a:path w="2475229" h="282575">
                <a:moveTo>
                  <a:pt x="2107692" y="0"/>
                </a:moveTo>
                <a:lnTo>
                  <a:pt x="2057288" y="10080"/>
                </a:lnTo>
                <a:lnTo>
                  <a:pt x="2019935" y="40259"/>
                </a:lnTo>
                <a:lnTo>
                  <a:pt x="1996900" y="85423"/>
                </a:lnTo>
                <a:lnTo>
                  <a:pt x="1989201" y="140208"/>
                </a:lnTo>
                <a:lnTo>
                  <a:pt x="1991104" y="168419"/>
                </a:lnTo>
                <a:lnTo>
                  <a:pt x="2006292" y="218557"/>
                </a:lnTo>
                <a:lnTo>
                  <a:pt x="2036292" y="258653"/>
                </a:lnTo>
                <a:lnTo>
                  <a:pt x="2079293" y="279469"/>
                </a:lnTo>
                <a:lnTo>
                  <a:pt x="2105533" y="282066"/>
                </a:lnTo>
                <a:lnTo>
                  <a:pt x="2132899" y="279495"/>
                </a:lnTo>
                <a:lnTo>
                  <a:pt x="2156729" y="271779"/>
                </a:lnTo>
                <a:lnTo>
                  <a:pt x="2177059" y="258921"/>
                </a:lnTo>
                <a:lnTo>
                  <a:pt x="2193925" y="240919"/>
                </a:lnTo>
                <a:lnTo>
                  <a:pt x="2204640" y="223265"/>
                </a:lnTo>
                <a:lnTo>
                  <a:pt x="2107311" y="223265"/>
                </a:lnTo>
                <a:lnTo>
                  <a:pt x="2087715" y="218122"/>
                </a:lnTo>
                <a:lnTo>
                  <a:pt x="2073703" y="202691"/>
                </a:lnTo>
                <a:lnTo>
                  <a:pt x="2065287" y="176974"/>
                </a:lnTo>
                <a:lnTo>
                  <a:pt x="2062489" y="141097"/>
                </a:lnTo>
                <a:lnTo>
                  <a:pt x="2062539" y="140208"/>
                </a:lnTo>
                <a:lnTo>
                  <a:pt x="2065287" y="105038"/>
                </a:lnTo>
                <a:lnTo>
                  <a:pt x="2073703" y="79359"/>
                </a:lnTo>
                <a:lnTo>
                  <a:pt x="2087715" y="63942"/>
                </a:lnTo>
                <a:lnTo>
                  <a:pt x="2107311" y="58800"/>
                </a:lnTo>
                <a:lnTo>
                  <a:pt x="2203879" y="58800"/>
                </a:lnTo>
                <a:lnTo>
                  <a:pt x="2194814" y="43052"/>
                </a:lnTo>
                <a:lnTo>
                  <a:pt x="2178361" y="24217"/>
                </a:lnTo>
                <a:lnTo>
                  <a:pt x="2158349" y="10763"/>
                </a:lnTo>
                <a:lnTo>
                  <a:pt x="2134788" y="2690"/>
                </a:lnTo>
                <a:lnTo>
                  <a:pt x="2107692" y="0"/>
                </a:lnTo>
                <a:close/>
              </a:path>
              <a:path w="2475229" h="282575">
                <a:moveTo>
                  <a:pt x="2203879" y="58800"/>
                </a:moveTo>
                <a:lnTo>
                  <a:pt x="2107311" y="58800"/>
                </a:lnTo>
                <a:lnTo>
                  <a:pt x="2126313" y="63944"/>
                </a:lnTo>
                <a:lnTo>
                  <a:pt x="2139886" y="79375"/>
                </a:lnTo>
                <a:lnTo>
                  <a:pt x="2148030" y="105092"/>
                </a:lnTo>
                <a:lnTo>
                  <a:pt x="2150745" y="141097"/>
                </a:lnTo>
                <a:lnTo>
                  <a:pt x="2148030" y="177081"/>
                </a:lnTo>
                <a:lnTo>
                  <a:pt x="2139886" y="202755"/>
                </a:lnTo>
                <a:lnTo>
                  <a:pt x="2126313" y="218142"/>
                </a:lnTo>
                <a:lnTo>
                  <a:pt x="2107311" y="223265"/>
                </a:lnTo>
                <a:lnTo>
                  <a:pt x="2204640" y="223265"/>
                </a:lnTo>
                <a:lnTo>
                  <a:pt x="2207093" y="219225"/>
                </a:lnTo>
                <a:lnTo>
                  <a:pt x="2216499" y="195294"/>
                </a:lnTo>
                <a:lnTo>
                  <a:pt x="2222142" y="169124"/>
                </a:lnTo>
                <a:lnTo>
                  <a:pt x="2223998" y="141097"/>
                </a:lnTo>
                <a:lnTo>
                  <a:pt x="2223989" y="140208"/>
                </a:lnTo>
                <a:lnTo>
                  <a:pt x="2222210" y="114169"/>
                </a:lnTo>
                <a:lnTo>
                  <a:pt x="2216753" y="89026"/>
                </a:lnTo>
                <a:lnTo>
                  <a:pt x="2207629" y="65313"/>
                </a:lnTo>
                <a:lnTo>
                  <a:pt x="2203879" y="58800"/>
                </a:lnTo>
                <a:close/>
              </a:path>
              <a:path w="2475229" h="282575">
                <a:moveTo>
                  <a:pt x="2335784" y="4190"/>
                </a:moveTo>
                <a:lnTo>
                  <a:pt x="2262378" y="4190"/>
                </a:lnTo>
                <a:lnTo>
                  <a:pt x="2262378" y="277875"/>
                </a:lnTo>
                <a:lnTo>
                  <a:pt x="2319020" y="277875"/>
                </a:lnTo>
                <a:lnTo>
                  <a:pt x="2319020" y="111760"/>
                </a:lnTo>
                <a:lnTo>
                  <a:pt x="2318639" y="107696"/>
                </a:lnTo>
                <a:lnTo>
                  <a:pt x="2318004" y="102362"/>
                </a:lnTo>
                <a:lnTo>
                  <a:pt x="2318004" y="101346"/>
                </a:lnTo>
                <a:lnTo>
                  <a:pt x="2317750" y="98425"/>
                </a:lnTo>
                <a:lnTo>
                  <a:pt x="2386490" y="98425"/>
                </a:lnTo>
                <a:lnTo>
                  <a:pt x="2335784" y="4190"/>
                </a:lnTo>
                <a:close/>
              </a:path>
              <a:path w="2475229" h="282575">
                <a:moveTo>
                  <a:pt x="2386490" y="98425"/>
                </a:moveTo>
                <a:lnTo>
                  <a:pt x="2317750" y="98425"/>
                </a:lnTo>
                <a:lnTo>
                  <a:pt x="2415413" y="277875"/>
                </a:lnTo>
                <a:lnTo>
                  <a:pt x="2475103" y="277875"/>
                </a:lnTo>
                <a:lnTo>
                  <a:pt x="2475103" y="160909"/>
                </a:lnTo>
                <a:lnTo>
                  <a:pt x="2420112" y="160909"/>
                </a:lnTo>
                <a:lnTo>
                  <a:pt x="2386490" y="98425"/>
                </a:lnTo>
                <a:close/>
              </a:path>
              <a:path w="2475229" h="282575">
                <a:moveTo>
                  <a:pt x="2475103" y="4190"/>
                </a:moveTo>
                <a:lnTo>
                  <a:pt x="2418969" y="4190"/>
                </a:lnTo>
                <a:lnTo>
                  <a:pt x="2418969" y="151511"/>
                </a:lnTo>
                <a:lnTo>
                  <a:pt x="2419350" y="156083"/>
                </a:lnTo>
                <a:lnTo>
                  <a:pt x="2420112" y="160909"/>
                </a:lnTo>
                <a:lnTo>
                  <a:pt x="2475103" y="160909"/>
                </a:lnTo>
                <a:lnTo>
                  <a:pt x="2475103" y="4190"/>
                </a:lnTo>
                <a:close/>
              </a:path>
              <a:path w="2475229" h="282575">
                <a:moveTo>
                  <a:pt x="1954784" y="4190"/>
                </a:moveTo>
                <a:lnTo>
                  <a:pt x="1884426" y="4190"/>
                </a:lnTo>
                <a:lnTo>
                  <a:pt x="1884426" y="277875"/>
                </a:lnTo>
                <a:lnTo>
                  <a:pt x="1954784" y="277875"/>
                </a:lnTo>
                <a:lnTo>
                  <a:pt x="1954784" y="4190"/>
                </a:lnTo>
                <a:close/>
              </a:path>
              <a:path w="2475229" h="282575">
                <a:moveTo>
                  <a:pt x="1267460" y="4190"/>
                </a:moveTo>
                <a:lnTo>
                  <a:pt x="1194053" y="4190"/>
                </a:lnTo>
                <a:lnTo>
                  <a:pt x="1194053" y="277875"/>
                </a:lnTo>
                <a:lnTo>
                  <a:pt x="1250696" y="277875"/>
                </a:lnTo>
                <a:lnTo>
                  <a:pt x="1250696" y="111760"/>
                </a:lnTo>
                <a:lnTo>
                  <a:pt x="1250315" y="107696"/>
                </a:lnTo>
                <a:lnTo>
                  <a:pt x="1249679" y="102362"/>
                </a:lnTo>
                <a:lnTo>
                  <a:pt x="1249679" y="101346"/>
                </a:lnTo>
                <a:lnTo>
                  <a:pt x="1249426" y="98425"/>
                </a:lnTo>
                <a:lnTo>
                  <a:pt x="1318166" y="98425"/>
                </a:lnTo>
                <a:lnTo>
                  <a:pt x="1267460" y="4190"/>
                </a:lnTo>
                <a:close/>
              </a:path>
              <a:path w="2475229" h="282575">
                <a:moveTo>
                  <a:pt x="1318166" y="98425"/>
                </a:moveTo>
                <a:lnTo>
                  <a:pt x="1249426" y="98425"/>
                </a:lnTo>
                <a:lnTo>
                  <a:pt x="1347089" y="277875"/>
                </a:lnTo>
                <a:lnTo>
                  <a:pt x="1406778" y="277875"/>
                </a:lnTo>
                <a:lnTo>
                  <a:pt x="1406778" y="160909"/>
                </a:lnTo>
                <a:lnTo>
                  <a:pt x="1351788" y="160909"/>
                </a:lnTo>
                <a:lnTo>
                  <a:pt x="1318166" y="98425"/>
                </a:lnTo>
                <a:close/>
              </a:path>
              <a:path w="2475229" h="282575">
                <a:moveTo>
                  <a:pt x="1406778" y="4190"/>
                </a:moveTo>
                <a:lnTo>
                  <a:pt x="1350645" y="4190"/>
                </a:lnTo>
                <a:lnTo>
                  <a:pt x="1350645" y="151511"/>
                </a:lnTo>
                <a:lnTo>
                  <a:pt x="1351026" y="156083"/>
                </a:lnTo>
                <a:lnTo>
                  <a:pt x="1351788" y="160909"/>
                </a:lnTo>
                <a:lnTo>
                  <a:pt x="1406778" y="160909"/>
                </a:lnTo>
                <a:lnTo>
                  <a:pt x="1406778" y="4190"/>
                </a:lnTo>
                <a:close/>
              </a:path>
              <a:path w="2475229" h="282575">
                <a:moveTo>
                  <a:pt x="1147064" y="4190"/>
                </a:moveTo>
                <a:lnTo>
                  <a:pt x="1076706" y="4190"/>
                </a:lnTo>
                <a:lnTo>
                  <a:pt x="1076706" y="277875"/>
                </a:lnTo>
                <a:lnTo>
                  <a:pt x="1147064" y="277875"/>
                </a:lnTo>
                <a:lnTo>
                  <a:pt x="1147064" y="4190"/>
                </a:lnTo>
                <a:close/>
              </a:path>
              <a:path w="2475229" h="282575">
                <a:moveTo>
                  <a:pt x="831850" y="4190"/>
                </a:moveTo>
                <a:lnTo>
                  <a:pt x="727710" y="4190"/>
                </a:lnTo>
                <a:lnTo>
                  <a:pt x="727710" y="277875"/>
                </a:lnTo>
                <a:lnTo>
                  <a:pt x="788035" y="277875"/>
                </a:lnTo>
                <a:lnTo>
                  <a:pt x="788035" y="61213"/>
                </a:lnTo>
                <a:lnTo>
                  <a:pt x="847459" y="61213"/>
                </a:lnTo>
                <a:lnTo>
                  <a:pt x="831850" y="4190"/>
                </a:lnTo>
                <a:close/>
              </a:path>
              <a:path w="2475229" h="282575">
                <a:moveTo>
                  <a:pt x="847459" y="61213"/>
                </a:moveTo>
                <a:lnTo>
                  <a:pt x="788035" y="61213"/>
                </a:lnTo>
                <a:lnTo>
                  <a:pt x="846074" y="277875"/>
                </a:lnTo>
                <a:lnTo>
                  <a:pt x="895096" y="277875"/>
                </a:lnTo>
                <a:lnTo>
                  <a:pt x="926655" y="163322"/>
                </a:lnTo>
                <a:lnTo>
                  <a:pt x="875411" y="163322"/>
                </a:lnTo>
                <a:lnTo>
                  <a:pt x="847459" y="61213"/>
                </a:lnTo>
                <a:close/>
              </a:path>
              <a:path w="2475229" h="282575">
                <a:moveTo>
                  <a:pt x="1025651" y="61213"/>
                </a:moveTo>
                <a:lnTo>
                  <a:pt x="954786" y="61213"/>
                </a:lnTo>
                <a:lnTo>
                  <a:pt x="954786" y="277875"/>
                </a:lnTo>
                <a:lnTo>
                  <a:pt x="1025651" y="277875"/>
                </a:lnTo>
                <a:lnTo>
                  <a:pt x="1025651" y="61213"/>
                </a:lnTo>
                <a:close/>
              </a:path>
              <a:path w="2475229" h="282575">
                <a:moveTo>
                  <a:pt x="1025651" y="4190"/>
                </a:moveTo>
                <a:lnTo>
                  <a:pt x="921258" y="4190"/>
                </a:lnTo>
                <a:lnTo>
                  <a:pt x="875411" y="163322"/>
                </a:lnTo>
                <a:lnTo>
                  <a:pt x="926655" y="163322"/>
                </a:lnTo>
                <a:lnTo>
                  <a:pt x="954786" y="61213"/>
                </a:lnTo>
                <a:lnTo>
                  <a:pt x="1025651" y="61213"/>
                </a:lnTo>
                <a:lnTo>
                  <a:pt x="1025651" y="4190"/>
                </a:lnTo>
                <a:close/>
              </a:path>
              <a:path w="2475229" h="282575">
                <a:moveTo>
                  <a:pt x="425958" y="4190"/>
                </a:moveTo>
                <a:lnTo>
                  <a:pt x="227838" y="4190"/>
                </a:lnTo>
                <a:lnTo>
                  <a:pt x="227838" y="277875"/>
                </a:lnTo>
                <a:lnTo>
                  <a:pt x="425958" y="277875"/>
                </a:lnTo>
                <a:lnTo>
                  <a:pt x="425958" y="217297"/>
                </a:lnTo>
                <a:lnTo>
                  <a:pt x="299339" y="217297"/>
                </a:lnTo>
                <a:lnTo>
                  <a:pt x="299339" y="167259"/>
                </a:lnTo>
                <a:lnTo>
                  <a:pt x="398907" y="167259"/>
                </a:lnTo>
                <a:lnTo>
                  <a:pt x="398907" y="109220"/>
                </a:lnTo>
                <a:lnTo>
                  <a:pt x="299339" y="109220"/>
                </a:lnTo>
                <a:lnTo>
                  <a:pt x="299339" y="62737"/>
                </a:lnTo>
                <a:lnTo>
                  <a:pt x="425958" y="62737"/>
                </a:lnTo>
                <a:lnTo>
                  <a:pt x="425958" y="4190"/>
                </a:lnTo>
                <a:close/>
              </a:path>
              <a:path w="2475229" h="282575">
                <a:moveTo>
                  <a:pt x="137541" y="64770"/>
                </a:moveTo>
                <a:lnTo>
                  <a:pt x="66167" y="64770"/>
                </a:lnTo>
                <a:lnTo>
                  <a:pt x="66167" y="277875"/>
                </a:lnTo>
                <a:lnTo>
                  <a:pt x="137541" y="277875"/>
                </a:lnTo>
                <a:lnTo>
                  <a:pt x="137541" y="64770"/>
                </a:lnTo>
                <a:close/>
              </a:path>
              <a:path w="2475229" h="282575">
                <a:moveTo>
                  <a:pt x="203326" y="4190"/>
                </a:moveTo>
                <a:lnTo>
                  <a:pt x="0" y="4190"/>
                </a:lnTo>
                <a:lnTo>
                  <a:pt x="0" y="64770"/>
                </a:lnTo>
                <a:lnTo>
                  <a:pt x="203326" y="64770"/>
                </a:lnTo>
                <a:lnTo>
                  <a:pt x="203326" y="4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33004" y="877824"/>
            <a:ext cx="48260" cy="85725"/>
          </a:xfrm>
          <a:custGeom>
            <a:avLst/>
            <a:gdLst/>
            <a:ahLst/>
            <a:cxnLst/>
            <a:rect l="l" t="t" r="r" b="b"/>
            <a:pathLst>
              <a:path w="48259" h="85725">
                <a:moveTo>
                  <a:pt x="24256" y="0"/>
                </a:moveTo>
                <a:lnTo>
                  <a:pt x="0" y="85343"/>
                </a:lnTo>
                <a:lnTo>
                  <a:pt x="48260" y="85343"/>
                </a:lnTo>
                <a:lnTo>
                  <a:pt x="24256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39482" y="856361"/>
            <a:ext cx="79375" cy="59690"/>
          </a:xfrm>
          <a:custGeom>
            <a:avLst/>
            <a:gdLst/>
            <a:ahLst/>
            <a:cxnLst/>
            <a:rect l="l" t="t" r="r" b="b"/>
            <a:pathLst>
              <a:path w="79375" h="59690">
                <a:moveTo>
                  <a:pt x="0" y="0"/>
                </a:moveTo>
                <a:lnTo>
                  <a:pt x="0" y="59689"/>
                </a:lnTo>
                <a:lnTo>
                  <a:pt x="34036" y="59689"/>
                </a:lnTo>
                <a:lnTo>
                  <a:pt x="73025" y="47116"/>
                </a:lnTo>
                <a:lnTo>
                  <a:pt x="76962" y="41783"/>
                </a:lnTo>
                <a:lnTo>
                  <a:pt x="78867" y="35560"/>
                </a:lnTo>
                <a:lnTo>
                  <a:pt x="78867" y="28701"/>
                </a:lnTo>
                <a:lnTo>
                  <a:pt x="78867" y="22225"/>
                </a:lnTo>
                <a:lnTo>
                  <a:pt x="76962" y="16383"/>
                </a:lnTo>
                <a:lnTo>
                  <a:pt x="73025" y="11302"/>
                </a:lnTo>
                <a:lnTo>
                  <a:pt x="69215" y="6096"/>
                </a:lnTo>
                <a:lnTo>
                  <a:pt x="32639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68563" y="854202"/>
            <a:ext cx="91313" cy="167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69984" y="801116"/>
            <a:ext cx="212725" cy="273685"/>
          </a:xfrm>
          <a:custGeom>
            <a:avLst/>
            <a:gdLst/>
            <a:ahLst/>
            <a:cxnLst/>
            <a:rect l="l" t="t" r="r" b="b"/>
            <a:pathLst>
              <a:path w="212725" h="273684">
                <a:moveTo>
                  <a:pt x="0" y="0"/>
                </a:moveTo>
                <a:lnTo>
                  <a:pt x="73406" y="0"/>
                </a:lnTo>
                <a:lnTo>
                  <a:pt x="157734" y="156718"/>
                </a:lnTo>
                <a:lnTo>
                  <a:pt x="156972" y="151892"/>
                </a:lnTo>
                <a:lnTo>
                  <a:pt x="156591" y="147320"/>
                </a:lnTo>
                <a:lnTo>
                  <a:pt x="156591" y="143001"/>
                </a:lnTo>
                <a:lnTo>
                  <a:pt x="156591" y="0"/>
                </a:lnTo>
                <a:lnTo>
                  <a:pt x="212725" y="0"/>
                </a:lnTo>
                <a:lnTo>
                  <a:pt x="212725" y="273685"/>
                </a:lnTo>
                <a:lnTo>
                  <a:pt x="153035" y="273685"/>
                </a:lnTo>
                <a:lnTo>
                  <a:pt x="55372" y="94234"/>
                </a:lnTo>
                <a:lnTo>
                  <a:pt x="55499" y="95758"/>
                </a:lnTo>
                <a:lnTo>
                  <a:pt x="55625" y="97155"/>
                </a:lnTo>
                <a:lnTo>
                  <a:pt x="55625" y="98171"/>
                </a:lnTo>
                <a:lnTo>
                  <a:pt x="56261" y="103505"/>
                </a:lnTo>
                <a:lnTo>
                  <a:pt x="56642" y="107569"/>
                </a:lnTo>
                <a:lnTo>
                  <a:pt x="56642" y="110617"/>
                </a:lnTo>
                <a:lnTo>
                  <a:pt x="56642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92032" y="801116"/>
            <a:ext cx="70485" cy="273685"/>
          </a:xfrm>
          <a:custGeom>
            <a:avLst/>
            <a:gdLst/>
            <a:ahLst/>
            <a:cxnLst/>
            <a:rect l="l" t="t" r="r" b="b"/>
            <a:pathLst>
              <a:path w="70484" h="273684">
                <a:moveTo>
                  <a:pt x="0" y="0"/>
                </a:moveTo>
                <a:lnTo>
                  <a:pt x="70358" y="0"/>
                </a:lnTo>
                <a:lnTo>
                  <a:pt x="70358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65718" y="801116"/>
            <a:ext cx="203835" cy="273685"/>
          </a:xfrm>
          <a:custGeom>
            <a:avLst/>
            <a:gdLst/>
            <a:ahLst/>
            <a:cxnLst/>
            <a:rect l="l" t="t" r="r" b="b"/>
            <a:pathLst>
              <a:path w="203834" h="273684">
                <a:moveTo>
                  <a:pt x="0" y="0"/>
                </a:moveTo>
                <a:lnTo>
                  <a:pt x="203326" y="0"/>
                </a:lnTo>
                <a:lnTo>
                  <a:pt x="203326" y="60579"/>
                </a:lnTo>
                <a:lnTo>
                  <a:pt x="137540" y="60579"/>
                </a:lnTo>
                <a:lnTo>
                  <a:pt x="137540" y="273685"/>
                </a:lnTo>
                <a:lnTo>
                  <a:pt x="66166" y="273685"/>
                </a:lnTo>
                <a:lnTo>
                  <a:pt x="66166" y="60579"/>
                </a:lnTo>
                <a:lnTo>
                  <a:pt x="0" y="6057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38643" y="801116"/>
            <a:ext cx="248920" cy="273685"/>
          </a:xfrm>
          <a:custGeom>
            <a:avLst/>
            <a:gdLst/>
            <a:ahLst/>
            <a:cxnLst/>
            <a:rect l="l" t="t" r="r" b="b"/>
            <a:pathLst>
              <a:path w="248920" h="273684">
                <a:moveTo>
                  <a:pt x="86105" y="0"/>
                </a:moveTo>
                <a:lnTo>
                  <a:pt x="164464" y="0"/>
                </a:lnTo>
                <a:lnTo>
                  <a:pt x="248792" y="273685"/>
                </a:lnTo>
                <a:lnTo>
                  <a:pt x="174625" y="273685"/>
                </a:lnTo>
                <a:lnTo>
                  <a:pt x="158241" y="219075"/>
                </a:lnTo>
                <a:lnTo>
                  <a:pt x="78358" y="219075"/>
                </a:lnTo>
                <a:lnTo>
                  <a:pt x="61722" y="273685"/>
                </a:lnTo>
                <a:lnTo>
                  <a:pt x="0" y="273685"/>
                </a:lnTo>
                <a:lnTo>
                  <a:pt x="86105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01660" y="801116"/>
            <a:ext cx="212725" cy="273685"/>
          </a:xfrm>
          <a:custGeom>
            <a:avLst/>
            <a:gdLst/>
            <a:ahLst/>
            <a:cxnLst/>
            <a:rect l="l" t="t" r="r" b="b"/>
            <a:pathLst>
              <a:path w="212725" h="273684">
                <a:moveTo>
                  <a:pt x="0" y="0"/>
                </a:moveTo>
                <a:lnTo>
                  <a:pt x="73406" y="0"/>
                </a:lnTo>
                <a:lnTo>
                  <a:pt x="157734" y="156718"/>
                </a:lnTo>
                <a:lnTo>
                  <a:pt x="156972" y="151892"/>
                </a:lnTo>
                <a:lnTo>
                  <a:pt x="156591" y="147320"/>
                </a:lnTo>
                <a:lnTo>
                  <a:pt x="156591" y="143001"/>
                </a:lnTo>
                <a:lnTo>
                  <a:pt x="156591" y="0"/>
                </a:lnTo>
                <a:lnTo>
                  <a:pt x="212725" y="0"/>
                </a:lnTo>
                <a:lnTo>
                  <a:pt x="212725" y="273685"/>
                </a:lnTo>
                <a:lnTo>
                  <a:pt x="153035" y="273685"/>
                </a:lnTo>
                <a:lnTo>
                  <a:pt x="55372" y="94234"/>
                </a:lnTo>
                <a:lnTo>
                  <a:pt x="55499" y="95758"/>
                </a:lnTo>
                <a:lnTo>
                  <a:pt x="55625" y="97155"/>
                </a:lnTo>
                <a:lnTo>
                  <a:pt x="55625" y="98171"/>
                </a:lnTo>
                <a:lnTo>
                  <a:pt x="56261" y="103505"/>
                </a:lnTo>
                <a:lnTo>
                  <a:pt x="56642" y="107569"/>
                </a:lnTo>
                <a:lnTo>
                  <a:pt x="56642" y="110617"/>
                </a:lnTo>
                <a:lnTo>
                  <a:pt x="56642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84313" y="801116"/>
            <a:ext cx="70485" cy="273685"/>
          </a:xfrm>
          <a:custGeom>
            <a:avLst/>
            <a:gdLst/>
            <a:ahLst/>
            <a:cxnLst/>
            <a:rect l="l" t="t" r="r" b="b"/>
            <a:pathLst>
              <a:path w="70484" h="273684">
                <a:moveTo>
                  <a:pt x="0" y="0"/>
                </a:moveTo>
                <a:lnTo>
                  <a:pt x="70357" y="0"/>
                </a:lnTo>
                <a:lnTo>
                  <a:pt x="70357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5317" y="801116"/>
            <a:ext cx="298450" cy="273685"/>
          </a:xfrm>
          <a:custGeom>
            <a:avLst/>
            <a:gdLst/>
            <a:ahLst/>
            <a:cxnLst/>
            <a:rect l="l" t="t" r="r" b="b"/>
            <a:pathLst>
              <a:path w="298450" h="273684">
                <a:moveTo>
                  <a:pt x="0" y="0"/>
                </a:moveTo>
                <a:lnTo>
                  <a:pt x="104139" y="0"/>
                </a:lnTo>
                <a:lnTo>
                  <a:pt x="147700" y="159131"/>
                </a:lnTo>
                <a:lnTo>
                  <a:pt x="193548" y="0"/>
                </a:lnTo>
                <a:lnTo>
                  <a:pt x="297941" y="0"/>
                </a:lnTo>
                <a:lnTo>
                  <a:pt x="297941" y="273685"/>
                </a:lnTo>
                <a:lnTo>
                  <a:pt x="227075" y="273685"/>
                </a:lnTo>
                <a:lnTo>
                  <a:pt x="227075" y="57023"/>
                </a:lnTo>
                <a:lnTo>
                  <a:pt x="167385" y="273685"/>
                </a:lnTo>
                <a:lnTo>
                  <a:pt x="118363" y="273685"/>
                </a:lnTo>
                <a:lnTo>
                  <a:pt x="60325" y="57023"/>
                </a:lnTo>
                <a:lnTo>
                  <a:pt x="60325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68617" y="801116"/>
            <a:ext cx="225425" cy="273685"/>
          </a:xfrm>
          <a:custGeom>
            <a:avLst/>
            <a:gdLst/>
            <a:ahLst/>
            <a:cxnLst/>
            <a:rect l="l" t="t" r="r" b="b"/>
            <a:pathLst>
              <a:path w="225425" h="273684">
                <a:moveTo>
                  <a:pt x="0" y="0"/>
                </a:moveTo>
                <a:lnTo>
                  <a:pt x="120903" y="0"/>
                </a:lnTo>
                <a:lnTo>
                  <a:pt x="136618" y="480"/>
                </a:lnTo>
                <a:lnTo>
                  <a:pt x="174498" y="7874"/>
                </a:lnTo>
                <a:lnTo>
                  <a:pt x="208787" y="36957"/>
                </a:lnTo>
                <a:lnTo>
                  <a:pt x="222250" y="83566"/>
                </a:lnTo>
                <a:lnTo>
                  <a:pt x="219366" y="106906"/>
                </a:lnTo>
                <a:lnTo>
                  <a:pt x="210708" y="126460"/>
                </a:lnTo>
                <a:lnTo>
                  <a:pt x="196264" y="142251"/>
                </a:lnTo>
                <a:lnTo>
                  <a:pt x="176022" y="154305"/>
                </a:lnTo>
                <a:lnTo>
                  <a:pt x="225298" y="273685"/>
                </a:lnTo>
                <a:lnTo>
                  <a:pt x="149605" y="273685"/>
                </a:lnTo>
                <a:lnTo>
                  <a:pt x="108457" y="168275"/>
                </a:lnTo>
                <a:lnTo>
                  <a:pt x="70865" y="168275"/>
                </a:lnTo>
                <a:lnTo>
                  <a:pt x="70865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35444" y="801116"/>
            <a:ext cx="198120" cy="273685"/>
          </a:xfrm>
          <a:custGeom>
            <a:avLst/>
            <a:gdLst/>
            <a:ahLst/>
            <a:cxnLst/>
            <a:rect l="l" t="t" r="r" b="b"/>
            <a:pathLst>
              <a:path w="198120" h="273684">
                <a:moveTo>
                  <a:pt x="0" y="0"/>
                </a:moveTo>
                <a:lnTo>
                  <a:pt x="198120" y="0"/>
                </a:lnTo>
                <a:lnTo>
                  <a:pt x="198120" y="58547"/>
                </a:lnTo>
                <a:lnTo>
                  <a:pt x="71500" y="58547"/>
                </a:lnTo>
                <a:lnTo>
                  <a:pt x="71500" y="105029"/>
                </a:lnTo>
                <a:lnTo>
                  <a:pt x="171069" y="105029"/>
                </a:lnTo>
                <a:lnTo>
                  <a:pt x="171069" y="163068"/>
                </a:lnTo>
                <a:lnTo>
                  <a:pt x="71500" y="163068"/>
                </a:lnTo>
                <a:lnTo>
                  <a:pt x="71500" y="213106"/>
                </a:lnTo>
                <a:lnTo>
                  <a:pt x="198120" y="213106"/>
                </a:lnTo>
                <a:lnTo>
                  <a:pt x="198120" y="273685"/>
                </a:lnTo>
                <a:lnTo>
                  <a:pt x="0" y="2736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07606" y="801116"/>
            <a:ext cx="203835" cy="273685"/>
          </a:xfrm>
          <a:custGeom>
            <a:avLst/>
            <a:gdLst/>
            <a:ahLst/>
            <a:cxnLst/>
            <a:rect l="l" t="t" r="r" b="b"/>
            <a:pathLst>
              <a:path w="203834" h="273684">
                <a:moveTo>
                  <a:pt x="0" y="0"/>
                </a:moveTo>
                <a:lnTo>
                  <a:pt x="203326" y="0"/>
                </a:lnTo>
                <a:lnTo>
                  <a:pt x="203326" y="60579"/>
                </a:lnTo>
                <a:lnTo>
                  <a:pt x="137541" y="60579"/>
                </a:lnTo>
                <a:lnTo>
                  <a:pt x="137541" y="273685"/>
                </a:lnTo>
                <a:lnTo>
                  <a:pt x="66167" y="273685"/>
                </a:lnTo>
                <a:lnTo>
                  <a:pt x="66167" y="60579"/>
                </a:lnTo>
                <a:lnTo>
                  <a:pt x="0" y="6057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96807" y="796925"/>
            <a:ext cx="234950" cy="282575"/>
          </a:xfrm>
          <a:custGeom>
            <a:avLst/>
            <a:gdLst/>
            <a:ahLst/>
            <a:cxnLst/>
            <a:rect l="l" t="t" r="r" b="b"/>
            <a:pathLst>
              <a:path w="234950" h="282575">
                <a:moveTo>
                  <a:pt x="118491" y="0"/>
                </a:moveTo>
                <a:lnTo>
                  <a:pt x="169148" y="10763"/>
                </a:lnTo>
                <a:lnTo>
                  <a:pt x="205613" y="43052"/>
                </a:lnTo>
                <a:lnTo>
                  <a:pt x="227552" y="89026"/>
                </a:lnTo>
                <a:lnTo>
                  <a:pt x="234823" y="140715"/>
                </a:lnTo>
                <a:lnTo>
                  <a:pt x="232941" y="169124"/>
                </a:lnTo>
                <a:lnTo>
                  <a:pt x="217892" y="219225"/>
                </a:lnTo>
                <a:lnTo>
                  <a:pt x="187858" y="258921"/>
                </a:lnTo>
                <a:lnTo>
                  <a:pt x="143698" y="279495"/>
                </a:lnTo>
                <a:lnTo>
                  <a:pt x="116332" y="282066"/>
                </a:lnTo>
                <a:lnTo>
                  <a:pt x="90092" y="279469"/>
                </a:lnTo>
                <a:lnTo>
                  <a:pt x="47091" y="258653"/>
                </a:lnTo>
                <a:lnTo>
                  <a:pt x="17091" y="218557"/>
                </a:lnTo>
                <a:lnTo>
                  <a:pt x="1903" y="168419"/>
                </a:lnTo>
                <a:lnTo>
                  <a:pt x="0" y="140208"/>
                </a:lnTo>
                <a:lnTo>
                  <a:pt x="1926" y="111607"/>
                </a:lnTo>
                <a:lnTo>
                  <a:pt x="17305" y="61644"/>
                </a:lnTo>
                <a:lnTo>
                  <a:pt x="47785" y="22663"/>
                </a:lnTo>
                <a:lnTo>
                  <a:pt x="91652" y="2522"/>
                </a:lnTo>
                <a:lnTo>
                  <a:pt x="118491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8200" y="1600580"/>
            <a:ext cx="2362200" cy="16323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Allowed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665090" y="1732915"/>
            <a:ext cx="1309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0269" algn="l"/>
              </a:tabLst>
            </a:pP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er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PE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79775" y="2098675"/>
            <a:ext cx="1449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maxi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25695" y="2098675"/>
            <a:ext cx="1209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qu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166484" y="1732915"/>
            <a:ext cx="22733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 marR="5080" indent="-163195">
              <a:lnSpc>
                <a:spcPct val="100000"/>
              </a:lnSpc>
              <a:spcBef>
                <a:spcPts val="100"/>
              </a:spcBef>
              <a:tabLst>
                <a:tab pos="753110" algn="l"/>
              </a:tabLst>
            </a:pP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ex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auste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d 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957441" y="2098675"/>
            <a:ext cx="1483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961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	sa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79775" y="2464434"/>
            <a:ext cx="3169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4569" algn="l"/>
                <a:tab pos="1675130" algn="l"/>
                <a:tab pos="2700655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after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t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789801" y="2464434"/>
            <a:ext cx="16535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Fram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spc="25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rk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78839" y="2830144"/>
            <a:ext cx="7730490" cy="351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63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Agreement has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expired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Subject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conditions set under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Section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51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527685" indent="-457200">
              <a:lnSpc>
                <a:spcPct val="100000"/>
              </a:lnSpc>
              <a:spcBef>
                <a:spcPts val="1255"/>
              </a:spcBef>
              <a:buClr>
                <a:srgbClr val="C00000"/>
              </a:buClr>
              <a:buAutoNum type="alphaLcPeriod"/>
              <a:tabLst>
                <a:tab pos="527685" algn="l"/>
                <a:tab pos="528320" algn="l"/>
              </a:tabLst>
            </a:pP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Unit prices must be the same or</a:t>
            </a:r>
            <a:r>
              <a:rPr sz="220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lower</a:t>
            </a:r>
            <a:endParaRPr sz="2200">
              <a:latin typeface="Arial"/>
              <a:cs typeface="Arial"/>
            </a:endParaRPr>
          </a:p>
          <a:p>
            <a:pPr marL="527685" indent="-45720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AutoNum type="alphaLcPeriod"/>
              <a:tabLst>
                <a:tab pos="527685" algn="l"/>
                <a:tab pos="528320" algn="l"/>
              </a:tabLst>
            </a:pP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It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will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not result in splitting of</a:t>
            </a:r>
            <a:r>
              <a:rPr sz="2200" b="1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contracts</a:t>
            </a:r>
            <a:endParaRPr sz="2200">
              <a:latin typeface="Arial"/>
              <a:cs typeface="Arial"/>
            </a:endParaRPr>
          </a:p>
          <a:p>
            <a:pPr marL="527685" marR="6985" indent="-457200" algn="just">
              <a:lnSpc>
                <a:spcPct val="100000"/>
              </a:lnSpc>
              <a:buClr>
                <a:srgbClr val="C00000"/>
              </a:buClr>
              <a:buAutoNum type="alphaLcPeriod"/>
              <a:tabLst>
                <a:tab pos="528320" algn="l"/>
              </a:tabLst>
            </a:pPr>
            <a:r>
              <a:rPr sz="2200" b="1" spc="-20" dirty="0">
                <a:solidFill>
                  <a:srgbClr val="001F5F"/>
                </a:solidFill>
                <a:latin typeface="Arial"/>
                <a:cs typeface="Arial"/>
              </a:rPr>
              <a:t>Availed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only within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6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months from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the date of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last  of final Call-Off for a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specific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item or from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the 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expiration of the Framework</a:t>
            </a:r>
            <a:r>
              <a:rPr sz="22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Agreement</a:t>
            </a:r>
            <a:endParaRPr sz="2200">
              <a:latin typeface="Arial"/>
              <a:cs typeface="Arial"/>
            </a:endParaRPr>
          </a:p>
          <a:p>
            <a:pPr marL="527685" indent="-457200">
              <a:lnSpc>
                <a:spcPct val="100000"/>
              </a:lnSpc>
              <a:buClr>
                <a:srgbClr val="C00000"/>
              </a:buClr>
              <a:buAutoNum type="alphaLcPeriod"/>
              <a:tabLst>
                <a:tab pos="527685" algn="l"/>
                <a:tab pos="528320" algn="l"/>
              </a:tabLst>
            </a:pP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Shall</a:t>
            </a:r>
            <a:r>
              <a:rPr sz="2200" b="1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200" b="1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exceed</a:t>
            </a:r>
            <a:r>
              <a:rPr sz="2200" b="1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10" dirty="0">
                <a:solidFill>
                  <a:srgbClr val="001F5F"/>
                </a:solidFill>
                <a:latin typeface="Arial"/>
                <a:cs typeface="Arial"/>
              </a:rPr>
              <a:t>25%</a:t>
            </a:r>
            <a:r>
              <a:rPr sz="2200" b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200" b="1" spc="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200" b="1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quantity</a:t>
            </a:r>
            <a:r>
              <a:rPr sz="2200" b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200" b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each</a:t>
            </a:r>
            <a:r>
              <a:rPr sz="22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item</a:t>
            </a:r>
            <a:r>
              <a:rPr sz="2200" b="1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endParaRPr sz="22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</a:pP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the original</a:t>
            </a:r>
            <a:r>
              <a:rPr sz="22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contract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0394" y="643168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01798" y="6468770"/>
            <a:ext cx="5427980" cy="201295"/>
          </a:xfrm>
          <a:custGeom>
            <a:avLst/>
            <a:gdLst/>
            <a:ahLst/>
            <a:cxnLst/>
            <a:rect l="l" t="t" r="r" b="b"/>
            <a:pathLst>
              <a:path w="5427980" h="201295">
                <a:moveTo>
                  <a:pt x="0" y="200723"/>
                </a:moveTo>
                <a:lnTo>
                  <a:pt x="5427980" y="200723"/>
                </a:lnTo>
                <a:lnTo>
                  <a:pt x="5427980" y="0"/>
                </a:lnTo>
                <a:lnTo>
                  <a:pt x="0" y="0"/>
                </a:lnTo>
                <a:lnTo>
                  <a:pt x="0" y="200723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13532" y="6443471"/>
            <a:ext cx="2855975" cy="24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5291" y="6443471"/>
            <a:ext cx="281939" cy="246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43015" y="6443471"/>
            <a:ext cx="242315" cy="246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81115" y="6443471"/>
            <a:ext cx="1860804" cy="246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37704" y="6443471"/>
            <a:ext cx="243840" cy="246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03575" y="6458203"/>
            <a:ext cx="44494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Government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Procurement Policy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Board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Technical Support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29778" y="6263106"/>
            <a:ext cx="1008786" cy="5948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268466"/>
            <a:ext cx="2894076" cy="1589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2144" y="6018276"/>
            <a:ext cx="384047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364219"/>
            <a:ext cx="2703195" cy="1494155"/>
          </a:xfrm>
          <a:custGeom>
            <a:avLst/>
            <a:gdLst/>
            <a:ahLst/>
            <a:cxnLst/>
            <a:rect l="l" t="t" r="r" b="b"/>
            <a:pathLst>
              <a:path w="2703195" h="1494154">
                <a:moveTo>
                  <a:pt x="0" y="0"/>
                </a:moveTo>
                <a:lnTo>
                  <a:pt x="0" y="1493778"/>
                </a:lnTo>
                <a:lnTo>
                  <a:pt x="2696718" y="1493778"/>
                </a:lnTo>
                <a:lnTo>
                  <a:pt x="2702687" y="994073"/>
                </a:lnTo>
                <a:lnTo>
                  <a:pt x="0" y="0"/>
                </a:lnTo>
                <a:close/>
              </a:path>
            </a:pathLst>
          </a:custGeom>
          <a:solidFill>
            <a:srgbClr val="151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2103" y="5251703"/>
            <a:ext cx="2063496" cy="14173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1827" y="5768340"/>
            <a:ext cx="384048" cy="384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3747" y="5341620"/>
            <a:ext cx="1679575" cy="1034415"/>
          </a:xfrm>
          <a:custGeom>
            <a:avLst/>
            <a:gdLst/>
            <a:ahLst/>
            <a:cxnLst/>
            <a:rect l="l" t="t" r="r" b="b"/>
            <a:pathLst>
              <a:path w="1679575" h="1034414">
                <a:moveTo>
                  <a:pt x="1678939" y="0"/>
                </a:moveTo>
                <a:lnTo>
                  <a:pt x="0" y="422198"/>
                </a:lnTo>
                <a:lnTo>
                  <a:pt x="1678939" y="1033906"/>
                </a:lnTo>
                <a:lnTo>
                  <a:pt x="1679201" y="982950"/>
                </a:lnTo>
                <a:lnTo>
                  <a:pt x="1679382" y="931761"/>
                </a:lnTo>
                <a:lnTo>
                  <a:pt x="1679491" y="880365"/>
                </a:lnTo>
                <a:lnTo>
                  <a:pt x="1679386" y="673228"/>
                </a:lnTo>
                <a:lnTo>
                  <a:pt x="1679269" y="621184"/>
                </a:lnTo>
                <a:lnTo>
                  <a:pt x="1678580" y="360704"/>
                </a:lnTo>
                <a:lnTo>
                  <a:pt x="1678483" y="308736"/>
                </a:lnTo>
                <a:lnTo>
                  <a:pt x="1678531" y="102155"/>
                </a:lnTo>
                <a:lnTo>
                  <a:pt x="1678696" y="50961"/>
                </a:lnTo>
                <a:lnTo>
                  <a:pt x="1678939" y="0"/>
                </a:lnTo>
                <a:close/>
              </a:path>
            </a:pathLst>
          </a:custGeom>
          <a:solidFill>
            <a:srgbClr val="001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4122420"/>
            <a:ext cx="2903220" cy="23058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6716" y="5082540"/>
            <a:ext cx="384047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4214628"/>
            <a:ext cx="2711450" cy="1916430"/>
          </a:xfrm>
          <a:custGeom>
            <a:avLst/>
            <a:gdLst/>
            <a:ahLst/>
            <a:cxnLst/>
            <a:rect l="l" t="t" r="r" b="b"/>
            <a:pathLst>
              <a:path w="2711450" h="1916429">
                <a:moveTo>
                  <a:pt x="0" y="0"/>
                </a:moveTo>
                <a:lnTo>
                  <a:pt x="0" y="1915803"/>
                </a:lnTo>
                <a:lnTo>
                  <a:pt x="2710942" y="1193666"/>
                </a:lnTo>
                <a:lnTo>
                  <a:pt x="2710502" y="1144860"/>
                </a:lnTo>
                <a:lnTo>
                  <a:pt x="2709913" y="1094833"/>
                </a:lnTo>
                <a:lnTo>
                  <a:pt x="2709196" y="1043748"/>
                </a:lnTo>
                <a:lnTo>
                  <a:pt x="2708369" y="991767"/>
                </a:lnTo>
                <a:lnTo>
                  <a:pt x="2707453" y="939053"/>
                </a:lnTo>
                <a:lnTo>
                  <a:pt x="2706467" y="885769"/>
                </a:lnTo>
                <a:lnTo>
                  <a:pt x="2705432" y="832078"/>
                </a:lnTo>
                <a:lnTo>
                  <a:pt x="2703292" y="724126"/>
                </a:lnTo>
                <a:lnTo>
                  <a:pt x="2701192" y="616500"/>
                </a:lnTo>
                <a:lnTo>
                  <a:pt x="2700206" y="563216"/>
                </a:lnTo>
                <a:lnTo>
                  <a:pt x="2699290" y="510502"/>
                </a:lnTo>
                <a:lnTo>
                  <a:pt x="2698463" y="458521"/>
                </a:lnTo>
                <a:lnTo>
                  <a:pt x="2697746" y="407435"/>
                </a:lnTo>
                <a:lnTo>
                  <a:pt x="2697157" y="357408"/>
                </a:lnTo>
                <a:lnTo>
                  <a:pt x="2696718" y="308603"/>
                </a:lnTo>
                <a:lnTo>
                  <a:pt x="0" y="0"/>
                </a:lnTo>
                <a:close/>
              </a:path>
            </a:pathLst>
          </a:custGeom>
          <a:solidFill>
            <a:srgbClr val="031B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3381755"/>
            <a:ext cx="2889504" cy="14432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0536" y="3912108"/>
            <a:ext cx="384047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9430" y="3472053"/>
            <a:ext cx="2527300" cy="1059815"/>
          </a:xfrm>
          <a:custGeom>
            <a:avLst/>
            <a:gdLst/>
            <a:ahLst/>
            <a:cxnLst/>
            <a:rect l="l" t="t" r="r" b="b"/>
            <a:pathLst>
              <a:path w="2527300" h="1059814">
                <a:moveTo>
                  <a:pt x="2527287" y="0"/>
                </a:moveTo>
                <a:lnTo>
                  <a:pt x="640740" y="327406"/>
                </a:lnTo>
                <a:lnTo>
                  <a:pt x="0" y="792607"/>
                </a:lnTo>
                <a:lnTo>
                  <a:pt x="2527287" y="1059688"/>
                </a:lnTo>
                <a:lnTo>
                  <a:pt x="2527287" y="0"/>
                </a:lnTo>
                <a:close/>
              </a:path>
            </a:pathLst>
          </a:custGeom>
          <a:solidFill>
            <a:srgbClr val="001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3795" y="2270760"/>
            <a:ext cx="2235708" cy="1822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78863" y="2990088"/>
            <a:ext cx="384048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5769" y="2360676"/>
            <a:ext cx="1851025" cy="1438910"/>
          </a:xfrm>
          <a:custGeom>
            <a:avLst/>
            <a:gdLst/>
            <a:ahLst/>
            <a:cxnLst/>
            <a:rect l="l" t="t" r="r" b="b"/>
            <a:pathLst>
              <a:path w="1851025" h="1438910">
                <a:moveTo>
                  <a:pt x="1850948" y="0"/>
                </a:moveTo>
                <a:lnTo>
                  <a:pt x="0" y="1438783"/>
                </a:lnTo>
                <a:lnTo>
                  <a:pt x="1850948" y="1128649"/>
                </a:lnTo>
                <a:lnTo>
                  <a:pt x="1850948" y="0"/>
                </a:lnTo>
                <a:close/>
              </a:path>
            </a:pathLst>
          </a:custGeom>
          <a:solidFill>
            <a:srgbClr val="031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083563"/>
            <a:ext cx="2894076" cy="37459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44524" y="2764535"/>
            <a:ext cx="384047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173225"/>
            <a:ext cx="2701925" cy="3346450"/>
          </a:xfrm>
          <a:custGeom>
            <a:avLst/>
            <a:gdLst/>
            <a:ahLst/>
            <a:cxnLst/>
            <a:rect l="l" t="t" r="r" b="b"/>
            <a:pathLst>
              <a:path w="2701925" h="3346450">
                <a:moveTo>
                  <a:pt x="2697607" y="0"/>
                </a:moveTo>
                <a:lnTo>
                  <a:pt x="0" y="1006607"/>
                </a:lnTo>
                <a:lnTo>
                  <a:pt x="0" y="3345979"/>
                </a:lnTo>
                <a:lnTo>
                  <a:pt x="2701798" y="1266698"/>
                </a:lnTo>
                <a:lnTo>
                  <a:pt x="2697607" y="0"/>
                </a:lnTo>
                <a:close/>
              </a:path>
            </a:pathLst>
          </a:custGeom>
          <a:solidFill>
            <a:srgbClr val="042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2886456" cy="25222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44524" y="1024127"/>
            <a:ext cx="384047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2694940" cy="2221230"/>
          </a:xfrm>
          <a:custGeom>
            <a:avLst/>
            <a:gdLst/>
            <a:ahLst/>
            <a:cxnLst/>
            <a:rect l="l" t="t" r="r" b="b"/>
            <a:pathLst>
              <a:path w="2694940" h="2221230">
                <a:moveTo>
                  <a:pt x="2694559" y="0"/>
                </a:moveTo>
                <a:lnTo>
                  <a:pt x="0" y="0"/>
                </a:lnTo>
                <a:lnTo>
                  <a:pt x="0" y="2221104"/>
                </a:lnTo>
                <a:lnTo>
                  <a:pt x="2694559" y="1221232"/>
                </a:lnTo>
                <a:lnTo>
                  <a:pt x="2694559" y="0"/>
                </a:lnTo>
                <a:close/>
              </a:path>
            </a:pathLst>
          </a:custGeom>
          <a:solidFill>
            <a:srgbClr val="042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73120" y="2286000"/>
            <a:ext cx="5770880" cy="1600200"/>
          </a:xfrm>
          <a:custGeom>
            <a:avLst/>
            <a:gdLst/>
            <a:ahLst/>
            <a:cxnLst/>
            <a:rect l="l" t="t" r="r" b="b"/>
            <a:pathLst>
              <a:path w="5770880" h="1600200">
                <a:moveTo>
                  <a:pt x="0" y="0"/>
                </a:moveTo>
                <a:lnTo>
                  <a:pt x="1077849" y="1600200"/>
                </a:lnTo>
                <a:lnTo>
                  <a:pt x="5770880" y="1600200"/>
                </a:lnTo>
                <a:lnTo>
                  <a:pt x="577088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633721" y="2574163"/>
            <a:ext cx="443420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21665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</a:rPr>
              <a:t>Guidelines </a:t>
            </a:r>
            <a:r>
              <a:rPr sz="3200" dirty="0">
                <a:solidFill>
                  <a:srgbClr val="FFFFFF"/>
                </a:solidFill>
              </a:rPr>
              <a:t>on</a:t>
            </a:r>
            <a:r>
              <a:rPr sz="3200" spc="-114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Early  </a:t>
            </a:r>
            <a:r>
              <a:rPr sz="3200" spc="-5" dirty="0">
                <a:solidFill>
                  <a:srgbClr val="FFFFFF"/>
                </a:solidFill>
              </a:rPr>
              <a:t>Procurement</a:t>
            </a:r>
            <a:r>
              <a:rPr sz="3200" spc="-16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Activities</a:t>
            </a:r>
            <a:endParaRPr sz="3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1140" y="1608582"/>
            <a:ext cx="19805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" dirty="0">
                <a:latin typeface="Arial"/>
                <a:cs typeface="Arial"/>
              </a:rPr>
              <a:t>What </a:t>
            </a:r>
            <a:r>
              <a:rPr i="1" dirty="0">
                <a:latin typeface="Arial"/>
                <a:cs typeface="Arial"/>
              </a:rPr>
              <a:t>is</a:t>
            </a:r>
            <a:r>
              <a:rPr i="1" spc="-85" dirty="0">
                <a:latin typeface="Arial"/>
                <a:cs typeface="Arial"/>
              </a:rPr>
              <a:t> </a:t>
            </a:r>
            <a:r>
              <a:rPr i="1" spc="-50" dirty="0">
                <a:latin typeface="Arial"/>
                <a:cs typeface="Arial"/>
              </a:rPr>
              <a:t>EPA?</a:t>
            </a:r>
          </a:p>
        </p:txBody>
      </p:sp>
      <p:sp>
        <p:nvSpPr>
          <p:cNvPr id="14" name="object 14"/>
          <p:cNvSpPr/>
          <p:nvPr/>
        </p:nvSpPr>
        <p:spPr>
          <a:xfrm>
            <a:off x="3653028" y="3728465"/>
            <a:ext cx="5169535" cy="0"/>
          </a:xfrm>
          <a:custGeom>
            <a:avLst/>
            <a:gdLst/>
            <a:ahLst/>
            <a:cxnLst/>
            <a:rect l="l" t="t" r="r" b="b"/>
            <a:pathLst>
              <a:path w="5169534">
                <a:moveTo>
                  <a:pt x="0" y="0"/>
                </a:moveTo>
                <a:lnTo>
                  <a:pt x="5169408" y="0"/>
                </a:lnTo>
              </a:path>
            </a:pathLst>
          </a:custGeom>
          <a:ln w="18287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1140" y="2387600"/>
            <a:ext cx="8606790" cy="347535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685800" algn="just">
              <a:lnSpc>
                <a:spcPct val="90000"/>
              </a:lnSpc>
              <a:spcBef>
                <a:spcPts val="385"/>
              </a:spcBef>
            </a:pPr>
            <a:r>
              <a:rPr sz="2400" spc="-65" dirty="0">
                <a:solidFill>
                  <a:srgbClr val="001F5F"/>
                </a:solidFill>
                <a:latin typeface="Arial"/>
                <a:cs typeface="Arial"/>
              </a:rPr>
              <a:t>EPA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shall refer to the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conduct of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procurement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activities for 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Goods to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be delivered, Infrastructure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Projects to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be 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implemented,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and Consulting Services to be rendered in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the  </a:t>
            </a:r>
            <a:r>
              <a:rPr sz="24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following </a:t>
            </a:r>
            <a:r>
              <a:rPr sz="24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fiscal </a:t>
            </a:r>
            <a:r>
              <a:rPr sz="2400"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year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pending approval of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the General  </a:t>
            </a:r>
            <a:r>
              <a:rPr sz="24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Appropriations </a:t>
            </a:r>
            <a:r>
              <a:rPr sz="24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Act (GAA), Corporate Budget, </a:t>
            </a:r>
            <a:r>
              <a:rPr sz="24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Appropriations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Ordinance, or loan </a:t>
            </a:r>
            <a:r>
              <a:rPr sz="24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for </a:t>
            </a:r>
            <a:r>
              <a:rPr sz="2400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FAPs</a:t>
            </a:r>
            <a:r>
              <a:rPr sz="2400" spc="-3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case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sz="24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be.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 marR="7620" indent="685800" algn="just">
              <a:lnSpc>
                <a:spcPct val="90000"/>
              </a:lnSpc>
            </a:pPr>
            <a:r>
              <a:rPr sz="2400" spc="-65" dirty="0">
                <a:solidFill>
                  <a:srgbClr val="001F5F"/>
                </a:solidFill>
                <a:latin typeface="Arial"/>
                <a:cs typeface="Arial"/>
              </a:rPr>
              <a:t>EPA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shall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commence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from the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posting of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procurement  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opportunity,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if required, until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recommendation to the Head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of  the Procuring Entity (HoPE) as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to the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award of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4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contract.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7340" y="1542415"/>
            <a:ext cx="4197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" dirty="0">
                <a:latin typeface="Arial"/>
                <a:cs typeface="Arial"/>
              </a:rPr>
              <a:t>Basis for the conduct of</a:t>
            </a:r>
            <a:r>
              <a:rPr i="1" spc="-35" dirty="0">
                <a:latin typeface="Arial"/>
                <a:cs typeface="Arial"/>
              </a:rPr>
              <a:t> </a:t>
            </a:r>
            <a:r>
              <a:rPr i="1" spc="-65" dirty="0">
                <a:latin typeface="Arial"/>
                <a:cs typeface="Arial"/>
              </a:rPr>
              <a:t>EPA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pc="-5" dirty="0"/>
              <a:t>Paragraph 1, Section 29, Article VI of the 1987</a:t>
            </a:r>
            <a:r>
              <a:rPr spc="-45" dirty="0"/>
              <a:t> </a:t>
            </a:r>
            <a:r>
              <a:rPr spc="-5" dirty="0"/>
              <a:t>Constitution</a:t>
            </a:r>
          </a:p>
          <a:p>
            <a:pPr marL="12700" marR="5080" indent="685800">
              <a:lnSpc>
                <a:spcPct val="106700"/>
              </a:lnSpc>
              <a:spcBef>
                <a:spcPts val="765"/>
              </a:spcBef>
              <a:tabLst>
                <a:tab pos="1240790" algn="l"/>
                <a:tab pos="2312035" algn="l"/>
                <a:tab pos="3093085" algn="l"/>
                <a:tab pos="3586479" algn="l"/>
                <a:tab pos="4316730" algn="l"/>
                <a:tab pos="4895850" algn="l"/>
                <a:tab pos="5302885" algn="l"/>
                <a:tab pos="5880735" algn="l"/>
                <a:tab pos="7226934" algn="l"/>
                <a:tab pos="8279765" algn="l"/>
              </a:tabLst>
            </a:pPr>
            <a:r>
              <a:rPr u="none" spc="-10" dirty="0"/>
              <a:t>N</a:t>
            </a:r>
            <a:r>
              <a:rPr u="none" spc="-5" dirty="0"/>
              <a:t>o</a:t>
            </a:r>
            <a:r>
              <a:rPr u="none" dirty="0"/>
              <a:t>	</a:t>
            </a:r>
            <a:r>
              <a:rPr u="none" spc="-5" dirty="0"/>
              <a:t>mo</a:t>
            </a:r>
            <a:r>
              <a:rPr u="none" dirty="0"/>
              <a:t>n</a:t>
            </a:r>
            <a:r>
              <a:rPr u="none" spc="-5" dirty="0"/>
              <a:t>ey</a:t>
            </a:r>
            <a:r>
              <a:rPr u="none" dirty="0"/>
              <a:t>	</a:t>
            </a:r>
            <a:r>
              <a:rPr u="none" spc="-5" dirty="0"/>
              <a:t>shall</a:t>
            </a:r>
            <a:r>
              <a:rPr u="none" dirty="0"/>
              <a:t>	b</a:t>
            </a:r>
            <a:r>
              <a:rPr u="none" spc="-5" dirty="0"/>
              <a:t>e</a:t>
            </a:r>
            <a:r>
              <a:rPr u="none" dirty="0"/>
              <a:t>	</a:t>
            </a:r>
            <a:r>
              <a:rPr u="none" spc="-5" dirty="0"/>
              <a:t>paid</a:t>
            </a:r>
            <a:r>
              <a:rPr u="none" dirty="0"/>
              <a:t>	out	</a:t>
            </a:r>
            <a:r>
              <a:rPr u="none" spc="-5" dirty="0"/>
              <a:t>o</a:t>
            </a:r>
            <a:r>
              <a:rPr u="none" dirty="0"/>
              <a:t>f	</a:t>
            </a:r>
            <a:r>
              <a:rPr u="none" spc="-5" dirty="0"/>
              <a:t>the</a:t>
            </a:r>
            <a:r>
              <a:rPr u="none" dirty="0"/>
              <a:t>	</a:t>
            </a:r>
            <a:r>
              <a:rPr u="none" spc="-90" dirty="0"/>
              <a:t>T</a:t>
            </a:r>
            <a:r>
              <a:rPr u="none" spc="-5" dirty="0"/>
              <a:t>reasury</a:t>
            </a:r>
            <a:r>
              <a:rPr u="none" dirty="0"/>
              <a:t>	</a:t>
            </a:r>
            <a:r>
              <a:rPr u="none" spc="-5" dirty="0"/>
              <a:t>e</a:t>
            </a:r>
            <a:r>
              <a:rPr u="none" spc="-20" dirty="0"/>
              <a:t>x</a:t>
            </a:r>
            <a:r>
              <a:rPr u="none" spc="5" dirty="0"/>
              <a:t>c</a:t>
            </a:r>
            <a:r>
              <a:rPr u="none" spc="-5" dirty="0"/>
              <a:t>ep</a:t>
            </a:r>
            <a:r>
              <a:rPr u="none" dirty="0"/>
              <a:t>t	</a:t>
            </a:r>
            <a:r>
              <a:rPr u="none" spc="-10" dirty="0"/>
              <a:t>in  </a:t>
            </a:r>
            <a:r>
              <a:rPr u="none" spc="-5" dirty="0"/>
              <a:t>pursuance of an appropriation made by</a:t>
            </a:r>
            <a:r>
              <a:rPr u="none" spc="70" dirty="0"/>
              <a:t> </a:t>
            </a:r>
            <a:r>
              <a:rPr u="none" spc="-40" dirty="0"/>
              <a:t>law.</a:t>
            </a: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 marR="6985">
              <a:lnSpc>
                <a:spcPct val="126699"/>
              </a:lnSpc>
              <a:spcBef>
                <a:spcPts val="1889"/>
              </a:spcBef>
            </a:pPr>
            <a:r>
              <a:rPr spc="-5" dirty="0"/>
              <a:t>Section 85 of Presidential </a:t>
            </a:r>
            <a:r>
              <a:rPr dirty="0"/>
              <a:t>Decree </a:t>
            </a:r>
            <a:r>
              <a:rPr spc="-5" dirty="0"/>
              <a:t>No. 1445 </a:t>
            </a:r>
            <a:r>
              <a:rPr dirty="0"/>
              <a:t>or </a:t>
            </a:r>
            <a:r>
              <a:rPr spc="-5" dirty="0"/>
              <a:t>the </a:t>
            </a:r>
            <a:r>
              <a:rPr dirty="0"/>
              <a:t>Government </a:t>
            </a:r>
            <a:r>
              <a:rPr u="none" dirty="0"/>
              <a:t> </a:t>
            </a:r>
            <a:r>
              <a:rPr spc="-5" dirty="0"/>
              <a:t>Auditing Code of the</a:t>
            </a:r>
            <a:r>
              <a:rPr spc="35" dirty="0"/>
              <a:t> </a:t>
            </a:r>
            <a:r>
              <a:rPr spc="-5" dirty="0"/>
              <a:t>Philippines</a:t>
            </a:r>
          </a:p>
          <a:p>
            <a:pPr marL="698500">
              <a:lnSpc>
                <a:spcPct val="100000"/>
              </a:lnSpc>
              <a:spcBef>
                <a:spcPts val="960"/>
              </a:spcBef>
            </a:pPr>
            <a:r>
              <a:rPr u="none" spc="-5" dirty="0"/>
              <a:t>No contract involving the </a:t>
            </a:r>
            <a:r>
              <a:rPr u="none" dirty="0"/>
              <a:t>expenditure </a:t>
            </a:r>
            <a:r>
              <a:rPr u="none" spc="-10" dirty="0"/>
              <a:t>of </a:t>
            </a:r>
            <a:r>
              <a:rPr u="none" spc="-5" dirty="0"/>
              <a:t>public </a:t>
            </a:r>
            <a:r>
              <a:rPr u="none" dirty="0"/>
              <a:t>funds</a:t>
            </a:r>
            <a:r>
              <a:rPr u="none" spc="360" dirty="0"/>
              <a:t> </a:t>
            </a:r>
            <a:r>
              <a:rPr u="none" spc="-5" dirty="0"/>
              <a:t>shall</a:t>
            </a: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u="none" spc="-5" dirty="0"/>
              <a:t>be entered into unless there is an appropriation</a:t>
            </a:r>
            <a:r>
              <a:rPr u="none" spc="125" dirty="0"/>
              <a:t> </a:t>
            </a:r>
            <a:r>
              <a:rPr u="none" spc="-15" dirty="0"/>
              <a:t>therefor.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7340" y="1602740"/>
            <a:ext cx="38608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1" spc="-5" dirty="0">
                <a:latin typeface="Arial"/>
                <a:cs typeface="Arial"/>
              </a:rPr>
              <a:t>Basis for the conduct of</a:t>
            </a:r>
            <a:r>
              <a:rPr sz="2200" i="1" spc="50" dirty="0">
                <a:latin typeface="Arial"/>
                <a:cs typeface="Arial"/>
              </a:rPr>
              <a:t> </a:t>
            </a:r>
            <a:r>
              <a:rPr sz="2200" i="1" spc="-60" dirty="0">
                <a:latin typeface="Arial"/>
                <a:cs typeface="Arial"/>
              </a:rPr>
              <a:t>EPA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340" y="2151379"/>
            <a:ext cx="853503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Section</a:t>
            </a:r>
            <a:r>
              <a:rPr sz="2100" u="heavy" spc="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20</a:t>
            </a:r>
            <a:r>
              <a:rPr sz="2100" u="heavy" spc="1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of</a:t>
            </a:r>
            <a:r>
              <a:rPr sz="2100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the</a:t>
            </a:r>
            <a:r>
              <a:rPr sz="2100" u="heavy" spc="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General</a:t>
            </a:r>
            <a:r>
              <a:rPr sz="2100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Provisions</a:t>
            </a:r>
            <a:r>
              <a:rPr sz="2100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of</a:t>
            </a:r>
            <a:r>
              <a:rPr sz="2100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General</a:t>
            </a:r>
            <a:r>
              <a:rPr sz="2100" u="heavy" spc="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Appropriations</a:t>
            </a:r>
            <a:r>
              <a:rPr sz="2100" u="heavy" spc="1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1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Act,</a:t>
            </a:r>
            <a:r>
              <a:rPr sz="2100" u="heavy" spc="11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1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FY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2019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3444" y="2959353"/>
            <a:ext cx="23634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7405" algn="l"/>
              </a:tabLst>
            </a:pPr>
            <a:r>
              <a:rPr sz="2100" i="1" spc="-5" dirty="0">
                <a:solidFill>
                  <a:srgbClr val="001F5F"/>
                </a:solidFill>
                <a:latin typeface="Arial"/>
                <a:cs typeface="Arial"/>
              </a:rPr>
              <a:t>Early	Proc</a:t>
            </a:r>
            <a:r>
              <a:rPr sz="2100" i="1" spc="-2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100" i="1" spc="-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100" i="1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100" i="1" spc="-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100" i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100" i="1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100" i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40378" y="2959353"/>
            <a:ext cx="32537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8740" algn="l"/>
              </a:tabLst>
            </a:pPr>
            <a:r>
              <a:rPr sz="2100" i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100" i="1" spc="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100" i="1" spc="-5" dirty="0">
                <a:solidFill>
                  <a:srgbClr val="001F5F"/>
                </a:solidFill>
                <a:latin typeface="Arial"/>
                <a:cs typeface="Arial"/>
              </a:rPr>
              <a:t>tiviti</a:t>
            </a:r>
            <a:r>
              <a:rPr sz="2100" i="1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100" i="1" spc="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100" i="1" dirty="0">
                <a:solidFill>
                  <a:srgbClr val="001F5F"/>
                </a:solidFill>
                <a:latin typeface="Arial"/>
                <a:cs typeface="Arial"/>
              </a:rPr>
              <a:t>.	</a:t>
            </a:r>
            <a:r>
              <a:rPr sz="2100" spc="-2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otw</a:t>
            </a:r>
            <a:r>
              <a:rPr sz="2100" spc="-2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ths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tan</a:t>
            </a:r>
            <a:r>
              <a:rPr sz="2100" spc="-2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ing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77253" y="2959353"/>
            <a:ext cx="18605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0550" algn="l"/>
              </a:tabLst>
            </a:pPr>
            <a:r>
              <a:rPr sz="210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he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man</a:t>
            </a:r>
            <a:r>
              <a:rPr sz="2100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100" spc="-2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ry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7340" y="3279394"/>
            <a:ext cx="194246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50315" algn="l"/>
                <a:tab pos="1495425" algn="l"/>
              </a:tabLst>
            </a:pP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2100" spc="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100" spc="-2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ines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100" spc="-2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100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r  </a:t>
            </a:r>
            <a:r>
              <a:rPr sz="2100" spc="-5" dirty="0" smtClean="0">
                <a:solidFill>
                  <a:srgbClr val="001F5F"/>
                </a:solidFill>
                <a:latin typeface="Arial"/>
                <a:cs typeface="Arial"/>
              </a:rPr>
              <a:t>authorized</a:t>
            </a:r>
            <a:r>
              <a:rPr lang="en-PH" sz="2100" spc="-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100" spc="-1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52217" y="3279394"/>
            <a:ext cx="65849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  <a:tabLst>
                <a:tab pos="710565" algn="l"/>
                <a:tab pos="1312545" algn="l"/>
                <a:tab pos="1436370" algn="l"/>
                <a:tab pos="2089785" algn="l"/>
                <a:tab pos="2252980" algn="l"/>
                <a:tab pos="2719070" algn="l"/>
                <a:tab pos="3173730" algn="l"/>
                <a:tab pos="3987800" algn="l"/>
                <a:tab pos="4216400" algn="l"/>
                <a:tab pos="4935855" algn="l"/>
                <a:tab pos="5325745" algn="l"/>
                <a:tab pos="6098540" algn="l"/>
                <a:tab pos="6186805" algn="l"/>
              </a:tabLst>
            </a:pPr>
            <a:r>
              <a:rPr sz="2100" spc="-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100" spc="-1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.	</a:t>
            </a:r>
            <a:r>
              <a:rPr sz="2100" spc="-10" dirty="0">
                <a:solidFill>
                  <a:srgbClr val="001F5F"/>
                </a:solidFill>
                <a:latin typeface="Arial"/>
                <a:cs typeface="Arial"/>
              </a:rPr>
              <a:t>918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4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100" spc="-1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	its	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100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vised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	IRR,	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100" spc="-1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100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100" spc="-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s		</a:t>
            </a:r>
            <a:r>
              <a:rPr sz="2100" spc="-10" dirty="0">
                <a:solidFill>
                  <a:srgbClr val="001F5F"/>
                </a:solidFill>
                <a:latin typeface="Arial"/>
                <a:cs typeface="Arial"/>
              </a:rPr>
              <a:t>are  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100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100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rta</a:t>
            </a:r>
            <a:r>
              <a:rPr sz="2100" spc="-10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		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1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rly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		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100" spc="-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ocur</a:t>
            </a:r>
            <a:r>
              <a:rPr sz="2100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ment	activi</a:t>
            </a:r>
            <a:r>
              <a:rPr sz="2100" spc="-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ies,	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100" spc="-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om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100" spc="-10" dirty="0">
                <a:solidFill>
                  <a:srgbClr val="001F5F"/>
                </a:solidFill>
                <a:latin typeface="Arial"/>
                <a:cs typeface="Arial"/>
              </a:rPr>
              <a:t>pre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endParaRPr sz="2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7340" y="3919854"/>
            <a:ext cx="8531225" cy="2426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procurement conference until post-qualification of bids, </a:t>
            </a:r>
            <a:r>
              <a:rPr sz="2100" spc="-15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soon as 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the  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proposed national </a:t>
            </a:r>
            <a:r>
              <a:rPr sz="2100" spc="-10" dirty="0">
                <a:solidFill>
                  <a:srgbClr val="001F5F"/>
                </a:solidFill>
                <a:latin typeface="Arial"/>
                <a:cs typeface="Arial"/>
              </a:rPr>
              <a:t>budget 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is submitted 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Congress. </a:t>
            </a:r>
            <a:r>
              <a:rPr sz="2100" spc="-25" dirty="0">
                <a:solidFill>
                  <a:srgbClr val="001F5F"/>
                </a:solidFill>
                <a:latin typeface="Arial"/>
                <a:cs typeface="Arial"/>
              </a:rPr>
              <a:t>However, 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agencies  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may 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only proceed </a:t>
            </a:r>
            <a:r>
              <a:rPr sz="2100" spc="-10" dirty="0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the issuance of 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notice of award of 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contract  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upon approval or enactment of their respective appropriations </a:t>
            </a:r>
            <a:r>
              <a:rPr sz="2100" spc="-10" dirty="0">
                <a:solidFill>
                  <a:srgbClr val="001F5F"/>
                </a:solidFill>
                <a:latin typeface="Arial"/>
                <a:cs typeface="Arial"/>
              </a:rPr>
              <a:t>and  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issuance of budget authorization document and based on 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amount  authorized</a:t>
            </a:r>
            <a:r>
              <a:rPr sz="21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therein.</a:t>
            </a:r>
            <a:endParaRPr sz="21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  <a:spcBef>
                <a:spcPts val="1260"/>
              </a:spcBef>
            </a:pPr>
            <a:r>
              <a:rPr sz="2100" spc="-10" dirty="0">
                <a:solidFill>
                  <a:srgbClr val="001F5F"/>
                </a:solidFill>
                <a:latin typeface="Arial"/>
                <a:cs typeface="Arial"/>
              </a:rPr>
              <a:t>xxx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388493"/>
            <a:ext cx="8001000" cy="831215"/>
          </a:xfrm>
          <a:custGeom>
            <a:avLst/>
            <a:gdLst/>
            <a:ahLst/>
            <a:cxnLst/>
            <a:rect l="l" t="t" r="r" b="b"/>
            <a:pathLst>
              <a:path w="8001000" h="831215">
                <a:moveTo>
                  <a:pt x="8001000" y="0"/>
                </a:moveTo>
                <a:lnTo>
                  <a:pt x="0" y="0"/>
                </a:lnTo>
                <a:lnTo>
                  <a:pt x="742442" y="821182"/>
                </a:lnTo>
                <a:lnTo>
                  <a:pt x="8001000" y="8307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" y="1219200"/>
            <a:ext cx="76200" cy="5105400"/>
          </a:xfrm>
          <a:custGeom>
            <a:avLst/>
            <a:gdLst/>
            <a:ahLst/>
            <a:cxnLst/>
            <a:rect l="l" t="t" r="r" b="b"/>
            <a:pathLst>
              <a:path w="76200" h="5105400">
                <a:moveTo>
                  <a:pt x="44450" y="5003800"/>
                </a:moveTo>
                <a:lnTo>
                  <a:pt x="31750" y="5003800"/>
                </a:lnTo>
                <a:lnTo>
                  <a:pt x="31750" y="5105400"/>
                </a:lnTo>
                <a:lnTo>
                  <a:pt x="44450" y="5105400"/>
                </a:lnTo>
                <a:lnTo>
                  <a:pt x="44450" y="5003800"/>
                </a:lnTo>
                <a:close/>
              </a:path>
              <a:path w="76200" h="5105400">
                <a:moveTo>
                  <a:pt x="44450" y="4864100"/>
                </a:moveTo>
                <a:lnTo>
                  <a:pt x="31750" y="4864100"/>
                </a:lnTo>
                <a:lnTo>
                  <a:pt x="31750" y="4965700"/>
                </a:lnTo>
                <a:lnTo>
                  <a:pt x="44450" y="4965700"/>
                </a:lnTo>
                <a:lnTo>
                  <a:pt x="44450" y="4864100"/>
                </a:lnTo>
                <a:close/>
              </a:path>
              <a:path w="76200" h="5105400">
                <a:moveTo>
                  <a:pt x="44450" y="4724400"/>
                </a:moveTo>
                <a:lnTo>
                  <a:pt x="31750" y="4724400"/>
                </a:lnTo>
                <a:lnTo>
                  <a:pt x="31750" y="4826000"/>
                </a:lnTo>
                <a:lnTo>
                  <a:pt x="44450" y="4826000"/>
                </a:lnTo>
                <a:lnTo>
                  <a:pt x="44450" y="4724400"/>
                </a:lnTo>
                <a:close/>
              </a:path>
              <a:path w="76200" h="5105400">
                <a:moveTo>
                  <a:pt x="44450" y="4584700"/>
                </a:moveTo>
                <a:lnTo>
                  <a:pt x="31750" y="4584700"/>
                </a:lnTo>
                <a:lnTo>
                  <a:pt x="31750" y="4686300"/>
                </a:lnTo>
                <a:lnTo>
                  <a:pt x="44450" y="4686300"/>
                </a:lnTo>
                <a:lnTo>
                  <a:pt x="44450" y="4584700"/>
                </a:lnTo>
                <a:close/>
              </a:path>
              <a:path w="76200" h="5105400">
                <a:moveTo>
                  <a:pt x="44450" y="4445000"/>
                </a:moveTo>
                <a:lnTo>
                  <a:pt x="31750" y="4445000"/>
                </a:lnTo>
                <a:lnTo>
                  <a:pt x="31750" y="4546600"/>
                </a:lnTo>
                <a:lnTo>
                  <a:pt x="44450" y="4546600"/>
                </a:lnTo>
                <a:lnTo>
                  <a:pt x="44450" y="4445000"/>
                </a:lnTo>
                <a:close/>
              </a:path>
              <a:path w="76200" h="5105400">
                <a:moveTo>
                  <a:pt x="44450" y="4305300"/>
                </a:moveTo>
                <a:lnTo>
                  <a:pt x="31750" y="4305300"/>
                </a:lnTo>
                <a:lnTo>
                  <a:pt x="31750" y="4406900"/>
                </a:lnTo>
                <a:lnTo>
                  <a:pt x="44450" y="4406900"/>
                </a:lnTo>
                <a:lnTo>
                  <a:pt x="44450" y="4305300"/>
                </a:lnTo>
                <a:close/>
              </a:path>
              <a:path w="76200" h="5105400">
                <a:moveTo>
                  <a:pt x="44450" y="4165600"/>
                </a:moveTo>
                <a:lnTo>
                  <a:pt x="31750" y="4165600"/>
                </a:lnTo>
                <a:lnTo>
                  <a:pt x="31750" y="4267200"/>
                </a:lnTo>
                <a:lnTo>
                  <a:pt x="44450" y="4267200"/>
                </a:lnTo>
                <a:lnTo>
                  <a:pt x="44450" y="4165600"/>
                </a:lnTo>
                <a:close/>
              </a:path>
              <a:path w="76200" h="5105400">
                <a:moveTo>
                  <a:pt x="44450" y="4025900"/>
                </a:moveTo>
                <a:lnTo>
                  <a:pt x="31750" y="4025900"/>
                </a:lnTo>
                <a:lnTo>
                  <a:pt x="31750" y="4127500"/>
                </a:lnTo>
                <a:lnTo>
                  <a:pt x="44450" y="4127500"/>
                </a:lnTo>
                <a:lnTo>
                  <a:pt x="44450" y="4025900"/>
                </a:lnTo>
                <a:close/>
              </a:path>
              <a:path w="76200" h="5105400">
                <a:moveTo>
                  <a:pt x="44450" y="3886200"/>
                </a:moveTo>
                <a:lnTo>
                  <a:pt x="31750" y="3886200"/>
                </a:lnTo>
                <a:lnTo>
                  <a:pt x="31750" y="3987800"/>
                </a:lnTo>
                <a:lnTo>
                  <a:pt x="44450" y="3987800"/>
                </a:lnTo>
                <a:lnTo>
                  <a:pt x="44450" y="3886200"/>
                </a:lnTo>
                <a:close/>
              </a:path>
              <a:path w="76200" h="5105400">
                <a:moveTo>
                  <a:pt x="44450" y="3746500"/>
                </a:moveTo>
                <a:lnTo>
                  <a:pt x="31750" y="3746500"/>
                </a:lnTo>
                <a:lnTo>
                  <a:pt x="31750" y="3848100"/>
                </a:lnTo>
                <a:lnTo>
                  <a:pt x="44450" y="3848100"/>
                </a:lnTo>
                <a:lnTo>
                  <a:pt x="44450" y="3746500"/>
                </a:lnTo>
                <a:close/>
              </a:path>
              <a:path w="76200" h="5105400">
                <a:moveTo>
                  <a:pt x="44450" y="3606800"/>
                </a:moveTo>
                <a:lnTo>
                  <a:pt x="31750" y="3606800"/>
                </a:lnTo>
                <a:lnTo>
                  <a:pt x="31750" y="3708400"/>
                </a:lnTo>
                <a:lnTo>
                  <a:pt x="44450" y="3708400"/>
                </a:lnTo>
                <a:lnTo>
                  <a:pt x="44450" y="3606800"/>
                </a:lnTo>
                <a:close/>
              </a:path>
              <a:path w="76200" h="5105400">
                <a:moveTo>
                  <a:pt x="44450" y="3467100"/>
                </a:moveTo>
                <a:lnTo>
                  <a:pt x="31750" y="3467100"/>
                </a:lnTo>
                <a:lnTo>
                  <a:pt x="31750" y="3568700"/>
                </a:lnTo>
                <a:lnTo>
                  <a:pt x="44450" y="3568700"/>
                </a:lnTo>
                <a:lnTo>
                  <a:pt x="44450" y="3467100"/>
                </a:lnTo>
                <a:close/>
              </a:path>
              <a:path w="76200" h="5105400">
                <a:moveTo>
                  <a:pt x="44450" y="3327400"/>
                </a:moveTo>
                <a:lnTo>
                  <a:pt x="31750" y="3327400"/>
                </a:lnTo>
                <a:lnTo>
                  <a:pt x="31750" y="3429000"/>
                </a:lnTo>
                <a:lnTo>
                  <a:pt x="44450" y="3429000"/>
                </a:lnTo>
                <a:lnTo>
                  <a:pt x="44450" y="3327400"/>
                </a:lnTo>
                <a:close/>
              </a:path>
              <a:path w="76200" h="5105400">
                <a:moveTo>
                  <a:pt x="44450" y="3187700"/>
                </a:moveTo>
                <a:lnTo>
                  <a:pt x="31750" y="3187700"/>
                </a:lnTo>
                <a:lnTo>
                  <a:pt x="31750" y="3289300"/>
                </a:lnTo>
                <a:lnTo>
                  <a:pt x="44450" y="3289300"/>
                </a:lnTo>
                <a:lnTo>
                  <a:pt x="44450" y="3187700"/>
                </a:lnTo>
                <a:close/>
              </a:path>
              <a:path w="76200" h="5105400">
                <a:moveTo>
                  <a:pt x="44450" y="3048000"/>
                </a:moveTo>
                <a:lnTo>
                  <a:pt x="31750" y="3048000"/>
                </a:lnTo>
                <a:lnTo>
                  <a:pt x="31750" y="3149600"/>
                </a:lnTo>
                <a:lnTo>
                  <a:pt x="44450" y="3149600"/>
                </a:lnTo>
                <a:lnTo>
                  <a:pt x="44450" y="3048000"/>
                </a:lnTo>
                <a:close/>
              </a:path>
              <a:path w="76200" h="5105400">
                <a:moveTo>
                  <a:pt x="44450" y="2908300"/>
                </a:moveTo>
                <a:lnTo>
                  <a:pt x="31750" y="2908300"/>
                </a:lnTo>
                <a:lnTo>
                  <a:pt x="31750" y="3009900"/>
                </a:lnTo>
                <a:lnTo>
                  <a:pt x="44450" y="3009900"/>
                </a:lnTo>
                <a:lnTo>
                  <a:pt x="44450" y="2908300"/>
                </a:lnTo>
                <a:close/>
              </a:path>
              <a:path w="76200" h="5105400">
                <a:moveTo>
                  <a:pt x="44450" y="2768600"/>
                </a:moveTo>
                <a:lnTo>
                  <a:pt x="31750" y="2768600"/>
                </a:lnTo>
                <a:lnTo>
                  <a:pt x="31750" y="2870200"/>
                </a:lnTo>
                <a:lnTo>
                  <a:pt x="44450" y="2870200"/>
                </a:lnTo>
                <a:lnTo>
                  <a:pt x="44450" y="2768600"/>
                </a:lnTo>
                <a:close/>
              </a:path>
              <a:path w="76200" h="5105400">
                <a:moveTo>
                  <a:pt x="44450" y="2628900"/>
                </a:moveTo>
                <a:lnTo>
                  <a:pt x="31750" y="2628900"/>
                </a:lnTo>
                <a:lnTo>
                  <a:pt x="31750" y="2730500"/>
                </a:lnTo>
                <a:lnTo>
                  <a:pt x="44450" y="2730500"/>
                </a:lnTo>
                <a:lnTo>
                  <a:pt x="44450" y="2628900"/>
                </a:lnTo>
                <a:close/>
              </a:path>
              <a:path w="76200" h="5105400">
                <a:moveTo>
                  <a:pt x="44450" y="2489200"/>
                </a:moveTo>
                <a:lnTo>
                  <a:pt x="31750" y="2489200"/>
                </a:lnTo>
                <a:lnTo>
                  <a:pt x="31750" y="2590800"/>
                </a:lnTo>
                <a:lnTo>
                  <a:pt x="44450" y="2590800"/>
                </a:lnTo>
                <a:lnTo>
                  <a:pt x="44450" y="2489200"/>
                </a:lnTo>
                <a:close/>
              </a:path>
              <a:path w="76200" h="5105400">
                <a:moveTo>
                  <a:pt x="44450" y="2349500"/>
                </a:moveTo>
                <a:lnTo>
                  <a:pt x="31750" y="2349500"/>
                </a:lnTo>
                <a:lnTo>
                  <a:pt x="31750" y="2451100"/>
                </a:lnTo>
                <a:lnTo>
                  <a:pt x="44450" y="2451100"/>
                </a:lnTo>
                <a:lnTo>
                  <a:pt x="44450" y="2349500"/>
                </a:lnTo>
                <a:close/>
              </a:path>
              <a:path w="76200" h="5105400">
                <a:moveTo>
                  <a:pt x="44450" y="2209800"/>
                </a:moveTo>
                <a:lnTo>
                  <a:pt x="31750" y="2209800"/>
                </a:lnTo>
                <a:lnTo>
                  <a:pt x="31750" y="2311400"/>
                </a:lnTo>
                <a:lnTo>
                  <a:pt x="44450" y="2311400"/>
                </a:lnTo>
                <a:lnTo>
                  <a:pt x="44450" y="2209800"/>
                </a:lnTo>
                <a:close/>
              </a:path>
              <a:path w="76200" h="5105400">
                <a:moveTo>
                  <a:pt x="44450" y="2070100"/>
                </a:moveTo>
                <a:lnTo>
                  <a:pt x="31750" y="2070100"/>
                </a:lnTo>
                <a:lnTo>
                  <a:pt x="31750" y="2171700"/>
                </a:lnTo>
                <a:lnTo>
                  <a:pt x="44450" y="2171700"/>
                </a:lnTo>
                <a:lnTo>
                  <a:pt x="44450" y="2070100"/>
                </a:lnTo>
                <a:close/>
              </a:path>
              <a:path w="76200" h="5105400">
                <a:moveTo>
                  <a:pt x="44450" y="1930400"/>
                </a:moveTo>
                <a:lnTo>
                  <a:pt x="31750" y="1930400"/>
                </a:lnTo>
                <a:lnTo>
                  <a:pt x="31750" y="2032000"/>
                </a:lnTo>
                <a:lnTo>
                  <a:pt x="44450" y="2032000"/>
                </a:lnTo>
                <a:lnTo>
                  <a:pt x="44450" y="1930400"/>
                </a:lnTo>
                <a:close/>
              </a:path>
              <a:path w="76200" h="5105400">
                <a:moveTo>
                  <a:pt x="44450" y="1790700"/>
                </a:moveTo>
                <a:lnTo>
                  <a:pt x="31750" y="1790700"/>
                </a:lnTo>
                <a:lnTo>
                  <a:pt x="31750" y="1892300"/>
                </a:lnTo>
                <a:lnTo>
                  <a:pt x="44450" y="1892300"/>
                </a:lnTo>
                <a:lnTo>
                  <a:pt x="44450" y="1790700"/>
                </a:lnTo>
                <a:close/>
              </a:path>
              <a:path w="76200" h="5105400">
                <a:moveTo>
                  <a:pt x="44450" y="1651000"/>
                </a:moveTo>
                <a:lnTo>
                  <a:pt x="31750" y="1651000"/>
                </a:lnTo>
                <a:lnTo>
                  <a:pt x="31750" y="1752600"/>
                </a:lnTo>
                <a:lnTo>
                  <a:pt x="44450" y="1752600"/>
                </a:lnTo>
                <a:lnTo>
                  <a:pt x="44450" y="1651000"/>
                </a:lnTo>
                <a:close/>
              </a:path>
              <a:path w="76200" h="5105400">
                <a:moveTo>
                  <a:pt x="44450" y="1511300"/>
                </a:moveTo>
                <a:lnTo>
                  <a:pt x="31750" y="1511300"/>
                </a:lnTo>
                <a:lnTo>
                  <a:pt x="31750" y="1612900"/>
                </a:lnTo>
                <a:lnTo>
                  <a:pt x="44450" y="1612900"/>
                </a:lnTo>
                <a:lnTo>
                  <a:pt x="44450" y="1511300"/>
                </a:lnTo>
                <a:close/>
              </a:path>
              <a:path w="76200" h="5105400">
                <a:moveTo>
                  <a:pt x="44450" y="1371600"/>
                </a:moveTo>
                <a:lnTo>
                  <a:pt x="31750" y="1371600"/>
                </a:lnTo>
                <a:lnTo>
                  <a:pt x="31750" y="1473200"/>
                </a:lnTo>
                <a:lnTo>
                  <a:pt x="44450" y="1473200"/>
                </a:lnTo>
                <a:lnTo>
                  <a:pt x="44450" y="1371600"/>
                </a:lnTo>
                <a:close/>
              </a:path>
              <a:path w="76200" h="5105400">
                <a:moveTo>
                  <a:pt x="44450" y="1231900"/>
                </a:moveTo>
                <a:lnTo>
                  <a:pt x="31750" y="1231900"/>
                </a:lnTo>
                <a:lnTo>
                  <a:pt x="31750" y="1333500"/>
                </a:lnTo>
                <a:lnTo>
                  <a:pt x="44450" y="1333500"/>
                </a:lnTo>
                <a:lnTo>
                  <a:pt x="44450" y="1231900"/>
                </a:lnTo>
                <a:close/>
              </a:path>
              <a:path w="76200" h="5105400">
                <a:moveTo>
                  <a:pt x="44450" y="1092200"/>
                </a:moveTo>
                <a:lnTo>
                  <a:pt x="31750" y="1092200"/>
                </a:lnTo>
                <a:lnTo>
                  <a:pt x="31750" y="1193800"/>
                </a:lnTo>
                <a:lnTo>
                  <a:pt x="44450" y="1193800"/>
                </a:lnTo>
                <a:lnTo>
                  <a:pt x="44450" y="1092200"/>
                </a:lnTo>
                <a:close/>
              </a:path>
              <a:path w="76200" h="5105400">
                <a:moveTo>
                  <a:pt x="44450" y="952500"/>
                </a:moveTo>
                <a:lnTo>
                  <a:pt x="31750" y="952500"/>
                </a:lnTo>
                <a:lnTo>
                  <a:pt x="31750" y="1054100"/>
                </a:lnTo>
                <a:lnTo>
                  <a:pt x="44450" y="1054100"/>
                </a:lnTo>
                <a:lnTo>
                  <a:pt x="44450" y="952500"/>
                </a:lnTo>
                <a:close/>
              </a:path>
              <a:path w="76200" h="5105400">
                <a:moveTo>
                  <a:pt x="44450" y="812800"/>
                </a:moveTo>
                <a:lnTo>
                  <a:pt x="31750" y="812800"/>
                </a:lnTo>
                <a:lnTo>
                  <a:pt x="31750" y="914400"/>
                </a:lnTo>
                <a:lnTo>
                  <a:pt x="44450" y="914400"/>
                </a:lnTo>
                <a:lnTo>
                  <a:pt x="44450" y="812800"/>
                </a:lnTo>
                <a:close/>
              </a:path>
              <a:path w="76200" h="5105400">
                <a:moveTo>
                  <a:pt x="44450" y="673100"/>
                </a:moveTo>
                <a:lnTo>
                  <a:pt x="31750" y="673100"/>
                </a:lnTo>
                <a:lnTo>
                  <a:pt x="31750" y="774700"/>
                </a:lnTo>
                <a:lnTo>
                  <a:pt x="44450" y="774700"/>
                </a:lnTo>
                <a:lnTo>
                  <a:pt x="44450" y="673100"/>
                </a:lnTo>
                <a:close/>
              </a:path>
              <a:path w="76200" h="5105400">
                <a:moveTo>
                  <a:pt x="44450" y="533400"/>
                </a:moveTo>
                <a:lnTo>
                  <a:pt x="31750" y="533400"/>
                </a:lnTo>
                <a:lnTo>
                  <a:pt x="31750" y="635000"/>
                </a:lnTo>
                <a:lnTo>
                  <a:pt x="44450" y="635000"/>
                </a:lnTo>
                <a:lnTo>
                  <a:pt x="44450" y="533400"/>
                </a:lnTo>
                <a:close/>
              </a:path>
              <a:path w="76200" h="5105400">
                <a:moveTo>
                  <a:pt x="44450" y="393700"/>
                </a:moveTo>
                <a:lnTo>
                  <a:pt x="31750" y="393700"/>
                </a:lnTo>
                <a:lnTo>
                  <a:pt x="31750" y="495300"/>
                </a:lnTo>
                <a:lnTo>
                  <a:pt x="44450" y="495300"/>
                </a:lnTo>
                <a:lnTo>
                  <a:pt x="44450" y="393700"/>
                </a:lnTo>
                <a:close/>
              </a:path>
              <a:path w="76200" h="5105400">
                <a:moveTo>
                  <a:pt x="44450" y="254000"/>
                </a:moveTo>
                <a:lnTo>
                  <a:pt x="31750" y="254000"/>
                </a:lnTo>
                <a:lnTo>
                  <a:pt x="31750" y="355600"/>
                </a:lnTo>
                <a:lnTo>
                  <a:pt x="44450" y="355600"/>
                </a:lnTo>
                <a:lnTo>
                  <a:pt x="44450" y="254000"/>
                </a:lnTo>
                <a:close/>
              </a:path>
              <a:path w="76200" h="5105400">
                <a:moveTo>
                  <a:pt x="44450" y="114300"/>
                </a:moveTo>
                <a:lnTo>
                  <a:pt x="31750" y="114300"/>
                </a:lnTo>
                <a:lnTo>
                  <a:pt x="31750" y="215900"/>
                </a:lnTo>
                <a:lnTo>
                  <a:pt x="44450" y="215900"/>
                </a:lnTo>
                <a:lnTo>
                  <a:pt x="44450" y="114300"/>
                </a:lnTo>
                <a:close/>
              </a:path>
              <a:path w="76200" h="5105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105400">
                <a:moveTo>
                  <a:pt x="44450" y="63500"/>
                </a:moveTo>
                <a:lnTo>
                  <a:pt x="31750" y="63500"/>
                </a:lnTo>
                <a:lnTo>
                  <a:pt x="31750" y="76200"/>
                </a:lnTo>
                <a:lnTo>
                  <a:pt x="44450" y="76200"/>
                </a:lnTo>
                <a:lnTo>
                  <a:pt x="44450" y="63500"/>
                </a:lnTo>
                <a:close/>
              </a:path>
              <a:path w="76200" h="5105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1580" y="388493"/>
            <a:ext cx="7982584" cy="831215"/>
          </a:xfrm>
          <a:custGeom>
            <a:avLst/>
            <a:gdLst/>
            <a:ahLst/>
            <a:cxnLst/>
            <a:rect l="l" t="t" r="r" b="b"/>
            <a:pathLst>
              <a:path w="7982584" h="831215">
                <a:moveTo>
                  <a:pt x="7982419" y="0"/>
                </a:moveTo>
                <a:lnTo>
                  <a:pt x="0" y="0"/>
                </a:lnTo>
                <a:lnTo>
                  <a:pt x="742403" y="821182"/>
                </a:lnTo>
                <a:lnTo>
                  <a:pt x="7982419" y="830682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56176" y="365759"/>
            <a:ext cx="4550664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55152" y="365759"/>
            <a:ext cx="655320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4184" y="618108"/>
            <a:ext cx="3963289" cy="2852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52800" y="1249705"/>
            <a:ext cx="1371600" cy="30734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57150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450"/>
              </a:spcBef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ISSUES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00800" y="1249705"/>
            <a:ext cx="1371600" cy="307340"/>
          </a:xfrm>
          <a:prstGeom prst="rect">
            <a:avLst/>
          </a:prstGeom>
          <a:solidFill>
            <a:srgbClr val="A9D18E"/>
          </a:solidFill>
        </p:spPr>
        <p:txBody>
          <a:bodyPr vert="horz" wrap="square" lIns="0" tIns="57150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450"/>
              </a:spcBef>
            </a:pP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ACTIONS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9550" y="2383408"/>
            <a:ext cx="198691" cy="2117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67206" y="2664993"/>
            <a:ext cx="1268730" cy="30734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5778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455"/>
              </a:spcBef>
            </a:pP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18 March</a:t>
            </a:r>
            <a:r>
              <a:rPr sz="1200" b="1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4990" y="2289936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2391803" y="0"/>
                </a:moveTo>
                <a:lnTo>
                  <a:pt x="0" y="0"/>
                </a:lnTo>
                <a:lnTo>
                  <a:pt x="104254" y="174625"/>
                </a:lnTo>
                <a:lnTo>
                  <a:pt x="0" y="349250"/>
                </a:lnTo>
                <a:lnTo>
                  <a:pt x="2391803" y="349250"/>
                </a:lnTo>
                <a:lnTo>
                  <a:pt x="2496070" y="174625"/>
                </a:lnTo>
                <a:lnTo>
                  <a:pt x="23918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4990" y="2289936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0" y="0"/>
                </a:moveTo>
                <a:lnTo>
                  <a:pt x="2391803" y="0"/>
                </a:lnTo>
                <a:lnTo>
                  <a:pt x="2496070" y="174625"/>
                </a:lnTo>
                <a:lnTo>
                  <a:pt x="2391803" y="349250"/>
                </a:lnTo>
                <a:lnTo>
                  <a:pt x="0" y="349250"/>
                </a:lnTo>
                <a:lnTo>
                  <a:pt x="104254" y="1746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0556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06958" y="2356484"/>
            <a:ext cx="2090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GPPB Resolution No.</a:t>
            </a: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07-2018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80944" y="1636776"/>
            <a:ext cx="2889504" cy="17967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90164" y="1732229"/>
            <a:ext cx="2685415" cy="120078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27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Request for modified payment  scheme, other than claim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progress payments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least once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month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pursuant to Annex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“E”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the 2016 revised IRR of RA No.  9184.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the procurement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90164" y="2885058"/>
            <a:ext cx="26854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3893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ern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nt	i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90164" y="3077032"/>
            <a:ext cx="22440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projects on a turn-key</a:t>
            </a:r>
            <a:r>
              <a:rPr sz="1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basis.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29884" y="1796795"/>
            <a:ext cx="2962656" cy="1490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061709" y="1831339"/>
            <a:ext cx="2706370" cy="13919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27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Amendment to Section 5 of</a:t>
            </a:r>
            <a:r>
              <a:rPr sz="1400" spc="-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Annex  “E”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IRR of RA 9184 or the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Contract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Implementation  Guidelines for Infrastructure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Projects, including the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corresponding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Clauses in the  PBDs for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Infrastructure</a:t>
            </a:r>
            <a:r>
              <a:rPr sz="14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Projects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929884" y="3566159"/>
            <a:ext cx="3008375" cy="13441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116828" y="3818001"/>
            <a:ext cx="2644140" cy="8159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-635" algn="ctr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Approved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the Implementation of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Framework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Agreement for</a:t>
            </a:r>
            <a:r>
              <a:rPr sz="14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overall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implementation to all procuring  entities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9550" y="4107941"/>
            <a:ext cx="198691" cy="2117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38200" y="4417593"/>
            <a:ext cx="1424305" cy="30734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58419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459"/>
              </a:spcBef>
            </a:pP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18 October</a:t>
            </a:r>
            <a:r>
              <a:rPr sz="12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4990" y="4014596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2391803" y="0"/>
                </a:moveTo>
                <a:lnTo>
                  <a:pt x="0" y="0"/>
                </a:lnTo>
                <a:lnTo>
                  <a:pt x="104254" y="174497"/>
                </a:lnTo>
                <a:lnTo>
                  <a:pt x="0" y="349122"/>
                </a:lnTo>
                <a:lnTo>
                  <a:pt x="2391803" y="349122"/>
                </a:lnTo>
                <a:lnTo>
                  <a:pt x="2496070" y="174497"/>
                </a:lnTo>
                <a:lnTo>
                  <a:pt x="23918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4990" y="4014596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0" y="0"/>
                </a:moveTo>
                <a:lnTo>
                  <a:pt x="2391803" y="0"/>
                </a:lnTo>
                <a:lnTo>
                  <a:pt x="2496070" y="174497"/>
                </a:lnTo>
                <a:lnTo>
                  <a:pt x="2391803" y="349122"/>
                </a:lnTo>
                <a:lnTo>
                  <a:pt x="0" y="349122"/>
                </a:lnTo>
                <a:lnTo>
                  <a:pt x="104254" y="17449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0556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06958" y="4081398"/>
            <a:ext cx="2090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GPPB Resolution No.</a:t>
            </a: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19-2018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80944" y="3566159"/>
            <a:ext cx="2889504" cy="1344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197479" y="3914013"/>
            <a:ext cx="246888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indent="-1270" algn="ctr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Expand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implementation of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Framework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Agreement to</a:t>
            </a:r>
            <a:r>
              <a:rPr sz="14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other  procuring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entities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97586" y="5559044"/>
            <a:ext cx="211772" cy="2118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38200" y="5865393"/>
            <a:ext cx="1553210" cy="30734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58419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459"/>
              </a:spcBef>
            </a:pP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18 October</a:t>
            </a:r>
            <a:r>
              <a:rPr sz="12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929884" y="5116067"/>
            <a:ext cx="3049523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203696" y="5362194"/>
            <a:ext cx="250952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Approved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the Guidelines on</a:t>
            </a:r>
            <a:r>
              <a:rPr sz="14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the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Use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Virtual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Store for the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Procurement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4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CSEs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99580" y="5490336"/>
            <a:ext cx="2496185" cy="349885"/>
          </a:xfrm>
          <a:custGeom>
            <a:avLst/>
            <a:gdLst/>
            <a:ahLst/>
            <a:cxnLst/>
            <a:rect l="l" t="t" r="r" b="b"/>
            <a:pathLst>
              <a:path w="2496185" h="349885">
                <a:moveTo>
                  <a:pt x="2391752" y="0"/>
                </a:moveTo>
                <a:lnTo>
                  <a:pt x="0" y="0"/>
                </a:lnTo>
                <a:lnTo>
                  <a:pt x="104254" y="174650"/>
                </a:lnTo>
                <a:lnTo>
                  <a:pt x="0" y="349262"/>
                </a:lnTo>
                <a:lnTo>
                  <a:pt x="2391752" y="349262"/>
                </a:lnTo>
                <a:lnTo>
                  <a:pt x="2496019" y="174650"/>
                </a:lnTo>
                <a:lnTo>
                  <a:pt x="239175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9580" y="5490336"/>
            <a:ext cx="2496185" cy="349885"/>
          </a:xfrm>
          <a:custGeom>
            <a:avLst/>
            <a:gdLst/>
            <a:ahLst/>
            <a:cxnLst/>
            <a:rect l="l" t="t" r="r" b="b"/>
            <a:pathLst>
              <a:path w="2496185" h="349885">
                <a:moveTo>
                  <a:pt x="0" y="0"/>
                </a:moveTo>
                <a:lnTo>
                  <a:pt x="2391752" y="0"/>
                </a:lnTo>
                <a:lnTo>
                  <a:pt x="2496019" y="174650"/>
                </a:lnTo>
                <a:lnTo>
                  <a:pt x="2391752" y="349262"/>
                </a:lnTo>
                <a:lnTo>
                  <a:pt x="0" y="349262"/>
                </a:lnTo>
                <a:lnTo>
                  <a:pt x="104254" y="1746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0556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01472" y="5557520"/>
            <a:ext cx="2091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GPPB Resolution No.</a:t>
            </a: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20-2018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58083" y="5093208"/>
            <a:ext cx="2916936" cy="11658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086480" y="5254878"/>
            <a:ext cx="2668270" cy="815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065" marR="5080" indent="-1905" algn="ctr">
              <a:lnSpc>
                <a:spcPct val="90000"/>
              </a:lnSpc>
              <a:spcBef>
                <a:spcPts val="270"/>
              </a:spcBef>
            </a:pP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make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procurement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more  efficient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implementing/allowing  online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procurement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 CSE/Non-  CSEs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7340" y="1450340"/>
            <a:ext cx="4197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" dirty="0">
                <a:latin typeface="Arial"/>
                <a:cs typeface="Arial"/>
              </a:rPr>
              <a:t>Basis for the conduct of</a:t>
            </a:r>
            <a:r>
              <a:rPr i="1" spc="-35" dirty="0">
                <a:latin typeface="Arial"/>
                <a:cs typeface="Arial"/>
              </a:rPr>
              <a:t> </a:t>
            </a:r>
            <a:r>
              <a:rPr i="1" spc="-65" dirty="0">
                <a:latin typeface="Arial"/>
                <a:cs typeface="Arial"/>
              </a:rPr>
              <a:t>EPA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7340" y="2120899"/>
            <a:ext cx="8531225" cy="4126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Section 7.6, 2016 revised IRR of </a:t>
            </a:r>
            <a:r>
              <a:rPr sz="22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RA </a:t>
            </a:r>
            <a:r>
              <a:rPr sz="22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No.</a:t>
            </a:r>
            <a:r>
              <a:rPr sz="2200" u="heavy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9184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12700" marR="5080" indent="685800" algn="just">
              <a:lnSpc>
                <a:spcPct val="90000"/>
              </a:lnSpc>
            </a:pPr>
            <a:r>
              <a:rPr sz="2200" spc="-125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facilitate the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immediate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implementation of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procurement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of  Goods,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Infrastructure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Projects or Consulting Services, even pending  approval of the GAA, corporate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budget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or appropriations ordinance,  as the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case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may be,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notwithstanding Section 7.2 hereof, the  Procuring Entity may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undertake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2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procurement activities short of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award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  <a:spcBef>
                <a:spcPts val="1470"/>
              </a:spcBef>
            </a:pP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xxxxx</a:t>
            </a:r>
            <a:endParaRPr sz="2000">
              <a:latin typeface="Arial"/>
              <a:cs typeface="Arial"/>
            </a:endParaRPr>
          </a:p>
          <a:p>
            <a:pPr marL="12700" marR="6350" indent="685800" algn="just">
              <a:lnSpc>
                <a:spcPts val="2380"/>
              </a:lnSpc>
              <a:spcBef>
                <a:spcPts val="1730"/>
              </a:spcBef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No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award of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contract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shall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be made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until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the GAA,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corporate 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budget or appropriations ordinance, as the case may be,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has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been  approved or</a:t>
            </a:r>
            <a:r>
              <a:rPr sz="22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enacted.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33946" y="1593850"/>
          <a:ext cx="8244840" cy="3885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4485"/>
                <a:gridCol w="5380355"/>
              </a:tblGrid>
              <a:tr h="399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2599055">
                <a:tc>
                  <a:txBody>
                    <a:bodyPr/>
                    <a:lstStyle/>
                    <a:p>
                      <a:pPr marL="97790" marR="2286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What is the basis for  the PEs’ conduct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early</a:t>
                      </a:r>
                      <a:r>
                        <a:rPr sz="2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procurement?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78105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 up to one year projects - the  indicative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APP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duly approved 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HoPE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8425" marR="78105" algn="just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 multi-year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projects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– the </a:t>
                      </a:r>
                      <a:r>
                        <a:rPr sz="2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Multi-Year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Contracting Authority</a:t>
                      </a:r>
                      <a:r>
                        <a:rPr sz="2200" spc="-1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(MYCA).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8709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When should</a:t>
                      </a:r>
                      <a:r>
                        <a:rPr sz="2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PEs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undertake</a:t>
                      </a:r>
                      <a:r>
                        <a:rPr sz="2200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EPA?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984885" algn="l"/>
                          <a:tab pos="1595120" algn="l"/>
                          <a:tab pos="3213735" algn="l"/>
                          <a:tab pos="3666490" algn="l"/>
                          <a:tab pos="4274820" algn="l"/>
                          <a:tab pos="5064125" algn="l"/>
                        </a:tabLst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Upon	the	submission	of	the	NEP	to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Congress.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74650" y="1974850"/>
          <a:ext cx="8244205" cy="381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9735"/>
                <a:gridCol w="5284470"/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3444240">
                <a:tc>
                  <a:txBody>
                    <a:bodyPr/>
                    <a:lstStyle/>
                    <a:p>
                      <a:pPr marL="97790" marR="2457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What procurement  projects/activities are  covered?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1325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Courier New"/>
                        <a:buChar char="o"/>
                        <a:tabLst>
                          <a:tab pos="441959" algn="l"/>
                        </a:tabLst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Locally Funded Procurement</a:t>
                      </a:r>
                      <a:r>
                        <a:rPr sz="2200" spc="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Projects.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441325" marR="77470" indent="-34290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41959" algn="l"/>
                          <a:tab pos="2722880" algn="l"/>
                          <a:tab pos="3914775" algn="l"/>
                          <a:tab pos="4949825" algn="l"/>
                        </a:tabLst>
                      </a:pP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ig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-As</a:t>
                      </a:r>
                      <a:r>
                        <a:rPr sz="2200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ted	Proje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ts	(</a:t>
                      </a:r>
                      <a:r>
                        <a:rPr sz="2200" spc="-1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APs)	or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Foreign-Funded</a:t>
                      </a:r>
                      <a:r>
                        <a:rPr sz="2200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Projects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8425" marR="74930" algn="just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22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FAPs,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early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procurement shall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be  undertaken on the basis of a Declaration  of Intent, Credit Line Agreement,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pledge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or similar contracts/instruments issued  by a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foreign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financing source or donor  institution or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country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pending final  approval of the foreign</a:t>
                      </a:r>
                      <a:r>
                        <a:rPr sz="2200" spc="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loan.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3915" y="1436878"/>
            <a:ext cx="1751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Discussion: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33946" y="2092705"/>
          <a:ext cx="8244840" cy="313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9735"/>
                <a:gridCol w="5285105"/>
              </a:tblGrid>
              <a:tr h="365760"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ISSUES/CONCERNS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69798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EPA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GUIDELINES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2773680">
                <a:tc>
                  <a:txBody>
                    <a:bodyPr/>
                    <a:lstStyle/>
                    <a:p>
                      <a:pPr marL="97790" marR="2451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What procurement  projects/activities are  NOT covered by  </a:t>
                      </a:r>
                      <a:r>
                        <a:rPr sz="22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EPA?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71120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Procurement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Projects to be funded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from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lump-sum appropriations in the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NEP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wherein the recipients and the  corresponding amounts have not been  identified/approved.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8425" algn="just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 e.g., Contingent</a:t>
                      </a:r>
                      <a:r>
                        <a:rPr sz="2200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Fund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3915" y="1436878"/>
            <a:ext cx="1751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Discussion: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33946" y="2129282"/>
          <a:ext cx="8244840" cy="3199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9735"/>
                <a:gridCol w="5285105"/>
              </a:tblGrid>
              <a:tr h="426084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ISSUES/CONCERNS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4871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EPA</a:t>
                      </a:r>
                      <a:r>
                        <a:rPr sz="22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GUIDELINES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27736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Con’t: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7790" marR="24511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What about Centrally  Managed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Items?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77470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Centrally Managed Items which are  directly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released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 the implementing unit  and those with a sub-allotment may still  be covered by </a:t>
                      </a:r>
                      <a:r>
                        <a:rPr sz="22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EPA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as long as the  implementing unit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has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sought the  approval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from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 conduct </a:t>
                      </a:r>
                      <a:r>
                        <a:rPr sz="22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EPA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  the procurement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project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with the  corresponding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amount.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3915" y="1436878"/>
            <a:ext cx="1751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Discussion: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35609" y="2355850"/>
          <a:ext cx="8244205" cy="313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9735"/>
                <a:gridCol w="5284470"/>
              </a:tblGrid>
              <a:tr h="365760"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ISSUES/CONCERNS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6973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EPA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GUIDELINES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2773680">
                <a:tc>
                  <a:txBody>
                    <a:bodyPr/>
                    <a:lstStyle/>
                    <a:p>
                      <a:pPr marL="97790" marR="558165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1245870" algn="l"/>
                        </a:tabLst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sz="2200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procurement  modalities are not  covered	by</a:t>
                      </a:r>
                      <a:r>
                        <a:rPr sz="22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EPA?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Projects undertaken</a:t>
                      </a:r>
                      <a:r>
                        <a:rPr sz="2200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through: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441325" indent="-34290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41959" algn="l"/>
                        </a:tabLst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Repeat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Order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441325" indent="-34290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41959" algn="l"/>
                        </a:tabLst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Shopping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441325" indent="-34290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41959" algn="l"/>
                        </a:tabLst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Emergency</a:t>
                      </a:r>
                      <a:r>
                        <a:rPr sz="2200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Cases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441325" indent="-34290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41959" algn="l"/>
                        </a:tabLst>
                      </a:pPr>
                      <a:r>
                        <a:rPr sz="22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Take-Over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200" spc="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Contracts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441325" indent="-34290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41959" algn="l"/>
                        </a:tabLst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Small </a:t>
                      </a:r>
                      <a:r>
                        <a:rPr sz="22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Value</a:t>
                      </a:r>
                      <a:r>
                        <a:rPr sz="2200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Procurement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3915" y="1537157"/>
            <a:ext cx="175196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Discussion: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24611" y="2127250"/>
          <a:ext cx="8244205" cy="3504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4985"/>
                <a:gridCol w="5189220"/>
              </a:tblGrid>
              <a:tr h="395605"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ISSUES/CONCERNS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5424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EPA</a:t>
                      </a:r>
                      <a:r>
                        <a:rPr sz="20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GUIDELINES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3108960">
                <a:tc>
                  <a:txBody>
                    <a:bodyPr/>
                    <a:lstStyle/>
                    <a:p>
                      <a:pPr marL="97790" marR="10401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What must an  Invitation to</a:t>
                      </a:r>
                      <a:r>
                        <a:rPr sz="22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Bid 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contain?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1325" marR="7747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Courier New"/>
                        <a:buChar char="o"/>
                        <a:tabLst>
                          <a:tab pos="441959" algn="l"/>
                        </a:tabLst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shall indicate in the Invitation  to Bid and 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Bidding Documents  that the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project is an</a:t>
                      </a:r>
                      <a:r>
                        <a:rPr sz="2200" u="heavy" spc="20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200" u="heavy" spc="-50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EPA</a:t>
                      </a:r>
                      <a:r>
                        <a:rPr sz="22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441325" marR="76835" indent="-342900" algn="just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41959" algn="l"/>
                        </a:tabLst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Prospective bidders must be  apprised of the rules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and procedure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undertaking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early procurement  emphasizing the conditions of award  and the </a:t>
                      </a:r>
                      <a:r>
                        <a:rPr sz="2200" u="heavy" spc="-10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effect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on bid validity and  </a:t>
                      </a:r>
                      <a:r>
                        <a:rPr sz="2200" u="heavy" spc="-20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security</a:t>
                      </a:r>
                      <a:r>
                        <a:rPr sz="2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3915" y="1537157"/>
            <a:ext cx="175196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Discussion: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35609" y="2066289"/>
          <a:ext cx="8244205" cy="3504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5485"/>
                <a:gridCol w="4998720"/>
              </a:tblGrid>
              <a:tr h="395605">
                <a:tc>
                  <a:txBody>
                    <a:bodyPr/>
                    <a:lstStyle/>
                    <a:p>
                      <a:pPr marL="39941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ISSUES/CONCERNS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4478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EPA</a:t>
                      </a:r>
                      <a:r>
                        <a:rPr sz="20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GUIDELINES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3108960">
                <a:tc>
                  <a:txBody>
                    <a:bodyPr/>
                    <a:lstStyle/>
                    <a:p>
                      <a:pPr marL="97790" marR="2044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What happens if the bid  validity</a:t>
                      </a:r>
                      <a:r>
                        <a:rPr sz="2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expires?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1325" marR="7620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Courier New"/>
                        <a:buChar char="o"/>
                        <a:tabLst>
                          <a:tab pos="441959" algn="l"/>
                        </a:tabLst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bidders </a:t>
                      </a:r>
                      <a:r>
                        <a:rPr sz="22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shall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extend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validity 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their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bids and bid</a:t>
                      </a:r>
                      <a:r>
                        <a:rPr sz="22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securities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  <a:buClr>
                          <a:srgbClr val="001F5F"/>
                        </a:buClr>
                        <a:buFont typeface="Courier New"/>
                        <a:buChar char="o"/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441325" marR="74295" indent="-342900" algn="just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41959" algn="l"/>
                        </a:tabLst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22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change </a:t>
                      </a:r>
                      <a:r>
                        <a:rPr sz="2200" u="heavy" spc="-10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in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the form </a:t>
                      </a:r>
                      <a:r>
                        <a:rPr sz="22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the </a:t>
                      </a:r>
                      <a:r>
                        <a:rPr sz="22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bid  security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is allowed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provided said  change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done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before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expiration 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validity of the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first  bid</a:t>
                      </a:r>
                      <a:r>
                        <a:rPr sz="2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security.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3915" y="1436878"/>
            <a:ext cx="1751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Discussion: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56425" y="1898650"/>
          <a:ext cx="8400415" cy="4436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415"/>
                <a:gridCol w="6096000"/>
              </a:tblGrid>
              <a:tr h="70040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ISSUES/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CONCERNS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942464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21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EPA</a:t>
                      </a:r>
                      <a:r>
                        <a:rPr sz="21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GUIDELINES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3735704">
                <a:tc>
                  <a:txBody>
                    <a:bodyPr/>
                    <a:lstStyle/>
                    <a:p>
                      <a:pPr marL="97155" marR="800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happens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if  the BAC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has  already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issued a  recommendation 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 the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award</a:t>
                      </a:r>
                      <a:r>
                        <a:rPr sz="21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  contract but the  GAA has not yet 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been</a:t>
                      </a:r>
                      <a:r>
                        <a:rPr sz="21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enacted?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74930" algn="just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Pending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approval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GAA,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Corporate Budget  or Appropriations Ordinance, or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signed loan  agreement,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 the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case of </a:t>
                      </a:r>
                      <a:r>
                        <a:rPr sz="21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FAPs,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following  periods shall be </a:t>
                      </a:r>
                      <a:r>
                        <a:rPr sz="21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tolled or</a:t>
                      </a:r>
                      <a:r>
                        <a:rPr sz="2100" u="heavy" spc="-3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1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suspended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440690" marR="75565" indent="-342900" algn="just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4132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15-day period </a:t>
                      </a:r>
                      <a:r>
                        <a:rPr sz="21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for </a:t>
                      </a:r>
                      <a:r>
                        <a:rPr sz="21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the HoPE </a:t>
                      </a:r>
                      <a:r>
                        <a:rPr sz="21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to </a:t>
                      </a:r>
                      <a:r>
                        <a:rPr sz="2100" u="heavy" spc="-10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approve </a:t>
                      </a:r>
                      <a:r>
                        <a:rPr sz="21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the  </a:t>
                      </a:r>
                      <a:r>
                        <a:rPr sz="21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Resolution </a:t>
                      </a:r>
                      <a:r>
                        <a:rPr sz="2100" u="heavy" spc="-10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sz="21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the BAC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issue the Notice  of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Award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provided under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Section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37;</a:t>
                      </a:r>
                      <a:r>
                        <a:rPr sz="2100" spc="-1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440690" marR="75565" indent="-34290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Courier New"/>
                        <a:buChar char="o"/>
                        <a:tabLst>
                          <a:tab pos="44132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3-month period within which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21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complete  the procurement process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from the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opening of  bids up to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award of contract,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under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Section 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38 of RA No.</a:t>
                      </a:r>
                      <a:r>
                        <a:rPr sz="2100" spc="-1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9184.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5089" y="1700529"/>
            <a:ext cx="1751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Discussion:</a:t>
            </a:r>
          </a:p>
        </p:txBody>
      </p:sp>
      <p:sp>
        <p:nvSpPr>
          <p:cNvPr id="14" name="object 14"/>
          <p:cNvSpPr/>
          <p:nvPr/>
        </p:nvSpPr>
        <p:spPr>
          <a:xfrm>
            <a:off x="3619500" y="4283202"/>
            <a:ext cx="5207635" cy="0"/>
          </a:xfrm>
          <a:custGeom>
            <a:avLst/>
            <a:gdLst/>
            <a:ahLst/>
            <a:cxnLst/>
            <a:rect l="l" t="t" r="r" b="b"/>
            <a:pathLst>
              <a:path w="5207634">
                <a:moveTo>
                  <a:pt x="0" y="0"/>
                </a:moveTo>
                <a:lnTo>
                  <a:pt x="5207508" y="0"/>
                </a:lnTo>
              </a:path>
            </a:pathLst>
          </a:custGeom>
          <a:ln w="1981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99847" y="2279650"/>
          <a:ext cx="8712834" cy="3437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8785"/>
                <a:gridCol w="5734049"/>
              </a:tblGrid>
              <a:tr h="41084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7633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1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EPA</a:t>
                      </a:r>
                      <a:r>
                        <a:rPr sz="21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GUIDELINES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30270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1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Con’t: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97790" marR="240029">
                        <a:lnSpc>
                          <a:spcPct val="100000"/>
                        </a:lnSpc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What happens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if the 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BAC has already 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issued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  recommendation as</a:t>
                      </a:r>
                      <a:r>
                        <a:rPr sz="21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  the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award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 contract 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but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GAA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has not  yet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been</a:t>
                      </a:r>
                      <a:r>
                        <a:rPr sz="2100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enacted?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1325" marR="74295" indent="-342900" algn="just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50" dirty="0">
                          <a:solidFill>
                            <a:srgbClr val="001F5F"/>
                          </a:solidFill>
                          <a:latin typeface="Courier New"/>
                          <a:cs typeface="Courier New"/>
                        </a:rPr>
                        <a:t>o </a:t>
                      </a:r>
                      <a:r>
                        <a:rPr sz="205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0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period </a:t>
                      </a:r>
                      <a:r>
                        <a:rPr sz="205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20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time for the </a:t>
                      </a:r>
                      <a:r>
                        <a:rPr sz="205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award of </a:t>
                      </a:r>
                      <a:r>
                        <a:rPr sz="20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contract  </a:t>
                      </a:r>
                      <a:r>
                        <a:rPr sz="205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and termination of </a:t>
                      </a:r>
                      <a:r>
                        <a:rPr sz="20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procurement process,  </a:t>
                      </a:r>
                      <a:r>
                        <a:rPr sz="205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20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case </a:t>
                      </a:r>
                      <a:r>
                        <a:rPr sz="205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may be, </a:t>
                      </a:r>
                      <a:r>
                        <a:rPr sz="20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shall begin to run again </a:t>
                      </a:r>
                      <a:r>
                        <a:rPr sz="205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05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upon </a:t>
                      </a:r>
                      <a:r>
                        <a:rPr sz="2050" u="heavy" spc="-10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effectivity </a:t>
                      </a:r>
                      <a:r>
                        <a:rPr sz="205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of the GAA,</a:t>
                      </a:r>
                      <a:r>
                        <a:rPr sz="2050" u="heavy" spc="46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05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appropriations </a:t>
                      </a:r>
                      <a:r>
                        <a:rPr sz="205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ordinance, </a:t>
                      </a:r>
                      <a:r>
                        <a:rPr sz="20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corporate </a:t>
                      </a:r>
                      <a:r>
                        <a:rPr sz="205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budget or loan </a:t>
                      </a:r>
                      <a:r>
                        <a:rPr sz="205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 agreement</a:t>
                      </a:r>
                      <a:r>
                        <a:rPr sz="205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, as </a:t>
                      </a:r>
                      <a:r>
                        <a:rPr sz="20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case </a:t>
                      </a:r>
                      <a:r>
                        <a:rPr sz="205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may be.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388493"/>
            <a:ext cx="8001000" cy="831215"/>
          </a:xfrm>
          <a:custGeom>
            <a:avLst/>
            <a:gdLst/>
            <a:ahLst/>
            <a:cxnLst/>
            <a:rect l="l" t="t" r="r" b="b"/>
            <a:pathLst>
              <a:path w="8001000" h="831215">
                <a:moveTo>
                  <a:pt x="8001000" y="0"/>
                </a:moveTo>
                <a:lnTo>
                  <a:pt x="0" y="0"/>
                </a:lnTo>
                <a:lnTo>
                  <a:pt x="742442" y="821182"/>
                </a:lnTo>
                <a:lnTo>
                  <a:pt x="8001000" y="8307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" y="1371600"/>
            <a:ext cx="76200" cy="4724400"/>
          </a:xfrm>
          <a:custGeom>
            <a:avLst/>
            <a:gdLst/>
            <a:ahLst/>
            <a:cxnLst/>
            <a:rect l="l" t="t" r="r" b="b"/>
            <a:pathLst>
              <a:path w="76200" h="4724400">
                <a:moveTo>
                  <a:pt x="44450" y="4622800"/>
                </a:moveTo>
                <a:lnTo>
                  <a:pt x="31750" y="4622800"/>
                </a:lnTo>
                <a:lnTo>
                  <a:pt x="31750" y="4724400"/>
                </a:lnTo>
                <a:lnTo>
                  <a:pt x="44450" y="4724400"/>
                </a:lnTo>
                <a:lnTo>
                  <a:pt x="44450" y="4622800"/>
                </a:lnTo>
                <a:close/>
              </a:path>
              <a:path w="76200" h="4724400">
                <a:moveTo>
                  <a:pt x="44450" y="4483100"/>
                </a:moveTo>
                <a:lnTo>
                  <a:pt x="31750" y="4483100"/>
                </a:lnTo>
                <a:lnTo>
                  <a:pt x="31750" y="4584700"/>
                </a:lnTo>
                <a:lnTo>
                  <a:pt x="44450" y="4584700"/>
                </a:lnTo>
                <a:lnTo>
                  <a:pt x="44450" y="4483100"/>
                </a:lnTo>
                <a:close/>
              </a:path>
              <a:path w="76200" h="4724400">
                <a:moveTo>
                  <a:pt x="44450" y="4343400"/>
                </a:moveTo>
                <a:lnTo>
                  <a:pt x="31750" y="4343400"/>
                </a:lnTo>
                <a:lnTo>
                  <a:pt x="31750" y="4445000"/>
                </a:lnTo>
                <a:lnTo>
                  <a:pt x="44450" y="4445000"/>
                </a:lnTo>
                <a:lnTo>
                  <a:pt x="44450" y="4343400"/>
                </a:lnTo>
                <a:close/>
              </a:path>
              <a:path w="76200" h="4724400">
                <a:moveTo>
                  <a:pt x="44450" y="4203700"/>
                </a:moveTo>
                <a:lnTo>
                  <a:pt x="31750" y="4203700"/>
                </a:lnTo>
                <a:lnTo>
                  <a:pt x="31750" y="4305300"/>
                </a:lnTo>
                <a:lnTo>
                  <a:pt x="44450" y="4305300"/>
                </a:lnTo>
                <a:lnTo>
                  <a:pt x="44450" y="4203700"/>
                </a:lnTo>
                <a:close/>
              </a:path>
              <a:path w="76200" h="4724400">
                <a:moveTo>
                  <a:pt x="44450" y="4064000"/>
                </a:moveTo>
                <a:lnTo>
                  <a:pt x="31750" y="4064000"/>
                </a:lnTo>
                <a:lnTo>
                  <a:pt x="31750" y="4165600"/>
                </a:lnTo>
                <a:lnTo>
                  <a:pt x="44450" y="4165600"/>
                </a:lnTo>
                <a:lnTo>
                  <a:pt x="44450" y="4064000"/>
                </a:lnTo>
                <a:close/>
              </a:path>
              <a:path w="76200" h="4724400">
                <a:moveTo>
                  <a:pt x="44450" y="3924300"/>
                </a:moveTo>
                <a:lnTo>
                  <a:pt x="31750" y="3924300"/>
                </a:lnTo>
                <a:lnTo>
                  <a:pt x="31750" y="4025900"/>
                </a:lnTo>
                <a:lnTo>
                  <a:pt x="44450" y="4025900"/>
                </a:lnTo>
                <a:lnTo>
                  <a:pt x="44450" y="3924300"/>
                </a:lnTo>
                <a:close/>
              </a:path>
              <a:path w="76200" h="4724400">
                <a:moveTo>
                  <a:pt x="44450" y="3784600"/>
                </a:moveTo>
                <a:lnTo>
                  <a:pt x="31750" y="3784600"/>
                </a:lnTo>
                <a:lnTo>
                  <a:pt x="31750" y="3886200"/>
                </a:lnTo>
                <a:lnTo>
                  <a:pt x="44450" y="3886200"/>
                </a:lnTo>
                <a:lnTo>
                  <a:pt x="44450" y="3784600"/>
                </a:lnTo>
                <a:close/>
              </a:path>
              <a:path w="76200" h="4724400">
                <a:moveTo>
                  <a:pt x="44450" y="3644900"/>
                </a:moveTo>
                <a:lnTo>
                  <a:pt x="31750" y="3644900"/>
                </a:lnTo>
                <a:lnTo>
                  <a:pt x="31750" y="3746500"/>
                </a:lnTo>
                <a:lnTo>
                  <a:pt x="44450" y="3746500"/>
                </a:lnTo>
                <a:lnTo>
                  <a:pt x="44450" y="3644900"/>
                </a:lnTo>
                <a:close/>
              </a:path>
              <a:path w="76200" h="4724400">
                <a:moveTo>
                  <a:pt x="44450" y="3505200"/>
                </a:moveTo>
                <a:lnTo>
                  <a:pt x="31750" y="3505200"/>
                </a:lnTo>
                <a:lnTo>
                  <a:pt x="31750" y="3606800"/>
                </a:lnTo>
                <a:lnTo>
                  <a:pt x="44450" y="3606800"/>
                </a:lnTo>
                <a:lnTo>
                  <a:pt x="44450" y="3505200"/>
                </a:lnTo>
                <a:close/>
              </a:path>
              <a:path w="76200" h="4724400">
                <a:moveTo>
                  <a:pt x="44450" y="3365500"/>
                </a:moveTo>
                <a:lnTo>
                  <a:pt x="31750" y="3365500"/>
                </a:lnTo>
                <a:lnTo>
                  <a:pt x="31750" y="3467100"/>
                </a:lnTo>
                <a:lnTo>
                  <a:pt x="44450" y="3467100"/>
                </a:lnTo>
                <a:lnTo>
                  <a:pt x="44450" y="3365500"/>
                </a:lnTo>
                <a:close/>
              </a:path>
              <a:path w="76200" h="4724400">
                <a:moveTo>
                  <a:pt x="44450" y="3225800"/>
                </a:moveTo>
                <a:lnTo>
                  <a:pt x="31750" y="3225800"/>
                </a:lnTo>
                <a:lnTo>
                  <a:pt x="31750" y="3327400"/>
                </a:lnTo>
                <a:lnTo>
                  <a:pt x="44450" y="3327400"/>
                </a:lnTo>
                <a:lnTo>
                  <a:pt x="44450" y="3225800"/>
                </a:lnTo>
                <a:close/>
              </a:path>
              <a:path w="76200" h="4724400">
                <a:moveTo>
                  <a:pt x="44450" y="3086100"/>
                </a:moveTo>
                <a:lnTo>
                  <a:pt x="31750" y="3086100"/>
                </a:lnTo>
                <a:lnTo>
                  <a:pt x="31750" y="3187700"/>
                </a:lnTo>
                <a:lnTo>
                  <a:pt x="44450" y="3187700"/>
                </a:lnTo>
                <a:lnTo>
                  <a:pt x="44450" y="3086100"/>
                </a:lnTo>
                <a:close/>
              </a:path>
              <a:path w="76200" h="4724400">
                <a:moveTo>
                  <a:pt x="44450" y="2946400"/>
                </a:moveTo>
                <a:lnTo>
                  <a:pt x="31750" y="2946400"/>
                </a:lnTo>
                <a:lnTo>
                  <a:pt x="31750" y="3048000"/>
                </a:lnTo>
                <a:lnTo>
                  <a:pt x="44450" y="3048000"/>
                </a:lnTo>
                <a:lnTo>
                  <a:pt x="44450" y="2946400"/>
                </a:lnTo>
                <a:close/>
              </a:path>
              <a:path w="76200" h="4724400">
                <a:moveTo>
                  <a:pt x="44450" y="2806700"/>
                </a:moveTo>
                <a:lnTo>
                  <a:pt x="31750" y="2806700"/>
                </a:lnTo>
                <a:lnTo>
                  <a:pt x="31750" y="2908300"/>
                </a:lnTo>
                <a:lnTo>
                  <a:pt x="44450" y="2908300"/>
                </a:lnTo>
                <a:lnTo>
                  <a:pt x="44450" y="2806700"/>
                </a:lnTo>
                <a:close/>
              </a:path>
              <a:path w="76200" h="4724400">
                <a:moveTo>
                  <a:pt x="44450" y="2667000"/>
                </a:moveTo>
                <a:lnTo>
                  <a:pt x="31750" y="2667000"/>
                </a:lnTo>
                <a:lnTo>
                  <a:pt x="31750" y="2768600"/>
                </a:lnTo>
                <a:lnTo>
                  <a:pt x="44450" y="2768600"/>
                </a:lnTo>
                <a:lnTo>
                  <a:pt x="44450" y="2667000"/>
                </a:lnTo>
                <a:close/>
              </a:path>
              <a:path w="76200" h="4724400">
                <a:moveTo>
                  <a:pt x="44450" y="2527300"/>
                </a:moveTo>
                <a:lnTo>
                  <a:pt x="31750" y="2527300"/>
                </a:lnTo>
                <a:lnTo>
                  <a:pt x="31750" y="2628900"/>
                </a:lnTo>
                <a:lnTo>
                  <a:pt x="44450" y="2628900"/>
                </a:lnTo>
                <a:lnTo>
                  <a:pt x="44450" y="2527300"/>
                </a:lnTo>
                <a:close/>
              </a:path>
              <a:path w="76200" h="4724400">
                <a:moveTo>
                  <a:pt x="44450" y="2387600"/>
                </a:moveTo>
                <a:lnTo>
                  <a:pt x="31750" y="2387600"/>
                </a:lnTo>
                <a:lnTo>
                  <a:pt x="31750" y="2489200"/>
                </a:lnTo>
                <a:lnTo>
                  <a:pt x="44450" y="2489200"/>
                </a:lnTo>
                <a:lnTo>
                  <a:pt x="44450" y="2387600"/>
                </a:lnTo>
                <a:close/>
              </a:path>
              <a:path w="76200" h="4724400">
                <a:moveTo>
                  <a:pt x="44450" y="2247900"/>
                </a:moveTo>
                <a:lnTo>
                  <a:pt x="31750" y="2247900"/>
                </a:lnTo>
                <a:lnTo>
                  <a:pt x="31750" y="2349500"/>
                </a:lnTo>
                <a:lnTo>
                  <a:pt x="44450" y="2349500"/>
                </a:lnTo>
                <a:lnTo>
                  <a:pt x="44450" y="2247900"/>
                </a:lnTo>
                <a:close/>
              </a:path>
              <a:path w="76200" h="4724400">
                <a:moveTo>
                  <a:pt x="44450" y="2108200"/>
                </a:moveTo>
                <a:lnTo>
                  <a:pt x="31750" y="2108200"/>
                </a:lnTo>
                <a:lnTo>
                  <a:pt x="31750" y="2209800"/>
                </a:lnTo>
                <a:lnTo>
                  <a:pt x="44450" y="2209800"/>
                </a:lnTo>
                <a:lnTo>
                  <a:pt x="44450" y="2108200"/>
                </a:lnTo>
                <a:close/>
              </a:path>
              <a:path w="76200" h="4724400">
                <a:moveTo>
                  <a:pt x="44450" y="1968500"/>
                </a:moveTo>
                <a:lnTo>
                  <a:pt x="31750" y="1968500"/>
                </a:lnTo>
                <a:lnTo>
                  <a:pt x="31750" y="2070100"/>
                </a:lnTo>
                <a:lnTo>
                  <a:pt x="44450" y="2070100"/>
                </a:lnTo>
                <a:lnTo>
                  <a:pt x="44450" y="1968500"/>
                </a:lnTo>
                <a:close/>
              </a:path>
              <a:path w="76200" h="4724400">
                <a:moveTo>
                  <a:pt x="44450" y="1828800"/>
                </a:moveTo>
                <a:lnTo>
                  <a:pt x="31750" y="1828800"/>
                </a:lnTo>
                <a:lnTo>
                  <a:pt x="31750" y="1930400"/>
                </a:lnTo>
                <a:lnTo>
                  <a:pt x="44450" y="1930400"/>
                </a:lnTo>
                <a:lnTo>
                  <a:pt x="44450" y="1828800"/>
                </a:lnTo>
                <a:close/>
              </a:path>
              <a:path w="76200" h="4724400">
                <a:moveTo>
                  <a:pt x="44450" y="1689100"/>
                </a:moveTo>
                <a:lnTo>
                  <a:pt x="31750" y="1689100"/>
                </a:lnTo>
                <a:lnTo>
                  <a:pt x="31750" y="1790700"/>
                </a:lnTo>
                <a:lnTo>
                  <a:pt x="44450" y="1790700"/>
                </a:lnTo>
                <a:lnTo>
                  <a:pt x="44450" y="1689100"/>
                </a:lnTo>
                <a:close/>
              </a:path>
              <a:path w="76200" h="4724400">
                <a:moveTo>
                  <a:pt x="44450" y="1549400"/>
                </a:moveTo>
                <a:lnTo>
                  <a:pt x="31750" y="1549400"/>
                </a:lnTo>
                <a:lnTo>
                  <a:pt x="31750" y="1651000"/>
                </a:lnTo>
                <a:lnTo>
                  <a:pt x="44450" y="1651000"/>
                </a:lnTo>
                <a:lnTo>
                  <a:pt x="44450" y="1549400"/>
                </a:lnTo>
                <a:close/>
              </a:path>
              <a:path w="76200" h="4724400">
                <a:moveTo>
                  <a:pt x="44450" y="1409700"/>
                </a:moveTo>
                <a:lnTo>
                  <a:pt x="31750" y="1409700"/>
                </a:lnTo>
                <a:lnTo>
                  <a:pt x="31750" y="1511300"/>
                </a:lnTo>
                <a:lnTo>
                  <a:pt x="44450" y="1511300"/>
                </a:lnTo>
                <a:lnTo>
                  <a:pt x="44450" y="1409700"/>
                </a:lnTo>
                <a:close/>
              </a:path>
              <a:path w="76200" h="4724400">
                <a:moveTo>
                  <a:pt x="44450" y="1270000"/>
                </a:moveTo>
                <a:lnTo>
                  <a:pt x="31750" y="1270000"/>
                </a:lnTo>
                <a:lnTo>
                  <a:pt x="31750" y="1371600"/>
                </a:lnTo>
                <a:lnTo>
                  <a:pt x="44450" y="1371600"/>
                </a:lnTo>
                <a:lnTo>
                  <a:pt x="44450" y="1270000"/>
                </a:lnTo>
                <a:close/>
              </a:path>
              <a:path w="76200" h="4724400">
                <a:moveTo>
                  <a:pt x="44450" y="1130300"/>
                </a:moveTo>
                <a:lnTo>
                  <a:pt x="31750" y="1130300"/>
                </a:lnTo>
                <a:lnTo>
                  <a:pt x="31750" y="1231900"/>
                </a:lnTo>
                <a:lnTo>
                  <a:pt x="44450" y="1231900"/>
                </a:lnTo>
                <a:lnTo>
                  <a:pt x="44450" y="1130300"/>
                </a:lnTo>
                <a:close/>
              </a:path>
              <a:path w="76200" h="4724400">
                <a:moveTo>
                  <a:pt x="44450" y="990600"/>
                </a:moveTo>
                <a:lnTo>
                  <a:pt x="31750" y="990600"/>
                </a:lnTo>
                <a:lnTo>
                  <a:pt x="31750" y="1092200"/>
                </a:lnTo>
                <a:lnTo>
                  <a:pt x="44450" y="1092200"/>
                </a:lnTo>
                <a:lnTo>
                  <a:pt x="44450" y="990600"/>
                </a:lnTo>
                <a:close/>
              </a:path>
              <a:path w="76200" h="4724400">
                <a:moveTo>
                  <a:pt x="44450" y="850900"/>
                </a:moveTo>
                <a:lnTo>
                  <a:pt x="31750" y="850900"/>
                </a:lnTo>
                <a:lnTo>
                  <a:pt x="31750" y="952500"/>
                </a:lnTo>
                <a:lnTo>
                  <a:pt x="44450" y="952500"/>
                </a:lnTo>
                <a:lnTo>
                  <a:pt x="44450" y="850900"/>
                </a:lnTo>
                <a:close/>
              </a:path>
              <a:path w="76200" h="4724400">
                <a:moveTo>
                  <a:pt x="44450" y="711200"/>
                </a:moveTo>
                <a:lnTo>
                  <a:pt x="31750" y="711200"/>
                </a:lnTo>
                <a:lnTo>
                  <a:pt x="31750" y="812800"/>
                </a:lnTo>
                <a:lnTo>
                  <a:pt x="44450" y="812800"/>
                </a:lnTo>
                <a:lnTo>
                  <a:pt x="44450" y="711200"/>
                </a:lnTo>
                <a:close/>
              </a:path>
              <a:path w="76200" h="4724400">
                <a:moveTo>
                  <a:pt x="44450" y="571500"/>
                </a:moveTo>
                <a:lnTo>
                  <a:pt x="31750" y="571500"/>
                </a:lnTo>
                <a:lnTo>
                  <a:pt x="31750" y="673100"/>
                </a:lnTo>
                <a:lnTo>
                  <a:pt x="44450" y="673100"/>
                </a:lnTo>
                <a:lnTo>
                  <a:pt x="44450" y="571500"/>
                </a:lnTo>
                <a:close/>
              </a:path>
              <a:path w="76200" h="4724400">
                <a:moveTo>
                  <a:pt x="44450" y="431800"/>
                </a:moveTo>
                <a:lnTo>
                  <a:pt x="31750" y="431800"/>
                </a:lnTo>
                <a:lnTo>
                  <a:pt x="31750" y="533400"/>
                </a:lnTo>
                <a:lnTo>
                  <a:pt x="44450" y="533400"/>
                </a:lnTo>
                <a:lnTo>
                  <a:pt x="44450" y="431800"/>
                </a:lnTo>
                <a:close/>
              </a:path>
              <a:path w="76200" h="4724400">
                <a:moveTo>
                  <a:pt x="44450" y="292100"/>
                </a:moveTo>
                <a:lnTo>
                  <a:pt x="31750" y="292100"/>
                </a:lnTo>
                <a:lnTo>
                  <a:pt x="31750" y="393700"/>
                </a:lnTo>
                <a:lnTo>
                  <a:pt x="44450" y="393700"/>
                </a:lnTo>
                <a:lnTo>
                  <a:pt x="44450" y="292100"/>
                </a:lnTo>
                <a:close/>
              </a:path>
              <a:path w="76200" h="4724400">
                <a:moveTo>
                  <a:pt x="44450" y="152400"/>
                </a:moveTo>
                <a:lnTo>
                  <a:pt x="31750" y="152400"/>
                </a:lnTo>
                <a:lnTo>
                  <a:pt x="31750" y="254000"/>
                </a:lnTo>
                <a:lnTo>
                  <a:pt x="44450" y="254000"/>
                </a:lnTo>
                <a:lnTo>
                  <a:pt x="44450" y="152400"/>
                </a:lnTo>
                <a:close/>
              </a:path>
              <a:path w="76200" h="4724400">
                <a:moveTo>
                  <a:pt x="44450" y="63500"/>
                </a:moveTo>
                <a:lnTo>
                  <a:pt x="31750" y="63500"/>
                </a:lnTo>
                <a:lnTo>
                  <a:pt x="31750" y="114300"/>
                </a:lnTo>
                <a:lnTo>
                  <a:pt x="44450" y="114300"/>
                </a:lnTo>
                <a:lnTo>
                  <a:pt x="44450" y="63500"/>
                </a:lnTo>
                <a:close/>
              </a:path>
              <a:path w="76200" h="4724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724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6154" y="2968244"/>
            <a:ext cx="211785" cy="211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6780" y="3274593"/>
            <a:ext cx="1553210" cy="30734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5778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455"/>
              </a:spcBef>
            </a:pP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4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December</a:t>
            </a:r>
            <a:r>
              <a:rPr sz="1200" b="1" i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2707" y="4284345"/>
            <a:ext cx="198678" cy="211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4647" y="2372867"/>
            <a:ext cx="3817620" cy="15224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95138" y="2387345"/>
            <a:ext cx="3604895" cy="1466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Approved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amendment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Section 53.8</a:t>
            </a:r>
            <a:r>
              <a:rPr sz="14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95"/>
              </a:lnSpc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2016 Revised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IRR of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RA No.</a:t>
            </a:r>
            <a:r>
              <a:rPr sz="140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9184.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ts val="1510"/>
              </a:lnSpc>
              <a:spcBef>
                <a:spcPts val="61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The amendment removed the requirement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of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prior approval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the President for DND </a:t>
            </a:r>
            <a:r>
              <a:rPr sz="1400" spc="5" dirty="0">
                <a:solidFill>
                  <a:srgbClr val="001F5F"/>
                </a:solidFill>
                <a:latin typeface="Arial"/>
                <a:cs typeface="Arial"/>
              </a:rPr>
              <a:t>to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resort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this alternative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method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of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procurement and allows DND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directly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negotiate for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inventory-based</a:t>
            </a:r>
            <a:r>
              <a:rPr sz="14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items.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61580" y="388493"/>
            <a:ext cx="7982584" cy="831215"/>
          </a:xfrm>
          <a:custGeom>
            <a:avLst/>
            <a:gdLst/>
            <a:ahLst/>
            <a:cxnLst/>
            <a:rect l="l" t="t" r="r" b="b"/>
            <a:pathLst>
              <a:path w="7982584" h="831215">
                <a:moveTo>
                  <a:pt x="7982419" y="0"/>
                </a:moveTo>
                <a:lnTo>
                  <a:pt x="0" y="0"/>
                </a:lnTo>
                <a:lnTo>
                  <a:pt x="742403" y="821182"/>
                </a:lnTo>
                <a:lnTo>
                  <a:pt x="7982419" y="830682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6176" y="365759"/>
            <a:ext cx="4550664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55152" y="365759"/>
            <a:ext cx="655320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74184" y="618108"/>
            <a:ext cx="3963289" cy="2852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8147" y="2899536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2391727" y="0"/>
                </a:moveTo>
                <a:lnTo>
                  <a:pt x="0" y="0"/>
                </a:lnTo>
                <a:lnTo>
                  <a:pt x="104254" y="174625"/>
                </a:lnTo>
                <a:lnTo>
                  <a:pt x="0" y="349250"/>
                </a:lnTo>
                <a:lnTo>
                  <a:pt x="2391727" y="349250"/>
                </a:lnTo>
                <a:lnTo>
                  <a:pt x="2495994" y="174625"/>
                </a:lnTo>
                <a:lnTo>
                  <a:pt x="239172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8147" y="2899536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0" y="0"/>
                </a:moveTo>
                <a:lnTo>
                  <a:pt x="2391727" y="0"/>
                </a:lnTo>
                <a:lnTo>
                  <a:pt x="2495994" y="174625"/>
                </a:lnTo>
                <a:lnTo>
                  <a:pt x="2391727" y="349250"/>
                </a:lnTo>
                <a:lnTo>
                  <a:pt x="0" y="349250"/>
                </a:lnTo>
                <a:lnTo>
                  <a:pt x="104254" y="1746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0556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0064" y="2966084"/>
            <a:ext cx="2091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GPPB Resolution No.</a:t>
            </a: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23-2018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76372" y="2350007"/>
            <a:ext cx="2139696" cy="15453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14294" y="2605532"/>
            <a:ext cx="1868170" cy="100774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-2540" algn="ctr">
              <a:lnSpc>
                <a:spcPct val="90000"/>
              </a:lnSpc>
              <a:spcBef>
                <a:spcPts val="27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Several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challenges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encountered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DND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  the procurement of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major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defense  materials.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71341" y="1783105"/>
            <a:ext cx="1371600" cy="30734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57785" rIns="0" bIns="0" rtlCol="0">
            <a:spAutoFit/>
          </a:bodyPr>
          <a:lstStyle/>
          <a:p>
            <a:pPr marL="405130">
              <a:lnSpc>
                <a:spcPct val="100000"/>
              </a:lnSpc>
              <a:spcBef>
                <a:spcPts val="455"/>
              </a:spcBef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ISSUES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19341" y="1783105"/>
            <a:ext cx="1371600" cy="307340"/>
          </a:xfrm>
          <a:prstGeom prst="rect">
            <a:avLst/>
          </a:prstGeom>
          <a:solidFill>
            <a:srgbClr val="A9D18E"/>
          </a:solidFill>
        </p:spPr>
        <p:txBody>
          <a:bodyPr vert="horz" wrap="square" lIns="0" tIns="57785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455"/>
              </a:spcBef>
            </a:pP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ACTIONS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1029" y="4566056"/>
            <a:ext cx="1629410" cy="30734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58419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459"/>
              </a:spcBef>
            </a:pP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20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December</a:t>
            </a:r>
            <a:r>
              <a:rPr sz="1200" b="1" i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8147" y="4191000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2391727" y="0"/>
                </a:moveTo>
                <a:lnTo>
                  <a:pt x="0" y="0"/>
                </a:lnTo>
                <a:lnTo>
                  <a:pt x="104254" y="174625"/>
                </a:lnTo>
                <a:lnTo>
                  <a:pt x="0" y="349250"/>
                </a:lnTo>
                <a:lnTo>
                  <a:pt x="2391727" y="349250"/>
                </a:lnTo>
                <a:lnTo>
                  <a:pt x="2495994" y="174625"/>
                </a:lnTo>
                <a:lnTo>
                  <a:pt x="239172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8147" y="4191000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0" y="0"/>
                </a:moveTo>
                <a:lnTo>
                  <a:pt x="2391727" y="0"/>
                </a:lnTo>
                <a:lnTo>
                  <a:pt x="2495994" y="174625"/>
                </a:lnTo>
                <a:lnTo>
                  <a:pt x="2391727" y="349250"/>
                </a:lnTo>
                <a:lnTo>
                  <a:pt x="0" y="349250"/>
                </a:lnTo>
                <a:lnTo>
                  <a:pt x="104254" y="1746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0556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20064" y="4257802"/>
            <a:ext cx="2091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GPPB Resolution No.</a:t>
            </a: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27-2018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94660" y="4078223"/>
            <a:ext cx="2121408" cy="8595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118866" y="4181347"/>
            <a:ext cx="1875155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635" algn="ctr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Issues on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Award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  Contract for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EPA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14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  Reenacted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84647" y="4082796"/>
            <a:ext cx="3817620" cy="8778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44744" y="4197222"/>
            <a:ext cx="3301365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-635" algn="ctr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Issuance of the Circular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providing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for the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Guidelines on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Award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of Contracts under</a:t>
            </a:r>
            <a:r>
              <a:rPr sz="1400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 Reenacted</a:t>
            </a:r>
            <a:r>
              <a:rPr sz="14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Budget.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5089" y="1700529"/>
            <a:ext cx="1751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Discussion: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22250" y="2290445"/>
          <a:ext cx="8712834" cy="3437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/>
                <a:gridCol w="6045834"/>
              </a:tblGrid>
              <a:tr h="41084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9183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1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EPA</a:t>
                      </a:r>
                      <a:r>
                        <a:rPr sz="21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GUIDELINES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30270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1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Con’t: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97155" marR="88900">
                        <a:lnSpc>
                          <a:spcPct val="100000"/>
                        </a:lnSpc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What happens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if the 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BAC has already 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issued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  recommendation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as  to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award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  contract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but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2100" spc="-11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GAA 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has not yet been  enacted?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1325" marR="73025" indent="-343535" algn="just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50" dirty="0">
                          <a:solidFill>
                            <a:srgbClr val="001F5F"/>
                          </a:solidFill>
                          <a:latin typeface="Courier New"/>
                          <a:cs typeface="Courier New"/>
                        </a:rPr>
                        <a:t>o </a:t>
                      </a:r>
                      <a:r>
                        <a:rPr sz="20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period of time for the award of contract </a:t>
                      </a:r>
                      <a:r>
                        <a:rPr sz="205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20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termination </a:t>
                      </a:r>
                      <a:r>
                        <a:rPr sz="205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20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procurement process, as the  case may </a:t>
                      </a:r>
                      <a:r>
                        <a:rPr sz="205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be, would </a:t>
                      </a:r>
                      <a:r>
                        <a:rPr sz="205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not commence </a:t>
                      </a:r>
                      <a:r>
                        <a:rPr sz="205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anew</a:t>
                      </a:r>
                      <a:r>
                        <a:rPr sz="205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upon </a:t>
                      </a:r>
                      <a:r>
                        <a:rPr sz="205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05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effectivity </a:t>
                      </a:r>
                      <a:r>
                        <a:rPr sz="205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sz="205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the </a:t>
                      </a:r>
                      <a:r>
                        <a:rPr sz="205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GAA, appropriations </a:t>
                      </a:r>
                      <a:r>
                        <a:rPr sz="205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ordinance,  </a:t>
                      </a:r>
                      <a:r>
                        <a:rPr sz="205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corporate </a:t>
                      </a:r>
                      <a:r>
                        <a:rPr sz="205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budget </a:t>
                      </a:r>
                      <a:r>
                        <a:rPr sz="205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or </a:t>
                      </a:r>
                      <a:r>
                        <a:rPr sz="205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loan </a:t>
                      </a:r>
                      <a:r>
                        <a:rPr sz="205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agreement</a:t>
                      </a:r>
                      <a:r>
                        <a:rPr sz="20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5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but </a:t>
                      </a:r>
                      <a:r>
                        <a:rPr sz="2050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rather,  </a:t>
                      </a:r>
                      <a:r>
                        <a:rPr sz="20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grants the </a:t>
                      </a:r>
                      <a:r>
                        <a:rPr sz="205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HoPE </a:t>
                      </a:r>
                      <a:r>
                        <a:rPr sz="20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05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balance</a:t>
                      </a:r>
                      <a:r>
                        <a:rPr sz="20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of </a:t>
                      </a:r>
                      <a:r>
                        <a:rPr sz="205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remaining  </a:t>
                      </a:r>
                      <a:r>
                        <a:rPr sz="20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period </a:t>
                      </a:r>
                      <a:r>
                        <a:rPr sz="205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 award </a:t>
                      </a:r>
                      <a:r>
                        <a:rPr sz="20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contract or </a:t>
                      </a:r>
                      <a:r>
                        <a:rPr sz="205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terminate </a:t>
                      </a:r>
                      <a:r>
                        <a:rPr sz="20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 procurement</a:t>
                      </a:r>
                      <a:r>
                        <a:rPr sz="2050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process.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388493"/>
            <a:ext cx="8001000" cy="1146175"/>
          </a:xfrm>
          <a:custGeom>
            <a:avLst/>
            <a:gdLst/>
            <a:ahLst/>
            <a:cxnLst/>
            <a:rect l="l" t="t" r="r" b="b"/>
            <a:pathLst>
              <a:path w="8001000" h="1146175">
                <a:moveTo>
                  <a:pt x="8001000" y="0"/>
                </a:moveTo>
                <a:lnTo>
                  <a:pt x="0" y="0"/>
                </a:lnTo>
                <a:lnTo>
                  <a:pt x="742442" y="1132840"/>
                </a:lnTo>
                <a:lnTo>
                  <a:pt x="8001000" y="1145921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7776" y="365759"/>
            <a:ext cx="5503164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69252" y="365759"/>
            <a:ext cx="2174748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41664" y="365759"/>
            <a:ext cx="402335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36691" y="853439"/>
            <a:ext cx="3607308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41664" y="853439"/>
            <a:ext cx="402335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35529" y="618108"/>
            <a:ext cx="4817110" cy="2852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59066" y="619633"/>
            <a:ext cx="1764664" cy="282575"/>
          </a:xfrm>
          <a:custGeom>
            <a:avLst/>
            <a:gdLst/>
            <a:ahLst/>
            <a:cxnLst/>
            <a:rect l="l" t="t" r="r" b="b"/>
            <a:pathLst>
              <a:path w="1764665" h="282575">
                <a:moveTo>
                  <a:pt x="1532001" y="4190"/>
                </a:moveTo>
                <a:lnTo>
                  <a:pt x="1334007" y="4190"/>
                </a:lnTo>
                <a:lnTo>
                  <a:pt x="1334007" y="278002"/>
                </a:lnTo>
                <a:lnTo>
                  <a:pt x="1532001" y="278002"/>
                </a:lnTo>
                <a:lnTo>
                  <a:pt x="1532001" y="217424"/>
                </a:lnTo>
                <a:lnTo>
                  <a:pt x="1405508" y="217424"/>
                </a:lnTo>
                <a:lnTo>
                  <a:pt x="1405508" y="167386"/>
                </a:lnTo>
                <a:lnTo>
                  <a:pt x="1505077" y="167386"/>
                </a:lnTo>
                <a:lnTo>
                  <a:pt x="1505077" y="109346"/>
                </a:lnTo>
                <a:lnTo>
                  <a:pt x="1405508" y="109346"/>
                </a:lnTo>
                <a:lnTo>
                  <a:pt x="1405508" y="62864"/>
                </a:lnTo>
                <a:lnTo>
                  <a:pt x="1532001" y="62864"/>
                </a:lnTo>
                <a:lnTo>
                  <a:pt x="1532001" y="4190"/>
                </a:lnTo>
                <a:close/>
              </a:path>
              <a:path w="1764665" h="282575">
                <a:moveTo>
                  <a:pt x="1199514" y="4190"/>
                </a:moveTo>
                <a:lnTo>
                  <a:pt x="1128267" y="4190"/>
                </a:lnTo>
                <a:lnTo>
                  <a:pt x="1128267" y="278002"/>
                </a:lnTo>
                <a:lnTo>
                  <a:pt x="1305432" y="278002"/>
                </a:lnTo>
                <a:lnTo>
                  <a:pt x="1305432" y="217424"/>
                </a:lnTo>
                <a:lnTo>
                  <a:pt x="1199514" y="217424"/>
                </a:lnTo>
                <a:lnTo>
                  <a:pt x="1199514" y="4190"/>
                </a:lnTo>
                <a:close/>
              </a:path>
              <a:path w="1764665" h="282575">
                <a:moveTo>
                  <a:pt x="825118" y="4190"/>
                </a:moveTo>
                <a:lnTo>
                  <a:pt x="754887" y="4190"/>
                </a:lnTo>
                <a:lnTo>
                  <a:pt x="754887" y="278002"/>
                </a:lnTo>
                <a:lnTo>
                  <a:pt x="825118" y="278002"/>
                </a:lnTo>
                <a:lnTo>
                  <a:pt x="825118" y="4190"/>
                </a:lnTo>
                <a:close/>
              </a:path>
              <a:path w="1764665" h="282575">
                <a:moveTo>
                  <a:pt x="559053" y="4190"/>
                </a:moveTo>
                <a:lnTo>
                  <a:pt x="489711" y="4190"/>
                </a:lnTo>
                <a:lnTo>
                  <a:pt x="489711" y="278002"/>
                </a:lnTo>
                <a:lnTo>
                  <a:pt x="559053" y="278002"/>
                </a:lnTo>
                <a:lnTo>
                  <a:pt x="559053" y="168275"/>
                </a:lnTo>
                <a:lnTo>
                  <a:pt x="703199" y="168275"/>
                </a:lnTo>
                <a:lnTo>
                  <a:pt x="703199" y="107695"/>
                </a:lnTo>
                <a:lnTo>
                  <a:pt x="559053" y="107695"/>
                </a:lnTo>
                <a:lnTo>
                  <a:pt x="559053" y="4190"/>
                </a:lnTo>
                <a:close/>
              </a:path>
              <a:path w="1764665" h="282575">
                <a:moveTo>
                  <a:pt x="703199" y="168275"/>
                </a:moveTo>
                <a:lnTo>
                  <a:pt x="633856" y="168275"/>
                </a:lnTo>
                <a:lnTo>
                  <a:pt x="633856" y="278002"/>
                </a:lnTo>
                <a:lnTo>
                  <a:pt x="703199" y="278002"/>
                </a:lnTo>
                <a:lnTo>
                  <a:pt x="703199" y="168275"/>
                </a:lnTo>
                <a:close/>
              </a:path>
              <a:path w="1764665" h="282575">
                <a:moveTo>
                  <a:pt x="703199" y="4190"/>
                </a:moveTo>
                <a:lnTo>
                  <a:pt x="633856" y="4190"/>
                </a:lnTo>
                <a:lnTo>
                  <a:pt x="633856" y="107695"/>
                </a:lnTo>
                <a:lnTo>
                  <a:pt x="703199" y="107695"/>
                </a:lnTo>
                <a:lnTo>
                  <a:pt x="703199" y="4190"/>
                </a:lnTo>
                <a:close/>
              </a:path>
              <a:path w="1764665" h="282575">
                <a:moveTo>
                  <a:pt x="454532" y="4190"/>
                </a:moveTo>
                <a:lnTo>
                  <a:pt x="256539" y="4190"/>
                </a:lnTo>
                <a:lnTo>
                  <a:pt x="256539" y="278002"/>
                </a:lnTo>
                <a:lnTo>
                  <a:pt x="454532" y="278002"/>
                </a:lnTo>
                <a:lnTo>
                  <a:pt x="454532" y="217424"/>
                </a:lnTo>
                <a:lnTo>
                  <a:pt x="328040" y="217424"/>
                </a:lnTo>
                <a:lnTo>
                  <a:pt x="328040" y="167386"/>
                </a:lnTo>
                <a:lnTo>
                  <a:pt x="427608" y="167386"/>
                </a:lnTo>
                <a:lnTo>
                  <a:pt x="427608" y="109346"/>
                </a:lnTo>
                <a:lnTo>
                  <a:pt x="328040" y="109346"/>
                </a:lnTo>
                <a:lnTo>
                  <a:pt x="328040" y="62864"/>
                </a:lnTo>
                <a:lnTo>
                  <a:pt x="454532" y="62864"/>
                </a:lnTo>
                <a:lnTo>
                  <a:pt x="454532" y="4190"/>
                </a:lnTo>
                <a:close/>
              </a:path>
              <a:path w="1764665" h="282575">
                <a:moveTo>
                  <a:pt x="73405" y="4190"/>
                </a:moveTo>
                <a:lnTo>
                  <a:pt x="0" y="4190"/>
                </a:lnTo>
                <a:lnTo>
                  <a:pt x="80772" y="278002"/>
                </a:lnTo>
                <a:lnTo>
                  <a:pt x="153924" y="278002"/>
                </a:lnTo>
                <a:lnTo>
                  <a:pt x="178767" y="194309"/>
                </a:lnTo>
                <a:lnTo>
                  <a:pt x="123698" y="194309"/>
                </a:lnTo>
                <a:lnTo>
                  <a:pt x="73405" y="4190"/>
                </a:lnTo>
                <a:close/>
              </a:path>
              <a:path w="1764665" h="282575">
                <a:moveTo>
                  <a:pt x="235203" y="4190"/>
                </a:moveTo>
                <a:lnTo>
                  <a:pt x="176022" y="4190"/>
                </a:lnTo>
                <a:lnTo>
                  <a:pt x="123698" y="194309"/>
                </a:lnTo>
                <a:lnTo>
                  <a:pt x="178767" y="194309"/>
                </a:lnTo>
                <a:lnTo>
                  <a:pt x="235203" y="4190"/>
                </a:lnTo>
                <a:close/>
              </a:path>
              <a:path w="1764665" h="282575">
                <a:moveTo>
                  <a:pt x="1603755" y="187451"/>
                </a:moveTo>
                <a:lnTo>
                  <a:pt x="1539239" y="201421"/>
                </a:lnTo>
                <a:lnTo>
                  <a:pt x="1545266" y="221045"/>
                </a:lnTo>
                <a:lnTo>
                  <a:pt x="1553829" y="237823"/>
                </a:lnTo>
                <a:lnTo>
                  <a:pt x="1594326" y="271317"/>
                </a:lnTo>
                <a:lnTo>
                  <a:pt x="1650618" y="282193"/>
                </a:lnTo>
                <a:lnTo>
                  <a:pt x="1677005" y="280479"/>
                </a:lnTo>
                <a:lnTo>
                  <a:pt x="1719538" y="266763"/>
                </a:lnTo>
                <a:lnTo>
                  <a:pt x="1748377" y="240403"/>
                </a:lnTo>
                <a:lnTo>
                  <a:pt x="1757497" y="224536"/>
                </a:lnTo>
                <a:lnTo>
                  <a:pt x="1654809" y="224536"/>
                </a:lnTo>
                <a:lnTo>
                  <a:pt x="1636188" y="222224"/>
                </a:lnTo>
                <a:lnTo>
                  <a:pt x="1621472" y="215280"/>
                </a:lnTo>
                <a:lnTo>
                  <a:pt x="1610661" y="203694"/>
                </a:lnTo>
                <a:lnTo>
                  <a:pt x="1603755" y="187451"/>
                </a:lnTo>
                <a:close/>
              </a:path>
              <a:path w="1764665" h="282575">
                <a:moveTo>
                  <a:pt x="1652777" y="0"/>
                </a:moveTo>
                <a:lnTo>
                  <a:pt x="1611741" y="6381"/>
                </a:lnTo>
                <a:lnTo>
                  <a:pt x="1568299" y="39006"/>
                </a:lnTo>
                <a:lnTo>
                  <a:pt x="1553082" y="88137"/>
                </a:lnTo>
                <a:lnTo>
                  <a:pt x="1554507" y="105499"/>
                </a:lnTo>
                <a:lnTo>
                  <a:pt x="1575688" y="144271"/>
                </a:lnTo>
                <a:lnTo>
                  <a:pt x="1625980" y="168239"/>
                </a:lnTo>
                <a:lnTo>
                  <a:pt x="1662082" y="176881"/>
                </a:lnTo>
                <a:lnTo>
                  <a:pt x="1671907" y="179657"/>
                </a:lnTo>
                <a:lnTo>
                  <a:pt x="1679469" y="182457"/>
                </a:lnTo>
                <a:lnTo>
                  <a:pt x="1684781" y="185292"/>
                </a:lnTo>
                <a:lnTo>
                  <a:pt x="1690369" y="189102"/>
                </a:lnTo>
                <a:lnTo>
                  <a:pt x="1693163" y="194055"/>
                </a:lnTo>
                <a:lnTo>
                  <a:pt x="1693163" y="206882"/>
                </a:lnTo>
                <a:lnTo>
                  <a:pt x="1654809" y="224536"/>
                </a:lnTo>
                <a:lnTo>
                  <a:pt x="1757497" y="224536"/>
                </a:lnTo>
                <a:lnTo>
                  <a:pt x="1762855" y="207827"/>
                </a:lnTo>
                <a:lnTo>
                  <a:pt x="1764664" y="189611"/>
                </a:lnTo>
                <a:lnTo>
                  <a:pt x="1763809" y="177893"/>
                </a:lnTo>
                <a:lnTo>
                  <a:pt x="1743858" y="136927"/>
                </a:lnTo>
                <a:lnTo>
                  <a:pt x="1706655" y="113442"/>
                </a:lnTo>
                <a:lnTo>
                  <a:pt x="1657095" y="100583"/>
                </a:lnTo>
                <a:lnTo>
                  <a:pt x="1646715" y="98155"/>
                </a:lnTo>
                <a:lnTo>
                  <a:pt x="1622425" y="81914"/>
                </a:lnTo>
                <a:lnTo>
                  <a:pt x="1622425" y="76707"/>
                </a:lnTo>
                <a:lnTo>
                  <a:pt x="1624470" y="67946"/>
                </a:lnTo>
                <a:lnTo>
                  <a:pt x="1630600" y="61674"/>
                </a:lnTo>
                <a:lnTo>
                  <a:pt x="1640802" y="57902"/>
                </a:lnTo>
                <a:lnTo>
                  <a:pt x="1655063" y="56641"/>
                </a:lnTo>
                <a:lnTo>
                  <a:pt x="1751262" y="56641"/>
                </a:lnTo>
                <a:lnTo>
                  <a:pt x="1742146" y="38790"/>
                </a:lnTo>
                <a:lnTo>
                  <a:pt x="1719548" y="17240"/>
                </a:lnTo>
                <a:lnTo>
                  <a:pt x="1689758" y="4310"/>
                </a:lnTo>
                <a:lnTo>
                  <a:pt x="1652777" y="0"/>
                </a:lnTo>
                <a:close/>
              </a:path>
              <a:path w="1764665" h="282575">
                <a:moveTo>
                  <a:pt x="1751262" y="56641"/>
                </a:moveTo>
                <a:lnTo>
                  <a:pt x="1655063" y="56641"/>
                </a:lnTo>
                <a:lnTo>
                  <a:pt x="1669663" y="58618"/>
                </a:lnTo>
                <a:lnTo>
                  <a:pt x="1681654" y="64547"/>
                </a:lnTo>
                <a:lnTo>
                  <a:pt x="1691050" y="74429"/>
                </a:lnTo>
                <a:lnTo>
                  <a:pt x="1697862" y="88264"/>
                </a:lnTo>
                <a:lnTo>
                  <a:pt x="1757552" y="68961"/>
                </a:lnTo>
                <a:lnTo>
                  <a:pt x="1751262" y="56641"/>
                </a:lnTo>
                <a:close/>
              </a:path>
              <a:path w="1764665" h="282575">
                <a:moveTo>
                  <a:pt x="982852" y="0"/>
                </a:moveTo>
                <a:lnTo>
                  <a:pt x="931719" y="9921"/>
                </a:lnTo>
                <a:lnTo>
                  <a:pt x="892682" y="39750"/>
                </a:lnTo>
                <a:lnTo>
                  <a:pt x="867933" y="84883"/>
                </a:lnTo>
                <a:lnTo>
                  <a:pt x="859662" y="140969"/>
                </a:lnTo>
                <a:lnTo>
                  <a:pt x="861804" y="172162"/>
                </a:lnTo>
                <a:lnTo>
                  <a:pt x="878897" y="223926"/>
                </a:lnTo>
                <a:lnTo>
                  <a:pt x="912141" y="260977"/>
                </a:lnTo>
                <a:lnTo>
                  <a:pt x="956440" y="279836"/>
                </a:lnTo>
                <a:lnTo>
                  <a:pt x="982472" y="282193"/>
                </a:lnTo>
                <a:lnTo>
                  <a:pt x="1003923" y="280576"/>
                </a:lnTo>
                <a:lnTo>
                  <a:pt x="1041729" y="267674"/>
                </a:lnTo>
                <a:lnTo>
                  <a:pt x="1071846" y="241744"/>
                </a:lnTo>
                <a:lnTo>
                  <a:pt x="1082686" y="223392"/>
                </a:lnTo>
                <a:lnTo>
                  <a:pt x="983106" y="223392"/>
                </a:lnTo>
                <a:lnTo>
                  <a:pt x="972843" y="222367"/>
                </a:lnTo>
                <a:lnTo>
                  <a:pt x="943863" y="196647"/>
                </a:lnTo>
                <a:lnTo>
                  <a:pt x="937005" y="141604"/>
                </a:lnTo>
                <a:lnTo>
                  <a:pt x="939792" y="105413"/>
                </a:lnTo>
                <a:lnTo>
                  <a:pt x="948150" y="79533"/>
                </a:lnTo>
                <a:lnTo>
                  <a:pt x="962080" y="63988"/>
                </a:lnTo>
                <a:lnTo>
                  <a:pt x="981582" y="58800"/>
                </a:lnTo>
                <a:lnTo>
                  <a:pt x="1080861" y="58800"/>
                </a:lnTo>
                <a:lnTo>
                  <a:pt x="1060576" y="27701"/>
                </a:lnTo>
                <a:lnTo>
                  <a:pt x="1027144" y="6927"/>
                </a:lnTo>
                <a:lnTo>
                  <a:pt x="982852" y="0"/>
                </a:lnTo>
                <a:close/>
              </a:path>
              <a:path w="1764665" h="282575">
                <a:moveTo>
                  <a:pt x="1026922" y="173100"/>
                </a:moveTo>
                <a:lnTo>
                  <a:pt x="1020968" y="195103"/>
                </a:lnTo>
                <a:lnTo>
                  <a:pt x="1011681" y="210819"/>
                </a:lnTo>
                <a:lnTo>
                  <a:pt x="999061" y="220249"/>
                </a:lnTo>
                <a:lnTo>
                  <a:pt x="983106" y="223392"/>
                </a:lnTo>
                <a:lnTo>
                  <a:pt x="1082686" y="223392"/>
                </a:lnTo>
                <a:lnTo>
                  <a:pt x="1090273" y="202120"/>
                </a:lnTo>
                <a:lnTo>
                  <a:pt x="1094866" y="177164"/>
                </a:lnTo>
                <a:lnTo>
                  <a:pt x="1026922" y="173100"/>
                </a:lnTo>
                <a:close/>
              </a:path>
              <a:path w="1764665" h="282575">
                <a:moveTo>
                  <a:pt x="1080861" y="58800"/>
                </a:moveTo>
                <a:lnTo>
                  <a:pt x="981582" y="58800"/>
                </a:lnTo>
                <a:lnTo>
                  <a:pt x="998658" y="62323"/>
                </a:lnTo>
                <a:lnTo>
                  <a:pt x="1011031" y="72882"/>
                </a:lnTo>
                <a:lnTo>
                  <a:pt x="1018712" y="90465"/>
                </a:lnTo>
                <a:lnTo>
                  <a:pt x="1021714" y="115062"/>
                </a:lnTo>
                <a:lnTo>
                  <a:pt x="1094866" y="110743"/>
                </a:lnTo>
                <a:lnTo>
                  <a:pt x="1083151" y="62311"/>
                </a:lnTo>
                <a:lnTo>
                  <a:pt x="1080861" y="58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3073" y="623823"/>
            <a:ext cx="198120" cy="274320"/>
          </a:xfrm>
          <a:custGeom>
            <a:avLst/>
            <a:gdLst/>
            <a:ahLst/>
            <a:cxnLst/>
            <a:rect l="l" t="t" r="r" b="b"/>
            <a:pathLst>
              <a:path w="198120" h="274319">
                <a:moveTo>
                  <a:pt x="0" y="0"/>
                </a:moveTo>
                <a:lnTo>
                  <a:pt x="197993" y="0"/>
                </a:lnTo>
                <a:lnTo>
                  <a:pt x="197993" y="58674"/>
                </a:lnTo>
                <a:lnTo>
                  <a:pt x="71500" y="58674"/>
                </a:lnTo>
                <a:lnTo>
                  <a:pt x="71500" y="105155"/>
                </a:lnTo>
                <a:lnTo>
                  <a:pt x="171069" y="105155"/>
                </a:lnTo>
                <a:lnTo>
                  <a:pt x="171069" y="163195"/>
                </a:lnTo>
                <a:lnTo>
                  <a:pt x="71500" y="163195"/>
                </a:lnTo>
                <a:lnTo>
                  <a:pt x="71500" y="213233"/>
                </a:lnTo>
                <a:lnTo>
                  <a:pt x="197993" y="213233"/>
                </a:lnTo>
                <a:lnTo>
                  <a:pt x="197993" y="273812"/>
                </a:lnTo>
                <a:lnTo>
                  <a:pt x="0" y="27381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87333" y="623823"/>
            <a:ext cx="177165" cy="274320"/>
          </a:xfrm>
          <a:custGeom>
            <a:avLst/>
            <a:gdLst/>
            <a:ahLst/>
            <a:cxnLst/>
            <a:rect l="l" t="t" r="r" b="b"/>
            <a:pathLst>
              <a:path w="177165" h="274319">
                <a:moveTo>
                  <a:pt x="0" y="0"/>
                </a:moveTo>
                <a:lnTo>
                  <a:pt x="71247" y="0"/>
                </a:lnTo>
                <a:lnTo>
                  <a:pt x="71247" y="213233"/>
                </a:lnTo>
                <a:lnTo>
                  <a:pt x="177165" y="213233"/>
                </a:lnTo>
                <a:lnTo>
                  <a:pt x="177165" y="273812"/>
                </a:lnTo>
                <a:lnTo>
                  <a:pt x="0" y="27381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3954" y="623823"/>
            <a:ext cx="70485" cy="274320"/>
          </a:xfrm>
          <a:custGeom>
            <a:avLst/>
            <a:gdLst/>
            <a:ahLst/>
            <a:cxnLst/>
            <a:rect l="l" t="t" r="r" b="b"/>
            <a:pathLst>
              <a:path w="70484" h="274319">
                <a:moveTo>
                  <a:pt x="0" y="0"/>
                </a:moveTo>
                <a:lnTo>
                  <a:pt x="70230" y="0"/>
                </a:lnTo>
                <a:lnTo>
                  <a:pt x="70230" y="273812"/>
                </a:lnTo>
                <a:lnTo>
                  <a:pt x="0" y="27381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8778" y="623823"/>
            <a:ext cx="213995" cy="274320"/>
          </a:xfrm>
          <a:custGeom>
            <a:avLst/>
            <a:gdLst/>
            <a:ahLst/>
            <a:cxnLst/>
            <a:rect l="l" t="t" r="r" b="b"/>
            <a:pathLst>
              <a:path w="213995" h="274319">
                <a:moveTo>
                  <a:pt x="0" y="0"/>
                </a:moveTo>
                <a:lnTo>
                  <a:pt x="69342" y="0"/>
                </a:lnTo>
                <a:lnTo>
                  <a:pt x="69342" y="103504"/>
                </a:lnTo>
                <a:lnTo>
                  <a:pt x="144145" y="103504"/>
                </a:lnTo>
                <a:lnTo>
                  <a:pt x="144145" y="0"/>
                </a:lnTo>
                <a:lnTo>
                  <a:pt x="213487" y="0"/>
                </a:lnTo>
                <a:lnTo>
                  <a:pt x="213487" y="273812"/>
                </a:lnTo>
                <a:lnTo>
                  <a:pt x="144145" y="273812"/>
                </a:lnTo>
                <a:lnTo>
                  <a:pt x="144145" y="164084"/>
                </a:lnTo>
                <a:lnTo>
                  <a:pt x="69342" y="164084"/>
                </a:lnTo>
                <a:lnTo>
                  <a:pt x="69342" y="273812"/>
                </a:lnTo>
                <a:lnTo>
                  <a:pt x="0" y="27381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5606" y="623823"/>
            <a:ext cx="198120" cy="274320"/>
          </a:xfrm>
          <a:custGeom>
            <a:avLst/>
            <a:gdLst/>
            <a:ahLst/>
            <a:cxnLst/>
            <a:rect l="l" t="t" r="r" b="b"/>
            <a:pathLst>
              <a:path w="198120" h="274319">
                <a:moveTo>
                  <a:pt x="0" y="0"/>
                </a:moveTo>
                <a:lnTo>
                  <a:pt x="197993" y="0"/>
                </a:lnTo>
                <a:lnTo>
                  <a:pt x="197993" y="58674"/>
                </a:lnTo>
                <a:lnTo>
                  <a:pt x="71500" y="58674"/>
                </a:lnTo>
                <a:lnTo>
                  <a:pt x="71500" y="105155"/>
                </a:lnTo>
                <a:lnTo>
                  <a:pt x="171069" y="105155"/>
                </a:lnTo>
                <a:lnTo>
                  <a:pt x="171069" y="163195"/>
                </a:lnTo>
                <a:lnTo>
                  <a:pt x="71500" y="163195"/>
                </a:lnTo>
                <a:lnTo>
                  <a:pt x="71500" y="213233"/>
                </a:lnTo>
                <a:lnTo>
                  <a:pt x="197993" y="213233"/>
                </a:lnTo>
                <a:lnTo>
                  <a:pt x="197993" y="273812"/>
                </a:lnTo>
                <a:lnTo>
                  <a:pt x="0" y="27381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59066" y="623823"/>
            <a:ext cx="235585" cy="274320"/>
          </a:xfrm>
          <a:custGeom>
            <a:avLst/>
            <a:gdLst/>
            <a:ahLst/>
            <a:cxnLst/>
            <a:rect l="l" t="t" r="r" b="b"/>
            <a:pathLst>
              <a:path w="235584" h="274319">
                <a:moveTo>
                  <a:pt x="0" y="0"/>
                </a:moveTo>
                <a:lnTo>
                  <a:pt x="73405" y="0"/>
                </a:lnTo>
                <a:lnTo>
                  <a:pt x="123698" y="190118"/>
                </a:lnTo>
                <a:lnTo>
                  <a:pt x="176022" y="0"/>
                </a:lnTo>
                <a:lnTo>
                  <a:pt x="235203" y="0"/>
                </a:lnTo>
                <a:lnTo>
                  <a:pt x="153924" y="273812"/>
                </a:lnTo>
                <a:lnTo>
                  <a:pt x="80772" y="27381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98306" y="619633"/>
            <a:ext cx="225425" cy="282575"/>
          </a:xfrm>
          <a:custGeom>
            <a:avLst/>
            <a:gdLst/>
            <a:ahLst/>
            <a:cxnLst/>
            <a:rect l="l" t="t" r="r" b="b"/>
            <a:pathLst>
              <a:path w="225425" h="282575">
                <a:moveTo>
                  <a:pt x="113538" y="0"/>
                </a:moveTo>
                <a:lnTo>
                  <a:pt x="150518" y="4310"/>
                </a:lnTo>
                <a:lnTo>
                  <a:pt x="180308" y="17240"/>
                </a:lnTo>
                <a:lnTo>
                  <a:pt x="202906" y="38790"/>
                </a:lnTo>
                <a:lnTo>
                  <a:pt x="218313" y="68961"/>
                </a:lnTo>
                <a:lnTo>
                  <a:pt x="158623" y="88264"/>
                </a:lnTo>
                <a:lnTo>
                  <a:pt x="151810" y="74429"/>
                </a:lnTo>
                <a:lnTo>
                  <a:pt x="142414" y="64547"/>
                </a:lnTo>
                <a:lnTo>
                  <a:pt x="130423" y="58618"/>
                </a:lnTo>
                <a:lnTo>
                  <a:pt x="115824" y="56641"/>
                </a:lnTo>
                <a:lnTo>
                  <a:pt x="101562" y="57902"/>
                </a:lnTo>
                <a:lnTo>
                  <a:pt x="91360" y="61674"/>
                </a:lnTo>
                <a:lnTo>
                  <a:pt x="85230" y="67946"/>
                </a:lnTo>
                <a:lnTo>
                  <a:pt x="83185" y="76707"/>
                </a:lnTo>
                <a:lnTo>
                  <a:pt x="83185" y="81914"/>
                </a:lnTo>
                <a:lnTo>
                  <a:pt x="117855" y="100583"/>
                </a:lnTo>
                <a:lnTo>
                  <a:pt x="137074" y="104870"/>
                </a:lnTo>
                <a:lnTo>
                  <a:pt x="153590" y="109156"/>
                </a:lnTo>
                <a:lnTo>
                  <a:pt x="196675" y="129174"/>
                </a:lnTo>
                <a:lnTo>
                  <a:pt x="222011" y="166735"/>
                </a:lnTo>
                <a:lnTo>
                  <a:pt x="225425" y="189611"/>
                </a:lnTo>
                <a:lnTo>
                  <a:pt x="223615" y="207827"/>
                </a:lnTo>
                <a:lnTo>
                  <a:pt x="196469" y="254762"/>
                </a:lnTo>
                <a:lnTo>
                  <a:pt x="160734" y="275336"/>
                </a:lnTo>
                <a:lnTo>
                  <a:pt x="111378" y="282193"/>
                </a:lnTo>
                <a:lnTo>
                  <a:pt x="91090" y="280981"/>
                </a:lnTo>
                <a:lnTo>
                  <a:pt x="39370" y="262889"/>
                </a:lnTo>
                <a:lnTo>
                  <a:pt x="6026" y="221045"/>
                </a:lnTo>
                <a:lnTo>
                  <a:pt x="0" y="201421"/>
                </a:lnTo>
                <a:lnTo>
                  <a:pt x="64516" y="187451"/>
                </a:lnTo>
                <a:lnTo>
                  <a:pt x="71421" y="203694"/>
                </a:lnTo>
                <a:lnTo>
                  <a:pt x="82232" y="215280"/>
                </a:lnTo>
                <a:lnTo>
                  <a:pt x="96948" y="222224"/>
                </a:lnTo>
                <a:lnTo>
                  <a:pt x="115570" y="224536"/>
                </a:lnTo>
                <a:lnTo>
                  <a:pt x="124884" y="224083"/>
                </a:lnTo>
                <a:lnTo>
                  <a:pt x="153924" y="206882"/>
                </a:lnTo>
                <a:lnTo>
                  <a:pt x="153924" y="200405"/>
                </a:lnTo>
                <a:lnTo>
                  <a:pt x="153924" y="194055"/>
                </a:lnTo>
                <a:lnTo>
                  <a:pt x="110744" y="174116"/>
                </a:lnTo>
                <a:lnTo>
                  <a:pt x="86741" y="168239"/>
                </a:lnTo>
                <a:lnTo>
                  <a:pt x="49593" y="153292"/>
                </a:lnTo>
                <a:lnTo>
                  <a:pt x="19526" y="120634"/>
                </a:lnTo>
                <a:lnTo>
                  <a:pt x="13843" y="88137"/>
                </a:lnTo>
                <a:lnTo>
                  <a:pt x="15533" y="70300"/>
                </a:lnTo>
                <a:lnTo>
                  <a:pt x="40894" y="25526"/>
                </a:lnTo>
                <a:lnTo>
                  <a:pt x="91846" y="1595"/>
                </a:lnTo>
                <a:lnTo>
                  <a:pt x="113538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18729" y="619633"/>
            <a:ext cx="235585" cy="282575"/>
          </a:xfrm>
          <a:custGeom>
            <a:avLst/>
            <a:gdLst/>
            <a:ahLst/>
            <a:cxnLst/>
            <a:rect l="l" t="t" r="r" b="b"/>
            <a:pathLst>
              <a:path w="235584" h="282575">
                <a:moveTo>
                  <a:pt x="123190" y="0"/>
                </a:moveTo>
                <a:lnTo>
                  <a:pt x="167481" y="6927"/>
                </a:lnTo>
                <a:lnTo>
                  <a:pt x="200913" y="27701"/>
                </a:lnTo>
                <a:lnTo>
                  <a:pt x="223488" y="62311"/>
                </a:lnTo>
                <a:lnTo>
                  <a:pt x="235203" y="110743"/>
                </a:lnTo>
                <a:lnTo>
                  <a:pt x="162051" y="115062"/>
                </a:lnTo>
                <a:lnTo>
                  <a:pt x="159049" y="90465"/>
                </a:lnTo>
                <a:lnTo>
                  <a:pt x="151368" y="72882"/>
                </a:lnTo>
                <a:lnTo>
                  <a:pt x="138995" y="62323"/>
                </a:lnTo>
                <a:lnTo>
                  <a:pt x="121920" y="58800"/>
                </a:lnTo>
                <a:lnTo>
                  <a:pt x="102417" y="63988"/>
                </a:lnTo>
                <a:lnTo>
                  <a:pt x="88487" y="79533"/>
                </a:lnTo>
                <a:lnTo>
                  <a:pt x="80129" y="105413"/>
                </a:lnTo>
                <a:lnTo>
                  <a:pt x="77343" y="141604"/>
                </a:lnTo>
                <a:lnTo>
                  <a:pt x="78104" y="163984"/>
                </a:lnTo>
                <a:lnTo>
                  <a:pt x="89535" y="206882"/>
                </a:lnTo>
                <a:lnTo>
                  <a:pt x="123444" y="223392"/>
                </a:lnTo>
                <a:lnTo>
                  <a:pt x="139398" y="220249"/>
                </a:lnTo>
                <a:lnTo>
                  <a:pt x="152019" y="210819"/>
                </a:lnTo>
                <a:lnTo>
                  <a:pt x="161305" y="195103"/>
                </a:lnTo>
                <a:lnTo>
                  <a:pt x="167259" y="173100"/>
                </a:lnTo>
                <a:lnTo>
                  <a:pt x="235203" y="177164"/>
                </a:lnTo>
                <a:lnTo>
                  <a:pt x="222932" y="223647"/>
                </a:lnTo>
                <a:lnTo>
                  <a:pt x="198374" y="256412"/>
                </a:lnTo>
                <a:lnTo>
                  <a:pt x="164020" y="275732"/>
                </a:lnTo>
                <a:lnTo>
                  <a:pt x="122809" y="282193"/>
                </a:lnTo>
                <a:lnTo>
                  <a:pt x="96777" y="279836"/>
                </a:lnTo>
                <a:lnTo>
                  <a:pt x="52478" y="260977"/>
                </a:lnTo>
                <a:lnTo>
                  <a:pt x="19234" y="223926"/>
                </a:lnTo>
                <a:lnTo>
                  <a:pt x="2141" y="172162"/>
                </a:lnTo>
                <a:lnTo>
                  <a:pt x="0" y="140969"/>
                </a:lnTo>
                <a:lnTo>
                  <a:pt x="2069" y="111563"/>
                </a:lnTo>
                <a:lnTo>
                  <a:pt x="18591" y="60942"/>
                </a:lnTo>
                <a:lnTo>
                  <a:pt x="51020" y="22342"/>
                </a:lnTo>
                <a:lnTo>
                  <a:pt x="96117" y="2478"/>
                </a:lnTo>
                <a:lnTo>
                  <a:pt x="12319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51778" y="1105788"/>
            <a:ext cx="3176143" cy="2852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500" y="1563369"/>
            <a:ext cx="76200" cy="4724400"/>
          </a:xfrm>
          <a:custGeom>
            <a:avLst/>
            <a:gdLst/>
            <a:ahLst/>
            <a:cxnLst/>
            <a:rect l="l" t="t" r="r" b="b"/>
            <a:pathLst>
              <a:path w="76200" h="4724400">
                <a:moveTo>
                  <a:pt x="44450" y="4622800"/>
                </a:moveTo>
                <a:lnTo>
                  <a:pt x="31750" y="4622800"/>
                </a:lnTo>
                <a:lnTo>
                  <a:pt x="31750" y="4724400"/>
                </a:lnTo>
                <a:lnTo>
                  <a:pt x="44450" y="4724400"/>
                </a:lnTo>
                <a:lnTo>
                  <a:pt x="44450" y="4622800"/>
                </a:lnTo>
                <a:close/>
              </a:path>
              <a:path w="76200" h="4724400">
                <a:moveTo>
                  <a:pt x="44450" y="4483100"/>
                </a:moveTo>
                <a:lnTo>
                  <a:pt x="31750" y="4483100"/>
                </a:lnTo>
                <a:lnTo>
                  <a:pt x="31750" y="4584700"/>
                </a:lnTo>
                <a:lnTo>
                  <a:pt x="44450" y="4584700"/>
                </a:lnTo>
                <a:lnTo>
                  <a:pt x="44450" y="4483100"/>
                </a:lnTo>
                <a:close/>
              </a:path>
              <a:path w="76200" h="4724400">
                <a:moveTo>
                  <a:pt x="44450" y="4343400"/>
                </a:moveTo>
                <a:lnTo>
                  <a:pt x="31750" y="4343400"/>
                </a:lnTo>
                <a:lnTo>
                  <a:pt x="31750" y="4445000"/>
                </a:lnTo>
                <a:lnTo>
                  <a:pt x="44450" y="4445000"/>
                </a:lnTo>
                <a:lnTo>
                  <a:pt x="44450" y="4343400"/>
                </a:lnTo>
                <a:close/>
              </a:path>
              <a:path w="76200" h="4724400">
                <a:moveTo>
                  <a:pt x="44450" y="4203700"/>
                </a:moveTo>
                <a:lnTo>
                  <a:pt x="31750" y="4203700"/>
                </a:lnTo>
                <a:lnTo>
                  <a:pt x="31750" y="4305300"/>
                </a:lnTo>
                <a:lnTo>
                  <a:pt x="44450" y="4305300"/>
                </a:lnTo>
                <a:lnTo>
                  <a:pt x="44450" y="4203700"/>
                </a:lnTo>
                <a:close/>
              </a:path>
              <a:path w="76200" h="4724400">
                <a:moveTo>
                  <a:pt x="44450" y="4064000"/>
                </a:moveTo>
                <a:lnTo>
                  <a:pt x="31750" y="4064000"/>
                </a:lnTo>
                <a:lnTo>
                  <a:pt x="31750" y="4165600"/>
                </a:lnTo>
                <a:lnTo>
                  <a:pt x="44450" y="4165600"/>
                </a:lnTo>
                <a:lnTo>
                  <a:pt x="44450" y="4064000"/>
                </a:lnTo>
                <a:close/>
              </a:path>
              <a:path w="76200" h="4724400">
                <a:moveTo>
                  <a:pt x="44450" y="3924300"/>
                </a:moveTo>
                <a:lnTo>
                  <a:pt x="31750" y="3924300"/>
                </a:lnTo>
                <a:lnTo>
                  <a:pt x="31750" y="4025900"/>
                </a:lnTo>
                <a:lnTo>
                  <a:pt x="44450" y="4025900"/>
                </a:lnTo>
                <a:lnTo>
                  <a:pt x="44450" y="3924300"/>
                </a:lnTo>
                <a:close/>
              </a:path>
              <a:path w="76200" h="4724400">
                <a:moveTo>
                  <a:pt x="44450" y="3784600"/>
                </a:moveTo>
                <a:lnTo>
                  <a:pt x="31750" y="3784600"/>
                </a:lnTo>
                <a:lnTo>
                  <a:pt x="31750" y="3886200"/>
                </a:lnTo>
                <a:lnTo>
                  <a:pt x="44450" y="3886200"/>
                </a:lnTo>
                <a:lnTo>
                  <a:pt x="44450" y="3784600"/>
                </a:lnTo>
                <a:close/>
              </a:path>
              <a:path w="76200" h="4724400">
                <a:moveTo>
                  <a:pt x="44450" y="3644900"/>
                </a:moveTo>
                <a:lnTo>
                  <a:pt x="31750" y="3644900"/>
                </a:lnTo>
                <a:lnTo>
                  <a:pt x="31750" y="3746500"/>
                </a:lnTo>
                <a:lnTo>
                  <a:pt x="44450" y="3746500"/>
                </a:lnTo>
                <a:lnTo>
                  <a:pt x="44450" y="3644900"/>
                </a:lnTo>
                <a:close/>
              </a:path>
              <a:path w="76200" h="4724400">
                <a:moveTo>
                  <a:pt x="44450" y="3505200"/>
                </a:moveTo>
                <a:lnTo>
                  <a:pt x="31750" y="3505200"/>
                </a:lnTo>
                <a:lnTo>
                  <a:pt x="31750" y="3606800"/>
                </a:lnTo>
                <a:lnTo>
                  <a:pt x="44450" y="3606800"/>
                </a:lnTo>
                <a:lnTo>
                  <a:pt x="44450" y="3505200"/>
                </a:lnTo>
                <a:close/>
              </a:path>
              <a:path w="76200" h="4724400">
                <a:moveTo>
                  <a:pt x="44450" y="3365500"/>
                </a:moveTo>
                <a:lnTo>
                  <a:pt x="31750" y="3365500"/>
                </a:lnTo>
                <a:lnTo>
                  <a:pt x="31750" y="3467100"/>
                </a:lnTo>
                <a:lnTo>
                  <a:pt x="44450" y="3467100"/>
                </a:lnTo>
                <a:lnTo>
                  <a:pt x="44450" y="3365500"/>
                </a:lnTo>
                <a:close/>
              </a:path>
              <a:path w="76200" h="4724400">
                <a:moveTo>
                  <a:pt x="44450" y="3225799"/>
                </a:moveTo>
                <a:lnTo>
                  <a:pt x="31750" y="3225799"/>
                </a:lnTo>
                <a:lnTo>
                  <a:pt x="31750" y="3327400"/>
                </a:lnTo>
                <a:lnTo>
                  <a:pt x="44450" y="3327400"/>
                </a:lnTo>
                <a:lnTo>
                  <a:pt x="44450" y="3225799"/>
                </a:lnTo>
                <a:close/>
              </a:path>
              <a:path w="76200" h="4724400">
                <a:moveTo>
                  <a:pt x="44450" y="3086099"/>
                </a:moveTo>
                <a:lnTo>
                  <a:pt x="31750" y="3086099"/>
                </a:lnTo>
                <a:lnTo>
                  <a:pt x="31750" y="3187699"/>
                </a:lnTo>
                <a:lnTo>
                  <a:pt x="44450" y="3187699"/>
                </a:lnTo>
                <a:lnTo>
                  <a:pt x="44450" y="3086099"/>
                </a:lnTo>
                <a:close/>
              </a:path>
              <a:path w="76200" h="4724400">
                <a:moveTo>
                  <a:pt x="44450" y="2946399"/>
                </a:moveTo>
                <a:lnTo>
                  <a:pt x="31750" y="2946399"/>
                </a:lnTo>
                <a:lnTo>
                  <a:pt x="31750" y="3047999"/>
                </a:lnTo>
                <a:lnTo>
                  <a:pt x="44450" y="3047999"/>
                </a:lnTo>
                <a:lnTo>
                  <a:pt x="44450" y="2946399"/>
                </a:lnTo>
                <a:close/>
              </a:path>
              <a:path w="76200" h="4724400">
                <a:moveTo>
                  <a:pt x="44450" y="2806699"/>
                </a:moveTo>
                <a:lnTo>
                  <a:pt x="31750" y="2806699"/>
                </a:lnTo>
                <a:lnTo>
                  <a:pt x="31750" y="2908299"/>
                </a:lnTo>
                <a:lnTo>
                  <a:pt x="44450" y="2908299"/>
                </a:lnTo>
                <a:lnTo>
                  <a:pt x="44450" y="2806699"/>
                </a:lnTo>
                <a:close/>
              </a:path>
              <a:path w="76200" h="4724400">
                <a:moveTo>
                  <a:pt x="44450" y="2666999"/>
                </a:moveTo>
                <a:lnTo>
                  <a:pt x="31750" y="2666999"/>
                </a:lnTo>
                <a:lnTo>
                  <a:pt x="31750" y="2768599"/>
                </a:lnTo>
                <a:lnTo>
                  <a:pt x="44450" y="2768599"/>
                </a:lnTo>
                <a:lnTo>
                  <a:pt x="44450" y="2666999"/>
                </a:lnTo>
                <a:close/>
              </a:path>
              <a:path w="76200" h="4724400">
                <a:moveTo>
                  <a:pt x="44450" y="2527299"/>
                </a:moveTo>
                <a:lnTo>
                  <a:pt x="31750" y="2527299"/>
                </a:lnTo>
                <a:lnTo>
                  <a:pt x="31750" y="2628899"/>
                </a:lnTo>
                <a:lnTo>
                  <a:pt x="44450" y="2628899"/>
                </a:lnTo>
                <a:lnTo>
                  <a:pt x="44450" y="2527299"/>
                </a:lnTo>
                <a:close/>
              </a:path>
              <a:path w="76200" h="4724400">
                <a:moveTo>
                  <a:pt x="44450" y="2387599"/>
                </a:moveTo>
                <a:lnTo>
                  <a:pt x="31750" y="2387599"/>
                </a:lnTo>
                <a:lnTo>
                  <a:pt x="31750" y="2489199"/>
                </a:lnTo>
                <a:lnTo>
                  <a:pt x="44450" y="2489199"/>
                </a:lnTo>
                <a:lnTo>
                  <a:pt x="44450" y="2387599"/>
                </a:lnTo>
                <a:close/>
              </a:path>
              <a:path w="76200" h="4724400">
                <a:moveTo>
                  <a:pt x="44450" y="2247899"/>
                </a:moveTo>
                <a:lnTo>
                  <a:pt x="31750" y="2247899"/>
                </a:lnTo>
                <a:lnTo>
                  <a:pt x="31750" y="2349499"/>
                </a:lnTo>
                <a:lnTo>
                  <a:pt x="44450" y="2349499"/>
                </a:lnTo>
                <a:lnTo>
                  <a:pt x="44450" y="2247899"/>
                </a:lnTo>
                <a:close/>
              </a:path>
              <a:path w="76200" h="4724400">
                <a:moveTo>
                  <a:pt x="44450" y="2108199"/>
                </a:moveTo>
                <a:lnTo>
                  <a:pt x="31750" y="2108199"/>
                </a:lnTo>
                <a:lnTo>
                  <a:pt x="31750" y="2209799"/>
                </a:lnTo>
                <a:lnTo>
                  <a:pt x="44450" y="2209799"/>
                </a:lnTo>
                <a:lnTo>
                  <a:pt x="44450" y="2108199"/>
                </a:lnTo>
                <a:close/>
              </a:path>
              <a:path w="76200" h="4724400">
                <a:moveTo>
                  <a:pt x="44450" y="1968500"/>
                </a:moveTo>
                <a:lnTo>
                  <a:pt x="31750" y="1968500"/>
                </a:lnTo>
                <a:lnTo>
                  <a:pt x="31750" y="2070099"/>
                </a:lnTo>
                <a:lnTo>
                  <a:pt x="44450" y="2070099"/>
                </a:lnTo>
                <a:lnTo>
                  <a:pt x="44450" y="1968500"/>
                </a:lnTo>
                <a:close/>
              </a:path>
              <a:path w="76200" h="4724400">
                <a:moveTo>
                  <a:pt x="44450" y="1828800"/>
                </a:moveTo>
                <a:lnTo>
                  <a:pt x="31750" y="1828800"/>
                </a:lnTo>
                <a:lnTo>
                  <a:pt x="31750" y="1930400"/>
                </a:lnTo>
                <a:lnTo>
                  <a:pt x="44450" y="1930400"/>
                </a:lnTo>
                <a:lnTo>
                  <a:pt x="44450" y="1828800"/>
                </a:lnTo>
                <a:close/>
              </a:path>
              <a:path w="76200" h="4724400">
                <a:moveTo>
                  <a:pt x="44450" y="1689100"/>
                </a:moveTo>
                <a:lnTo>
                  <a:pt x="31750" y="1689100"/>
                </a:lnTo>
                <a:lnTo>
                  <a:pt x="31750" y="1790700"/>
                </a:lnTo>
                <a:lnTo>
                  <a:pt x="44450" y="1790700"/>
                </a:lnTo>
                <a:lnTo>
                  <a:pt x="44450" y="1689100"/>
                </a:lnTo>
                <a:close/>
              </a:path>
              <a:path w="76200" h="4724400">
                <a:moveTo>
                  <a:pt x="44450" y="1549400"/>
                </a:moveTo>
                <a:lnTo>
                  <a:pt x="31750" y="1549400"/>
                </a:lnTo>
                <a:lnTo>
                  <a:pt x="31750" y="1651000"/>
                </a:lnTo>
                <a:lnTo>
                  <a:pt x="44450" y="1651000"/>
                </a:lnTo>
                <a:lnTo>
                  <a:pt x="44450" y="1549400"/>
                </a:lnTo>
                <a:close/>
              </a:path>
              <a:path w="76200" h="4724400">
                <a:moveTo>
                  <a:pt x="44450" y="1409700"/>
                </a:moveTo>
                <a:lnTo>
                  <a:pt x="31750" y="1409700"/>
                </a:lnTo>
                <a:lnTo>
                  <a:pt x="31750" y="1511300"/>
                </a:lnTo>
                <a:lnTo>
                  <a:pt x="44450" y="1511300"/>
                </a:lnTo>
                <a:lnTo>
                  <a:pt x="44450" y="1409700"/>
                </a:lnTo>
                <a:close/>
              </a:path>
              <a:path w="76200" h="4724400">
                <a:moveTo>
                  <a:pt x="44450" y="1270000"/>
                </a:moveTo>
                <a:lnTo>
                  <a:pt x="31750" y="1270000"/>
                </a:lnTo>
                <a:lnTo>
                  <a:pt x="31750" y="1371600"/>
                </a:lnTo>
                <a:lnTo>
                  <a:pt x="44450" y="1371600"/>
                </a:lnTo>
                <a:lnTo>
                  <a:pt x="44450" y="1270000"/>
                </a:lnTo>
                <a:close/>
              </a:path>
              <a:path w="76200" h="4724400">
                <a:moveTo>
                  <a:pt x="44450" y="1130300"/>
                </a:moveTo>
                <a:lnTo>
                  <a:pt x="31750" y="1130300"/>
                </a:lnTo>
                <a:lnTo>
                  <a:pt x="31750" y="1231900"/>
                </a:lnTo>
                <a:lnTo>
                  <a:pt x="44450" y="1231900"/>
                </a:lnTo>
                <a:lnTo>
                  <a:pt x="44450" y="1130300"/>
                </a:lnTo>
                <a:close/>
              </a:path>
              <a:path w="76200" h="4724400">
                <a:moveTo>
                  <a:pt x="44450" y="990600"/>
                </a:moveTo>
                <a:lnTo>
                  <a:pt x="31750" y="990600"/>
                </a:lnTo>
                <a:lnTo>
                  <a:pt x="31750" y="1092200"/>
                </a:lnTo>
                <a:lnTo>
                  <a:pt x="44450" y="1092200"/>
                </a:lnTo>
                <a:lnTo>
                  <a:pt x="44450" y="990600"/>
                </a:lnTo>
                <a:close/>
              </a:path>
              <a:path w="76200" h="4724400">
                <a:moveTo>
                  <a:pt x="44450" y="850900"/>
                </a:moveTo>
                <a:lnTo>
                  <a:pt x="31750" y="850900"/>
                </a:lnTo>
                <a:lnTo>
                  <a:pt x="31750" y="952500"/>
                </a:lnTo>
                <a:lnTo>
                  <a:pt x="44450" y="952500"/>
                </a:lnTo>
                <a:lnTo>
                  <a:pt x="44450" y="850900"/>
                </a:lnTo>
                <a:close/>
              </a:path>
              <a:path w="76200" h="4724400">
                <a:moveTo>
                  <a:pt x="44450" y="711200"/>
                </a:moveTo>
                <a:lnTo>
                  <a:pt x="31750" y="711200"/>
                </a:lnTo>
                <a:lnTo>
                  <a:pt x="31750" y="812800"/>
                </a:lnTo>
                <a:lnTo>
                  <a:pt x="44450" y="812800"/>
                </a:lnTo>
                <a:lnTo>
                  <a:pt x="44450" y="711200"/>
                </a:lnTo>
                <a:close/>
              </a:path>
              <a:path w="76200" h="4724400">
                <a:moveTo>
                  <a:pt x="44450" y="571500"/>
                </a:moveTo>
                <a:lnTo>
                  <a:pt x="31750" y="571500"/>
                </a:lnTo>
                <a:lnTo>
                  <a:pt x="31750" y="673100"/>
                </a:lnTo>
                <a:lnTo>
                  <a:pt x="44450" y="673100"/>
                </a:lnTo>
                <a:lnTo>
                  <a:pt x="44450" y="571500"/>
                </a:lnTo>
                <a:close/>
              </a:path>
              <a:path w="76200" h="4724400">
                <a:moveTo>
                  <a:pt x="44450" y="431800"/>
                </a:moveTo>
                <a:lnTo>
                  <a:pt x="31750" y="431800"/>
                </a:lnTo>
                <a:lnTo>
                  <a:pt x="31750" y="533400"/>
                </a:lnTo>
                <a:lnTo>
                  <a:pt x="44450" y="533400"/>
                </a:lnTo>
                <a:lnTo>
                  <a:pt x="44450" y="431800"/>
                </a:lnTo>
                <a:close/>
              </a:path>
              <a:path w="76200" h="4724400">
                <a:moveTo>
                  <a:pt x="44450" y="292100"/>
                </a:moveTo>
                <a:lnTo>
                  <a:pt x="31750" y="292100"/>
                </a:lnTo>
                <a:lnTo>
                  <a:pt x="31750" y="393700"/>
                </a:lnTo>
                <a:lnTo>
                  <a:pt x="44450" y="393700"/>
                </a:lnTo>
                <a:lnTo>
                  <a:pt x="44450" y="292100"/>
                </a:lnTo>
                <a:close/>
              </a:path>
              <a:path w="76200" h="4724400">
                <a:moveTo>
                  <a:pt x="44450" y="152400"/>
                </a:moveTo>
                <a:lnTo>
                  <a:pt x="31750" y="152400"/>
                </a:lnTo>
                <a:lnTo>
                  <a:pt x="31750" y="254000"/>
                </a:lnTo>
                <a:lnTo>
                  <a:pt x="44450" y="254000"/>
                </a:lnTo>
                <a:lnTo>
                  <a:pt x="44450" y="152400"/>
                </a:lnTo>
                <a:close/>
              </a:path>
              <a:path w="76200" h="4724400">
                <a:moveTo>
                  <a:pt x="44450" y="63500"/>
                </a:moveTo>
                <a:lnTo>
                  <a:pt x="31750" y="63500"/>
                </a:lnTo>
                <a:lnTo>
                  <a:pt x="31750" y="114300"/>
                </a:lnTo>
                <a:lnTo>
                  <a:pt x="44450" y="114300"/>
                </a:lnTo>
                <a:lnTo>
                  <a:pt x="44450" y="63500"/>
                </a:lnTo>
                <a:close/>
              </a:path>
              <a:path w="76200" h="4724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724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833" y="2089150"/>
            <a:ext cx="366333" cy="349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0" y="2209926"/>
            <a:ext cx="8153400" cy="135255"/>
          </a:xfrm>
          <a:custGeom>
            <a:avLst/>
            <a:gdLst/>
            <a:ahLst/>
            <a:cxnLst/>
            <a:rect l="l" t="t" r="r" b="b"/>
            <a:pathLst>
              <a:path w="8153400" h="135255">
                <a:moveTo>
                  <a:pt x="8085835" y="0"/>
                </a:moveTo>
                <a:lnTo>
                  <a:pt x="8085835" y="33782"/>
                </a:lnTo>
                <a:lnTo>
                  <a:pt x="0" y="33782"/>
                </a:lnTo>
                <a:lnTo>
                  <a:pt x="0" y="101346"/>
                </a:lnTo>
                <a:lnTo>
                  <a:pt x="8085835" y="101346"/>
                </a:lnTo>
                <a:lnTo>
                  <a:pt x="8085835" y="135127"/>
                </a:lnTo>
                <a:lnTo>
                  <a:pt x="8153400" y="67563"/>
                </a:lnTo>
                <a:lnTo>
                  <a:pt x="8085835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25347" y="2095779"/>
            <a:ext cx="1851025" cy="307340"/>
          </a:xfrm>
          <a:prstGeom prst="rect">
            <a:avLst/>
          </a:prstGeom>
          <a:solidFill>
            <a:srgbClr val="8FAADC"/>
          </a:solidFill>
        </p:spPr>
        <p:txBody>
          <a:bodyPr vert="horz" wrap="square" lIns="0" tIns="26670" rIns="0" bIns="0" rtlCol="0">
            <a:spAutoFit/>
          </a:bodyPr>
          <a:lstStyle/>
          <a:p>
            <a:pPr marL="441325">
              <a:lnSpc>
                <a:spcPct val="100000"/>
              </a:lnSpc>
              <a:spcBef>
                <a:spcPts val="210"/>
              </a:spcBef>
            </a:pP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02</a:t>
            </a:r>
            <a:r>
              <a:rPr sz="1600" b="1" i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August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44951" y="1965960"/>
            <a:ext cx="5715000" cy="5760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14873" y="2088007"/>
            <a:ext cx="1383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Bid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Opening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7602" y="2832607"/>
            <a:ext cx="366332" cy="349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3767" y="2953257"/>
            <a:ext cx="8208009" cy="113664"/>
          </a:xfrm>
          <a:custGeom>
            <a:avLst/>
            <a:gdLst/>
            <a:ahLst/>
            <a:cxnLst/>
            <a:rect l="l" t="t" r="r" b="b"/>
            <a:pathLst>
              <a:path w="8208009" h="113664">
                <a:moveTo>
                  <a:pt x="8151190" y="0"/>
                </a:moveTo>
                <a:lnTo>
                  <a:pt x="8151190" y="28320"/>
                </a:lnTo>
                <a:lnTo>
                  <a:pt x="0" y="28320"/>
                </a:lnTo>
                <a:lnTo>
                  <a:pt x="0" y="85089"/>
                </a:lnTo>
                <a:lnTo>
                  <a:pt x="8151190" y="85089"/>
                </a:lnTo>
                <a:lnTo>
                  <a:pt x="8151190" y="113411"/>
                </a:lnTo>
                <a:lnTo>
                  <a:pt x="8207832" y="56768"/>
                </a:lnTo>
                <a:lnTo>
                  <a:pt x="8151190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47114" y="2839237"/>
            <a:ext cx="1851025" cy="307340"/>
          </a:xfrm>
          <a:prstGeom prst="rect">
            <a:avLst/>
          </a:prstGeom>
          <a:solidFill>
            <a:srgbClr val="8FAADC"/>
          </a:solidFill>
        </p:spPr>
        <p:txBody>
          <a:bodyPr vert="horz" wrap="square" lIns="0" tIns="26670" rIns="0" bIns="0" rtlCol="0">
            <a:spAutoFit/>
          </a:bodyPr>
          <a:lstStyle/>
          <a:p>
            <a:pPr marL="260985">
              <a:lnSpc>
                <a:spcPct val="100000"/>
              </a:lnSpc>
              <a:spcBef>
                <a:spcPts val="210"/>
              </a:spcBef>
            </a:pP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23</a:t>
            </a:r>
            <a:r>
              <a:rPr sz="16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September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44951" y="2711195"/>
            <a:ext cx="1572768" cy="5760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210305" y="2740279"/>
            <a:ext cx="125222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393065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Post 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Q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uali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1086" y="3594608"/>
            <a:ext cx="366333" cy="3492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7252" y="3715258"/>
            <a:ext cx="8264525" cy="126364"/>
          </a:xfrm>
          <a:custGeom>
            <a:avLst/>
            <a:gdLst/>
            <a:ahLst/>
            <a:cxnLst/>
            <a:rect l="l" t="t" r="r" b="b"/>
            <a:pathLst>
              <a:path w="8264525" h="126364">
                <a:moveTo>
                  <a:pt x="8201355" y="0"/>
                </a:moveTo>
                <a:lnTo>
                  <a:pt x="8201355" y="31496"/>
                </a:lnTo>
                <a:lnTo>
                  <a:pt x="0" y="31496"/>
                </a:lnTo>
                <a:lnTo>
                  <a:pt x="0" y="94488"/>
                </a:lnTo>
                <a:lnTo>
                  <a:pt x="8201355" y="94488"/>
                </a:lnTo>
                <a:lnTo>
                  <a:pt x="8201355" y="125984"/>
                </a:lnTo>
                <a:lnTo>
                  <a:pt x="8264347" y="62992"/>
                </a:lnTo>
                <a:lnTo>
                  <a:pt x="8201355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90600" y="3601237"/>
            <a:ext cx="1851025" cy="307340"/>
          </a:xfrm>
          <a:prstGeom prst="rect">
            <a:avLst/>
          </a:prstGeom>
          <a:solidFill>
            <a:srgbClr val="8FAADC"/>
          </a:solidFill>
        </p:spPr>
        <p:txBody>
          <a:bodyPr vert="horz" wrap="square" lIns="0" tIns="26670" rIns="0" bIns="0" rtlCol="0">
            <a:spAutoFit/>
          </a:bodyPr>
          <a:lstStyle/>
          <a:p>
            <a:pPr marL="290195">
              <a:lnSpc>
                <a:spcPct val="100000"/>
              </a:lnSpc>
              <a:spcBef>
                <a:spcPts val="210"/>
              </a:spcBef>
            </a:pP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30</a:t>
            </a:r>
            <a:r>
              <a:rPr sz="16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November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35807" y="3474720"/>
            <a:ext cx="1568195" cy="5714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266313" y="3612007"/>
            <a:ext cx="1119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Bid</a:t>
            </a:r>
            <a:r>
              <a:rPr sz="16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Validity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81086" y="4495927"/>
            <a:ext cx="366333" cy="3492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7252" y="4652009"/>
            <a:ext cx="8264525" cy="101600"/>
          </a:xfrm>
          <a:custGeom>
            <a:avLst/>
            <a:gdLst/>
            <a:ahLst/>
            <a:cxnLst/>
            <a:rect l="l" t="t" r="r" b="b"/>
            <a:pathLst>
              <a:path w="8264525" h="101600">
                <a:moveTo>
                  <a:pt x="8213674" y="0"/>
                </a:moveTo>
                <a:lnTo>
                  <a:pt x="8213674" y="25272"/>
                </a:lnTo>
                <a:lnTo>
                  <a:pt x="0" y="25272"/>
                </a:lnTo>
                <a:lnTo>
                  <a:pt x="0" y="75945"/>
                </a:lnTo>
                <a:lnTo>
                  <a:pt x="8213674" y="75945"/>
                </a:lnTo>
                <a:lnTo>
                  <a:pt x="8213674" y="101218"/>
                </a:lnTo>
                <a:lnTo>
                  <a:pt x="8264347" y="50545"/>
                </a:lnTo>
                <a:lnTo>
                  <a:pt x="8213674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90600" y="4569993"/>
            <a:ext cx="1851025" cy="307340"/>
          </a:xfrm>
          <a:prstGeom prst="rect">
            <a:avLst/>
          </a:prstGeom>
          <a:solidFill>
            <a:srgbClr val="8FAADC"/>
          </a:solidFill>
        </p:spPr>
        <p:txBody>
          <a:bodyPr vert="horz" wrap="square" lIns="0" tIns="273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15"/>
              </a:spcBef>
            </a:pPr>
            <a:r>
              <a:rPr sz="1600" b="1" i="1" spc="-15" dirty="0">
                <a:solidFill>
                  <a:srgbClr val="001F5F"/>
                </a:solidFill>
                <a:latin typeface="Arial"/>
                <a:cs typeface="Arial"/>
              </a:rPr>
              <a:t>Tolled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035807" y="4462271"/>
            <a:ext cx="1568195" cy="5760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254121" y="4493133"/>
            <a:ext cx="114046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2860" marR="5080" indent="-10795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Issuance</a:t>
            </a:r>
            <a:r>
              <a:rPr sz="16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of  NOA</a:t>
            </a:r>
            <a:r>
              <a:rPr sz="16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(15cd)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81086" y="5423369"/>
            <a:ext cx="366333" cy="349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7252" y="5544058"/>
            <a:ext cx="8264525" cy="99060"/>
          </a:xfrm>
          <a:custGeom>
            <a:avLst/>
            <a:gdLst/>
            <a:ahLst/>
            <a:cxnLst/>
            <a:rect l="l" t="t" r="r" b="b"/>
            <a:pathLst>
              <a:path w="8264525" h="99060">
                <a:moveTo>
                  <a:pt x="8215071" y="0"/>
                </a:moveTo>
                <a:lnTo>
                  <a:pt x="8215071" y="24637"/>
                </a:lnTo>
                <a:lnTo>
                  <a:pt x="0" y="24637"/>
                </a:lnTo>
                <a:lnTo>
                  <a:pt x="0" y="73888"/>
                </a:lnTo>
                <a:lnTo>
                  <a:pt x="8215071" y="73888"/>
                </a:lnTo>
                <a:lnTo>
                  <a:pt x="8215071" y="98513"/>
                </a:lnTo>
                <a:lnTo>
                  <a:pt x="8264347" y="49275"/>
                </a:lnTo>
                <a:lnTo>
                  <a:pt x="8215071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90600" y="5430037"/>
            <a:ext cx="1851025" cy="307340"/>
          </a:xfrm>
          <a:prstGeom prst="rect">
            <a:avLst/>
          </a:prstGeom>
          <a:solidFill>
            <a:srgbClr val="8FAADC"/>
          </a:solidFill>
        </p:spPr>
        <p:txBody>
          <a:bodyPr vert="horz" wrap="square" lIns="0" tIns="273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15"/>
              </a:spcBef>
            </a:pPr>
            <a:r>
              <a:rPr sz="1600" b="1" i="1" spc="-15" dirty="0">
                <a:solidFill>
                  <a:srgbClr val="001F5F"/>
                </a:solidFill>
                <a:latin typeface="Arial"/>
                <a:cs typeface="Arial"/>
              </a:rPr>
              <a:t>Tolled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035807" y="5244084"/>
            <a:ext cx="1568195" cy="8138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209925" y="5283453"/>
            <a:ext cx="1228725" cy="7080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-635" algn="ctr">
              <a:lnSpc>
                <a:spcPct val="90100"/>
              </a:lnSpc>
              <a:spcBef>
                <a:spcPts val="28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3-month 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period from  Bid</a:t>
            </a:r>
            <a:r>
              <a:rPr sz="16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Opening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786884" y="2715767"/>
            <a:ext cx="3986784" cy="5715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093970" y="2746629"/>
            <a:ext cx="337820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753110" marR="5080" indent="-741045">
              <a:lnSpc>
                <a:spcPts val="1730"/>
              </a:lnSpc>
              <a:spcBef>
                <a:spcPts val="310"/>
              </a:spcBef>
            </a:pP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Pending </a:t>
            </a:r>
            <a:r>
              <a:rPr sz="1600" b="1" i="1" spc="-1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enactment of </a:t>
            </a:r>
            <a:r>
              <a:rPr sz="1600" b="1" i="1" spc="-10" dirty="0">
                <a:solidFill>
                  <a:srgbClr val="001F5F"/>
                </a:solidFill>
                <a:latin typeface="Arial"/>
                <a:cs typeface="Arial"/>
              </a:rPr>
              <a:t>GAA,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no  award can be</a:t>
            </a:r>
            <a:r>
              <a:rPr sz="16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made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786884" y="3461003"/>
            <a:ext cx="3973067" cy="7498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901946" y="3510229"/>
            <a:ext cx="3751579" cy="6242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ct val="90100"/>
              </a:lnSpc>
              <a:spcBef>
                <a:spcPts val="270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Pending the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award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contract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validity</a:t>
            </a:r>
            <a:r>
              <a:rPr sz="1400" b="1" i="1" spc="-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of  bids shall be extended by the 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bidder.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The  form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may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be changed, for e.g.,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cash to</a:t>
            </a:r>
            <a:r>
              <a:rPr sz="1400" b="1" i="1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BSD.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796028" y="4471415"/>
            <a:ext cx="3977639" cy="15864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078729" y="4604766"/>
            <a:ext cx="3415029" cy="12877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315"/>
              </a:spcBef>
            </a:pP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period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time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decide</a:t>
            </a:r>
            <a:r>
              <a:rPr sz="18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on 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the award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contract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and 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termination of the procurement  process, shall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be tolled or 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suspended.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764540" y="1547876"/>
            <a:ext cx="2246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Illustrative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Example: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5089" y="1700529"/>
            <a:ext cx="1751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Discussion:</a:t>
            </a:r>
          </a:p>
        </p:txBody>
      </p:sp>
      <p:sp>
        <p:nvSpPr>
          <p:cNvPr id="14" name="object 14"/>
          <p:cNvSpPr/>
          <p:nvPr/>
        </p:nvSpPr>
        <p:spPr>
          <a:xfrm>
            <a:off x="3779139" y="4725289"/>
            <a:ext cx="4815840" cy="0"/>
          </a:xfrm>
          <a:custGeom>
            <a:avLst/>
            <a:gdLst/>
            <a:ahLst/>
            <a:cxnLst/>
            <a:rect l="l" t="t" r="r" b="b"/>
            <a:pathLst>
              <a:path w="4815840">
                <a:moveTo>
                  <a:pt x="0" y="0"/>
                </a:moveTo>
                <a:lnTo>
                  <a:pt x="4815840" y="0"/>
                </a:lnTo>
              </a:path>
            </a:pathLst>
          </a:custGeom>
          <a:ln w="1981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35609" y="2290445"/>
          <a:ext cx="8244205" cy="3839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5485"/>
                <a:gridCol w="4998720"/>
              </a:tblGrid>
              <a:tr h="395605">
                <a:tc>
                  <a:txBody>
                    <a:bodyPr/>
                    <a:lstStyle/>
                    <a:p>
                      <a:pPr marL="3994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ISSUES/CONCERNS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4478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EPA</a:t>
                      </a:r>
                      <a:r>
                        <a:rPr sz="20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GUIDELINES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344360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When should the</a:t>
                      </a:r>
                      <a:r>
                        <a:rPr sz="2200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award the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contract?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75565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Notwithstanding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mandatory  procurement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timeline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provided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  Section 37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RA No. 9184,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agencies  may only proceed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with the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issuance of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NOA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upon effectivity of the </a:t>
                      </a:r>
                      <a:r>
                        <a:rPr sz="22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GAA,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appropriations ordinance, corporate  </a:t>
                      </a:r>
                      <a:r>
                        <a:rPr sz="22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budget or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loan </a:t>
                      </a:r>
                      <a:r>
                        <a:rPr sz="22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agreement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, as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case 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may be, and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based on the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amount  authorized</a:t>
                      </a:r>
                      <a:r>
                        <a:rPr sz="2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therein.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0685" y="1467103"/>
            <a:ext cx="24066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Arial"/>
                <a:cs typeface="Arial"/>
              </a:rPr>
              <a:t>Illustrative</a:t>
            </a:r>
            <a:r>
              <a:rPr sz="2000" i="1" spc="-1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Example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6200" y="1828787"/>
          <a:ext cx="8938260" cy="4481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1905"/>
                <a:gridCol w="7666355"/>
              </a:tblGrid>
              <a:tr h="417195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100" b="1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2100" b="1" i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July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2900">
                        <a:lnSpc>
                          <a:spcPct val="100000"/>
                        </a:lnSpc>
                        <a:spcBef>
                          <a:spcPts val="334"/>
                        </a:spcBef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Advertisement/Posting of Invitation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21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Bid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solidFill>
                      <a:srgbClr val="C5DFB4"/>
                    </a:solidFill>
                  </a:tcPr>
                </a:tc>
              </a:tr>
              <a:tr h="389255"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100" b="1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2100" b="1" i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Aug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290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Bid</a:t>
                      </a:r>
                      <a:r>
                        <a:rPr sz="21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Opening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solidFill>
                      <a:srgbClr val="C5DFB4"/>
                    </a:solidFill>
                  </a:tcPr>
                </a:tc>
              </a:tr>
              <a:tr h="1348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350">
                        <a:latin typeface="Times New Roman"/>
                        <a:cs typeface="Times New Roman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</a:pPr>
                      <a:r>
                        <a:rPr sz="2100" b="1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</a:t>
                      </a:r>
                      <a:r>
                        <a:rPr sz="2100" b="1" i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Sept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2900">
                        <a:lnSpc>
                          <a:spcPct val="100000"/>
                        </a:lnSpc>
                        <a:spcBef>
                          <a:spcPts val="115"/>
                        </a:spcBef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Recommendation by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BAC to the HOPE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(35</a:t>
                      </a:r>
                      <a:r>
                        <a:rPr sz="21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cd);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411480" indent="-342900">
                        <a:lnSpc>
                          <a:spcPct val="100000"/>
                        </a:lnSpc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Approval of Recommendation is</a:t>
                      </a:r>
                      <a:r>
                        <a:rPr sz="21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tolled/suspended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411480" indent="-342900">
                        <a:lnSpc>
                          <a:spcPct val="100000"/>
                        </a:lnSpc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55</a:t>
                      </a:r>
                      <a:r>
                        <a:rPr sz="2100" spc="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cd</a:t>
                      </a:r>
                      <a:r>
                        <a:rPr sz="2100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left</a:t>
                      </a:r>
                      <a:r>
                        <a:rPr sz="2100" spc="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2100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complete</a:t>
                      </a:r>
                      <a:r>
                        <a:rPr sz="2100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procurement</a:t>
                      </a:r>
                      <a:r>
                        <a:rPr sz="2100" spc="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but</a:t>
                      </a:r>
                      <a:r>
                        <a:rPr sz="2100" spc="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only</a:t>
                      </a:r>
                      <a:r>
                        <a:rPr sz="2100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2100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100" spc="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2100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make</a:t>
                      </a:r>
                      <a:r>
                        <a:rPr sz="2100" spc="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411480">
                        <a:lnSpc>
                          <a:spcPct val="100000"/>
                        </a:lnSpc>
                      </a:pPr>
                      <a:r>
                        <a:rPr sz="21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award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solidFill>
                      <a:srgbClr val="C5DFB4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1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01</a:t>
                      </a:r>
                      <a:r>
                        <a:rPr sz="2100" b="1" i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Jan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290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Effectivity of</a:t>
                      </a:r>
                      <a:r>
                        <a:rPr sz="21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GAA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solidFill>
                      <a:srgbClr val="C5DFB4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2100" b="1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sz="2100" b="1" i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Jan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72720" marB="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11480" marR="6096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Last day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 the PE to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(a)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approve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recommendation of 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BAC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and (b)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issue</a:t>
                      </a:r>
                      <a:r>
                        <a:rPr sz="21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NOA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solidFill>
                      <a:srgbClr val="C5DFB4"/>
                    </a:solidFill>
                  </a:tcPr>
                </a:tc>
              </a:tr>
              <a:tr h="1271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213360">
                        <a:lnSpc>
                          <a:spcPct val="100000"/>
                        </a:lnSpc>
                      </a:pPr>
                      <a:r>
                        <a:rPr sz="2100" b="1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sz="2100" b="1" i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Feb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2900">
                        <a:lnSpc>
                          <a:spcPts val="2410"/>
                        </a:lnSpc>
                        <a:buChar char="•"/>
                        <a:tabLst>
                          <a:tab pos="411480" algn="l"/>
                          <a:tab pos="412115" algn="l"/>
                          <a:tab pos="786130" algn="l"/>
                          <a:tab pos="1322705" algn="l"/>
                          <a:tab pos="2656840" algn="l"/>
                          <a:tab pos="3767454" algn="l"/>
                          <a:tab pos="4363720" algn="l"/>
                          <a:tab pos="5343525" algn="l"/>
                          <a:tab pos="6499225" algn="l"/>
                          <a:tab pos="709485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If	for	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justifiable	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reason,	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	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HOPE	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extends	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	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411480" marR="59690" algn="just">
                        <a:lnSpc>
                          <a:spcPct val="100000"/>
                        </a:lnSpc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procurement period until award (did not award within 15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cd),  the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issuance of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NOA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should still be done within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remaining 55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cd so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as not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exceed 3</a:t>
                      </a:r>
                      <a:r>
                        <a:rPr sz="21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months.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5DF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5089" y="1700529"/>
            <a:ext cx="1751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Discussion:</a:t>
            </a:r>
          </a:p>
        </p:txBody>
      </p:sp>
      <p:sp>
        <p:nvSpPr>
          <p:cNvPr id="14" name="object 14"/>
          <p:cNvSpPr/>
          <p:nvPr/>
        </p:nvSpPr>
        <p:spPr>
          <a:xfrm>
            <a:off x="3682110" y="4303014"/>
            <a:ext cx="4910455" cy="0"/>
          </a:xfrm>
          <a:custGeom>
            <a:avLst/>
            <a:gdLst/>
            <a:ahLst/>
            <a:cxnLst/>
            <a:rect l="l" t="t" r="r" b="b"/>
            <a:pathLst>
              <a:path w="4910455">
                <a:moveTo>
                  <a:pt x="0" y="0"/>
                </a:moveTo>
                <a:lnTo>
                  <a:pt x="4910327" y="0"/>
                </a:lnTo>
              </a:path>
            </a:pathLst>
          </a:custGeom>
          <a:ln w="1981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82110" y="4638294"/>
            <a:ext cx="4910455" cy="0"/>
          </a:xfrm>
          <a:custGeom>
            <a:avLst/>
            <a:gdLst/>
            <a:ahLst/>
            <a:cxnLst/>
            <a:rect l="l" t="t" r="r" b="b"/>
            <a:pathLst>
              <a:path w="4910455">
                <a:moveTo>
                  <a:pt x="0" y="0"/>
                </a:moveTo>
                <a:lnTo>
                  <a:pt x="4910327" y="0"/>
                </a:lnTo>
              </a:path>
            </a:pathLst>
          </a:custGeom>
          <a:ln w="1981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33946" y="2203450"/>
          <a:ext cx="8244840" cy="417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0235"/>
                <a:gridCol w="5094605"/>
              </a:tblGrid>
              <a:tr h="395605"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ISSUES/CONCERNS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494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EPA</a:t>
                      </a:r>
                      <a:r>
                        <a:rPr sz="20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GUIDELINES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3779520">
                <a:tc>
                  <a:txBody>
                    <a:bodyPr/>
                    <a:lstStyle/>
                    <a:p>
                      <a:pPr marL="97790" marR="5918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When can the PE  award the</a:t>
                      </a:r>
                      <a:r>
                        <a:rPr sz="22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contract?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Scenario</a:t>
                      </a:r>
                      <a:r>
                        <a:rPr sz="2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1: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8425" marR="75565" algn="just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Procurement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activities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or projects, 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whether </a:t>
                      </a:r>
                      <a:r>
                        <a:rPr sz="22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new or recurring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, undertaken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through </a:t>
                      </a:r>
                      <a:r>
                        <a:rPr sz="2200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EPA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may be awarded </a:t>
                      </a:r>
                      <a:r>
                        <a:rPr sz="22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upon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effectivity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new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GAA, 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appropriations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ordinance, corporate  </a:t>
                      </a:r>
                      <a:r>
                        <a:rPr sz="22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budget or loan agreement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, as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case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be.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8425" marR="7747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However,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case of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22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re-enacted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budget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PE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may award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contract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recurring activities </a:t>
                      </a:r>
                      <a:r>
                        <a:rPr sz="22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or projects</a:t>
                      </a:r>
                      <a:r>
                        <a:rPr sz="2200" u="heavy" spc="1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200" u="heavy" spc="-3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only</a:t>
                      </a:r>
                      <a:r>
                        <a:rPr sz="2200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33946" y="1974850"/>
          <a:ext cx="8244840" cy="3519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4840"/>
              </a:tblGrid>
              <a:tr h="4108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100" b="1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Illustrative</a:t>
                      </a:r>
                      <a:r>
                        <a:rPr sz="2100" b="1" i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Example: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310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Agency </a:t>
                      </a:r>
                      <a:r>
                        <a:rPr sz="22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A’s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budget for its Procurement of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Heavy Duty</a:t>
                      </a:r>
                      <a:r>
                        <a:rPr sz="2200" spc="4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Shredders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under the NEP is 1 Million</a:t>
                      </a:r>
                      <a:r>
                        <a:rPr sz="2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Pesos.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7790" marR="7620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After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undertaking </a:t>
                      </a:r>
                      <a:r>
                        <a:rPr sz="22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EPA,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Contract to be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Awarded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is at 1 Million 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Pesos.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Agency A may award the contract upon enactment of the</a:t>
                      </a:r>
                      <a:r>
                        <a:rPr sz="2200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GAA.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5089" y="1589278"/>
            <a:ext cx="1751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Discussion: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33946" y="2110739"/>
          <a:ext cx="8244840" cy="4131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4045"/>
                <a:gridCol w="6360795"/>
              </a:tblGrid>
              <a:tr h="335280"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EPA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GUIDELINES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3796029">
                <a:tc>
                  <a:txBody>
                    <a:bodyPr/>
                    <a:lstStyle/>
                    <a:p>
                      <a:pPr marL="97790" marR="5219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Con’t:  When</a:t>
                      </a:r>
                      <a:r>
                        <a:rPr sz="2200" spc="-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can  the PE  award the  contract?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Scenario 2: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7790" marR="76200" algn="just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If the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amount appropriated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 a procurement  activity or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project,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whether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new or </a:t>
                      </a:r>
                      <a:r>
                        <a:rPr sz="22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recurring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, has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been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reduced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after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effectivity of the new GAA,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appropriations ordinance, corporate budget or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loan agreement,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the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shall award the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contract;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provided,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contract price to be awarded </a:t>
                      </a:r>
                      <a:r>
                        <a:rPr sz="2200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is 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within the amount of </a:t>
                      </a:r>
                      <a:r>
                        <a:rPr sz="22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the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funds granted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for said  activity or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project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under the GAA, appropriations  ordinance, corporate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budget,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loan,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as the case  may be.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5089" y="1589278"/>
            <a:ext cx="1751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Discussion: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33946" y="2397505"/>
          <a:ext cx="8244840" cy="3101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4495"/>
                <a:gridCol w="6570345"/>
              </a:tblGrid>
              <a:tr h="335280"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EPA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GUIDELINES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2766695">
                <a:tc>
                  <a:txBody>
                    <a:bodyPr/>
                    <a:lstStyle/>
                    <a:p>
                      <a:pPr marL="97790" marR="3124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Con’t:  When</a:t>
                      </a:r>
                      <a:r>
                        <a:rPr sz="2200" spc="-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can  the PE  award the  contract?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77470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However,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 case of a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re-enacted budget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, the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award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contract for </a:t>
                      </a:r>
                      <a:r>
                        <a:rPr sz="22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recurring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activities or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projects </a:t>
                      </a:r>
                      <a:r>
                        <a:rPr sz="2200" u="heavy" spc="-40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only</a:t>
                      </a:r>
                      <a:r>
                        <a:rPr sz="22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7331" y="1600200"/>
            <a:ext cx="8244840" cy="411480"/>
          </a:xfrm>
          <a:custGeom>
            <a:avLst/>
            <a:gdLst/>
            <a:ahLst/>
            <a:cxnLst/>
            <a:rect l="l" t="t" r="r" b="b"/>
            <a:pathLst>
              <a:path w="8244840" h="411480">
                <a:moveTo>
                  <a:pt x="0" y="411479"/>
                </a:moveTo>
                <a:lnTo>
                  <a:pt x="8244840" y="411479"/>
                </a:lnTo>
                <a:lnTo>
                  <a:pt x="8244840" y="0"/>
                </a:lnTo>
                <a:lnTo>
                  <a:pt x="0" y="0"/>
                </a:lnTo>
                <a:lnTo>
                  <a:pt x="0" y="41147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7331" y="2011679"/>
            <a:ext cx="8244840" cy="4185285"/>
          </a:xfrm>
          <a:custGeom>
            <a:avLst/>
            <a:gdLst/>
            <a:ahLst/>
            <a:cxnLst/>
            <a:rect l="l" t="t" r="r" b="b"/>
            <a:pathLst>
              <a:path w="8244840" h="4185285">
                <a:moveTo>
                  <a:pt x="0" y="4185030"/>
                </a:moveTo>
                <a:lnTo>
                  <a:pt x="8244840" y="4185030"/>
                </a:lnTo>
                <a:lnTo>
                  <a:pt x="8244840" y="0"/>
                </a:lnTo>
                <a:lnTo>
                  <a:pt x="0" y="0"/>
                </a:lnTo>
                <a:lnTo>
                  <a:pt x="0" y="418503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0981" y="2005329"/>
            <a:ext cx="8257540" cy="12700"/>
          </a:xfrm>
          <a:custGeom>
            <a:avLst/>
            <a:gdLst/>
            <a:ahLst/>
            <a:cxnLst/>
            <a:rect l="l" t="t" r="r" b="b"/>
            <a:pathLst>
              <a:path w="8257540" h="12700">
                <a:moveTo>
                  <a:pt x="0" y="12700"/>
                </a:moveTo>
                <a:lnTo>
                  <a:pt x="8257540" y="12700"/>
                </a:lnTo>
                <a:lnTo>
                  <a:pt x="8257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7331" y="1593850"/>
            <a:ext cx="0" cy="4609465"/>
          </a:xfrm>
          <a:custGeom>
            <a:avLst/>
            <a:gdLst/>
            <a:ahLst/>
            <a:cxnLst/>
            <a:rect l="l" t="t" r="r" b="b"/>
            <a:pathLst>
              <a:path h="4609465">
                <a:moveTo>
                  <a:pt x="0" y="0"/>
                </a:moveTo>
                <a:lnTo>
                  <a:pt x="0" y="460921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42171" y="1593850"/>
            <a:ext cx="0" cy="4609465"/>
          </a:xfrm>
          <a:custGeom>
            <a:avLst/>
            <a:gdLst/>
            <a:ahLst/>
            <a:cxnLst/>
            <a:rect l="l" t="t" r="r" b="b"/>
            <a:pathLst>
              <a:path h="4609465">
                <a:moveTo>
                  <a:pt x="0" y="0"/>
                </a:moveTo>
                <a:lnTo>
                  <a:pt x="0" y="460921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0981" y="1600200"/>
            <a:ext cx="8257540" cy="0"/>
          </a:xfrm>
          <a:custGeom>
            <a:avLst/>
            <a:gdLst/>
            <a:ahLst/>
            <a:cxnLst/>
            <a:rect l="l" t="t" r="r" b="b"/>
            <a:pathLst>
              <a:path w="8257540">
                <a:moveTo>
                  <a:pt x="0" y="0"/>
                </a:moveTo>
                <a:lnTo>
                  <a:pt x="825754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0981" y="6196710"/>
            <a:ext cx="8257540" cy="0"/>
          </a:xfrm>
          <a:custGeom>
            <a:avLst/>
            <a:gdLst/>
            <a:ahLst/>
            <a:cxnLst/>
            <a:rect l="l" t="t" r="r" b="b"/>
            <a:pathLst>
              <a:path w="8257540">
                <a:moveTo>
                  <a:pt x="0" y="0"/>
                </a:moveTo>
                <a:lnTo>
                  <a:pt x="825754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76173" y="1625853"/>
            <a:ext cx="26181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5" dirty="0">
                <a:solidFill>
                  <a:srgbClr val="FFFFFF"/>
                </a:solidFill>
                <a:latin typeface="Arial"/>
                <a:cs typeface="Arial"/>
              </a:rPr>
              <a:t>Illustrative</a:t>
            </a:r>
            <a:r>
              <a:rPr sz="2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i="1" spc="-5" dirty="0">
                <a:solidFill>
                  <a:srgbClr val="FFFFFF"/>
                </a:solidFill>
                <a:latin typeface="Arial"/>
                <a:cs typeface="Arial"/>
              </a:rPr>
              <a:t>Example:</a:t>
            </a:r>
            <a:endParaRPr sz="2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6173" y="2037714"/>
            <a:ext cx="8093075" cy="37134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Agency </a:t>
            </a:r>
            <a:r>
              <a:rPr sz="2200" spc="-75" dirty="0">
                <a:solidFill>
                  <a:srgbClr val="001F5F"/>
                </a:solidFill>
                <a:latin typeface="Arial"/>
                <a:cs typeface="Arial"/>
              </a:rPr>
              <a:t>A’s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budget for its Procurement of Printers under the </a:t>
            </a:r>
            <a:r>
              <a:rPr sz="2200" spc="-10" dirty="0">
                <a:solidFill>
                  <a:srgbClr val="001F5F"/>
                </a:solidFill>
                <a:latin typeface="Arial"/>
                <a:cs typeface="Arial"/>
              </a:rPr>
              <a:t>NEP 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is 1.2 Million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Pesos.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8890">
              <a:lnSpc>
                <a:spcPct val="100000"/>
              </a:lnSpc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After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undertaking </a:t>
            </a:r>
            <a:r>
              <a:rPr sz="2200" spc="-45" dirty="0">
                <a:solidFill>
                  <a:srgbClr val="001F5F"/>
                </a:solidFill>
                <a:latin typeface="Arial"/>
                <a:cs typeface="Arial"/>
              </a:rPr>
              <a:t>EPA,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the Contract to be </a:t>
            </a:r>
            <a:r>
              <a:rPr sz="2200" spc="-10" dirty="0">
                <a:solidFill>
                  <a:srgbClr val="001F5F"/>
                </a:solidFill>
                <a:latin typeface="Arial"/>
                <a:cs typeface="Arial"/>
              </a:rPr>
              <a:t>Awarded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is at 1 Million  Pesos</a:t>
            </a:r>
            <a:r>
              <a:rPr sz="22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(LCRB).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 marR="9525">
              <a:lnSpc>
                <a:spcPct val="100000"/>
              </a:lnSpc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When the GAA was enacted, the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budget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was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reduced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only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1  Million Pesos was</a:t>
            </a:r>
            <a:r>
              <a:rPr sz="22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approved.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11430">
              <a:lnSpc>
                <a:spcPct val="100000"/>
              </a:lnSpc>
              <a:tabLst>
                <a:tab pos="1071880" algn="l"/>
                <a:tab pos="2025650" algn="l"/>
                <a:tab pos="2917190" algn="l"/>
                <a:tab pos="3434079" algn="l"/>
                <a:tab pos="4117340" algn="l"/>
                <a:tab pos="4557395" algn="l"/>
                <a:tab pos="5743575" algn="l"/>
                <a:tab pos="6259830" algn="l"/>
                <a:tab pos="7320915" algn="l"/>
                <a:tab pos="7683500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Age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cy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200" spc="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aw</a:t>
            </a:r>
            <a:r>
              <a:rPr sz="2200" spc="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rd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ntr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ct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au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200" spc="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200" spc="1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e  funds granted can still</a:t>
            </a:r>
            <a:r>
              <a:rPr sz="22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cover</a:t>
            </a:r>
            <a:r>
              <a:rPr sz="22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the	contract price to be</a:t>
            </a:r>
            <a:r>
              <a:rPr sz="22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awarded.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5089" y="1589278"/>
            <a:ext cx="1751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Discussion: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35609" y="2127250"/>
          <a:ext cx="8244205" cy="3809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4835"/>
                <a:gridCol w="6389370"/>
              </a:tblGrid>
              <a:tr h="700405">
                <a:tc>
                  <a:txBody>
                    <a:bodyPr/>
                    <a:lstStyle/>
                    <a:p>
                      <a:pPr marL="204470" marR="183515" indent="2286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ISSUES/ 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CER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2142490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2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EPA</a:t>
                      </a:r>
                      <a:r>
                        <a:rPr sz="20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GUIDELINES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3108960">
                <a:tc>
                  <a:txBody>
                    <a:bodyPr/>
                    <a:lstStyle/>
                    <a:p>
                      <a:pPr marL="97790" marR="73660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When can  the PE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NOT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award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contract?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Scenario 1: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7790" marR="74930" algn="just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HoPE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shall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not award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any procurement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project, whether </a:t>
                      </a:r>
                      <a:r>
                        <a:rPr sz="22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new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or </a:t>
                      </a:r>
                      <a:r>
                        <a:rPr sz="22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recurring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if the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budget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amount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has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been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withdrawn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if the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amount  appropriated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under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new GAA, reenacted  budget,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appropriations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ordinance,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corporate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budget 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loan agreement, as the case may be, is 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lower than the amount of contract to be</a:t>
                      </a:r>
                      <a:r>
                        <a:rPr sz="2200" u="heavy" spc="120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awarded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388493"/>
            <a:ext cx="8001000" cy="831215"/>
          </a:xfrm>
          <a:custGeom>
            <a:avLst/>
            <a:gdLst/>
            <a:ahLst/>
            <a:cxnLst/>
            <a:rect l="l" t="t" r="r" b="b"/>
            <a:pathLst>
              <a:path w="8001000" h="831215">
                <a:moveTo>
                  <a:pt x="8001000" y="0"/>
                </a:moveTo>
                <a:lnTo>
                  <a:pt x="0" y="0"/>
                </a:lnTo>
                <a:lnTo>
                  <a:pt x="742442" y="821182"/>
                </a:lnTo>
                <a:lnTo>
                  <a:pt x="8001000" y="8307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476" y="1447800"/>
            <a:ext cx="76200" cy="4724400"/>
          </a:xfrm>
          <a:custGeom>
            <a:avLst/>
            <a:gdLst/>
            <a:ahLst/>
            <a:cxnLst/>
            <a:rect l="l" t="t" r="r" b="b"/>
            <a:pathLst>
              <a:path w="76200" h="4724400">
                <a:moveTo>
                  <a:pt x="44437" y="4622800"/>
                </a:moveTo>
                <a:lnTo>
                  <a:pt x="31737" y="4622800"/>
                </a:lnTo>
                <a:lnTo>
                  <a:pt x="31737" y="4724400"/>
                </a:lnTo>
                <a:lnTo>
                  <a:pt x="44437" y="4724400"/>
                </a:lnTo>
                <a:lnTo>
                  <a:pt x="44437" y="4622800"/>
                </a:lnTo>
                <a:close/>
              </a:path>
              <a:path w="76200" h="4724400">
                <a:moveTo>
                  <a:pt x="44437" y="4483100"/>
                </a:moveTo>
                <a:lnTo>
                  <a:pt x="31737" y="4483100"/>
                </a:lnTo>
                <a:lnTo>
                  <a:pt x="31737" y="4584700"/>
                </a:lnTo>
                <a:lnTo>
                  <a:pt x="44437" y="4584700"/>
                </a:lnTo>
                <a:lnTo>
                  <a:pt x="44437" y="4483100"/>
                </a:lnTo>
                <a:close/>
              </a:path>
              <a:path w="76200" h="4724400">
                <a:moveTo>
                  <a:pt x="44437" y="4343400"/>
                </a:moveTo>
                <a:lnTo>
                  <a:pt x="31737" y="4343400"/>
                </a:lnTo>
                <a:lnTo>
                  <a:pt x="31737" y="4445000"/>
                </a:lnTo>
                <a:lnTo>
                  <a:pt x="44437" y="4445000"/>
                </a:lnTo>
                <a:lnTo>
                  <a:pt x="44437" y="4343400"/>
                </a:lnTo>
                <a:close/>
              </a:path>
              <a:path w="76200" h="4724400">
                <a:moveTo>
                  <a:pt x="44437" y="4203700"/>
                </a:moveTo>
                <a:lnTo>
                  <a:pt x="31737" y="4203700"/>
                </a:lnTo>
                <a:lnTo>
                  <a:pt x="31737" y="4305300"/>
                </a:lnTo>
                <a:lnTo>
                  <a:pt x="44437" y="4305300"/>
                </a:lnTo>
                <a:lnTo>
                  <a:pt x="44437" y="4203700"/>
                </a:lnTo>
                <a:close/>
              </a:path>
              <a:path w="76200" h="4724400">
                <a:moveTo>
                  <a:pt x="44437" y="4064000"/>
                </a:moveTo>
                <a:lnTo>
                  <a:pt x="31737" y="4064000"/>
                </a:lnTo>
                <a:lnTo>
                  <a:pt x="31737" y="4165600"/>
                </a:lnTo>
                <a:lnTo>
                  <a:pt x="44437" y="4165600"/>
                </a:lnTo>
                <a:lnTo>
                  <a:pt x="44437" y="4064000"/>
                </a:lnTo>
                <a:close/>
              </a:path>
              <a:path w="76200" h="4724400">
                <a:moveTo>
                  <a:pt x="44437" y="3924300"/>
                </a:moveTo>
                <a:lnTo>
                  <a:pt x="31737" y="3924300"/>
                </a:lnTo>
                <a:lnTo>
                  <a:pt x="31737" y="4025900"/>
                </a:lnTo>
                <a:lnTo>
                  <a:pt x="44437" y="4025900"/>
                </a:lnTo>
                <a:lnTo>
                  <a:pt x="44437" y="3924300"/>
                </a:lnTo>
                <a:close/>
              </a:path>
              <a:path w="76200" h="4724400">
                <a:moveTo>
                  <a:pt x="44437" y="3784600"/>
                </a:moveTo>
                <a:lnTo>
                  <a:pt x="31737" y="3784600"/>
                </a:lnTo>
                <a:lnTo>
                  <a:pt x="31737" y="3886200"/>
                </a:lnTo>
                <a:lnTo>
                  <a:pt x="44437" y="3886200"/>
                </a:lnTo>
                <a:lnTo>
                  <a:pt x="44437" y="3784600"/>
                </a:lnTo>
                <a:close/>
              </a:path>
              <a:path w="76200" h="4724400">
                <a:moveTo>
                  <a:pt x="44437" y="3644900"/>
                </a:moveTo>
                <a:lnTo>
                  <a:pt x="31737" y="3644900"/>
                </a:lnTo>
                <a:lnTo>
                  <a:pt x="31737" y="3746500"/>
                </a:lnTo>
                <a:lnTo>
                  <a:pt x="44437" y="3746500"/>
                </a:lnTo>
                <a:lnTo>
                  <a:pt x="44437" y="3644900"/>
                </a:lnTo>
                <a:close/>
              </a:path>
              <a:path w="76200" h="4724400">
                <a:moveTo>
                  <a:pt x="44437" y="3505200"/>
                </a:moveTo>
                <a:lnTo>
                  <a:pt x="31737" y="3505200"/>
                </a:lnTo>
                <a:lnTo>
                  <a:pt x="31737" y="3606800"/>
                </a:lnTo>
                <a:lnTo>
                  <a:pt x="44437" y="3606800"/>
                </a:lnTo>
                <a:lnTo>
                  <a:pt x="44437" y="3505200"/>
                </a:lnTo>
                <a:close/>
              </a:path>
              <a:path w="76200" h="4724400">
                <a:moveTo>
                  <a:pt x="44437" y="3365500"/>
                </a:moveTo>
                <a:lnTo>
                  <a:pt x="31737" y="3365500"/>
                </a:lnTo>
                <a:lnTo>
                  <a:pt x="31737" y="3467100"/>
                </a:lnTo>
                <a:lnTo>
                  <a:pt x="44437" y="3467100"/>
                </a:lnTo>
                <a:lnTo>
                  <a:pt x="44437" y="3365500"/>
                </a:lnTo>
                <a:close/>
              </a:path>
              <a:path w="76200" h="4724400">
                <a:moveTo>
                  <a:pt x="44437" y="3225800"/>
                </a:moveTo>
                <a:lnTo>
                  <a:pt x="31737" y="3225800"/>
                </a:lnTo>
                <a:lnTo>
                  <a:pt x="31737" y="3327400"/>
                </a:lnTo>
                <a:lnTo>
                  <a:pt x="44437" y="3327400"/>
                </a:lnTo>
                <a:lnTo>
                  <a:pt x="44437" y="3225800"/>
                </a:lnTo>
                <a:close/>
              </a:path>
              <a:path w="76200" h="4724400">
                <a:moveTo>
                  <a:pt x="44437" y="3086100"/>
                </a:moveTo>
                <a:lnTo>
                  <a:pt x="31737" y="3086100"/>
                </a:lnTo>
                <a:lnTo>
                  <a:pt x="31737" y="3187700"/>
                </a:lnTo>
                <a:lnTo>
                  <a:pt x="44437" y="3187700"/>
                </a:lnTo>
                <a:lnTo>
                  <a:pt x="44437" y="3086100"/>
                </a:lnTo>
                <a:close/>
              </a:path>
              <a:path w="76200" h="4724400">
                <a:moveTo>
                  <a:pt x="44437" y="2946400"/>
                </a:moveTo>
                <a:lnTo>
                  <a:pt x="31737" y="2946400"/>
                </a:lnTo>
                <a:lnTo>
                  <a:pt x="31737" y="3048000"/>
                </a:lnTo>
                <a:lnTo>
                  <a:pt x="44437" y="3048000"/>
                </a:lnTo>
                <a:lnTo>
                  <a:pt x="44437" y="2946400"/>
                </a:lnTo>
                <a:close/>
              </a:path>
              <a:path w="76200" h="4724400">
                <a:moveTo>
                  <a:pt x="44437" y="2806700"/>
                </a:moveTo>
                <a:lnTo>
                  <a:pt x="31737" y="2806700"/>
                </a:lnTo>
                <a:lnTo>
                  <a:pt x="31737" y="2908300"/>
                </a:lnTo>
                <a:lnTo>
                  <a:pt x="44437" y="2908300"/>
                </a:lnTo>
                <a:lnTo>
                  <a:pt x="44437" y="2806700"/>
                </a:lnTo>
                <a:close/>
              </a:path>
              <a:path w="76200" h="4724400">
                <a:moveTo>
                  <a:pt x="44437" y="2667000"/>
                </a:moveTo>
                <a:lnTo>
                  <a:pt x="31737" y="2667000"/>
                </a:lnTo>
                <a:lnTo>
                  <a:pt x="31737" y="2768600"/>
                </a:lnTo>
                <a:lnTo>
                  <a:pt x="44437" y="2768600"/>
                </a:lnTo>
                <a:lnTo>
                  <a:pt x="44437" y="2667000"/>
                </a:lnTo>
                <a:close/>
              </a:path>
              <a:path w="76200" h="4724400">
                <a:moveTo>
                  <a:pt x="44437" y="2527300"/>
                </a:moveTo>
                <a:lnTo>
                  <a:pt x="31737" y="2527300"/>
                </a:lnTo>
                <a:lnTo>
                  <a:pt x="31737" y="2628900"/>
                </a:lnTo>
                <a:lnTo>
                  <a:pt x="44437" y="2628900"/>
                </a:lnTo>
                <a:lnTo>
                  <a:pt x="44437" y="2527300"/>
                </a:lnTo>
                <a:close/>
              </a:path>
              <a:path w="76200" h="4724400">
                <a:moveTo>
                  <a:pt x="44437" y="2387600"/>
                </a:moveTo>
                <a:lnTo>
                  <a:pt x="31737" y="2387600"/>
                </a:lnTo>
                <a:lnTo>
                  <a:pt x="31737" y="2489200"/>
                </a:lnTo>
                <a:lnTo>
                  <a:pt x="44437" y="2489200"/>
                </a:lnTo>
                <a:lnTo>
                  <a:pt x="44437" y="2387600"/>
                </a:lnTo>
                <a:close/>
              </a:path>
              <a:path w="76200" h="4724400">
                <a:moveTo>
                  <a:pt x="44437" y="2247900"/>
                </a:moveTo>
                <a:lnTo>
                  <a:pt x="31737" y="2247900"/>
                </a:lnTo>
                <a:lnTo>
                  <a:pt x="31737" y="2349500"/>
                </a:lnTo>
                <a:lnTo>
                  <a:pt x="44437" y="2349500"/>
                </a:lnTo>
                <a:lnTo>
                  <a:pt x="44437" y="2247900"/>
                </a:lnTo>
                <a:close/>
              </a:path>
              <a:path w="76200" h="4724400">
                <a:moveTo>
                  <a:pt x="44437" y="2108200"/>
                </a:moveTo>
                <a:lnTo>
                  <a:pt x="31737" y="2108200"/>
                </a:lnTo>
                <a:lnTo>
                  <a:pt x="31737" y="2209800"/>
                </a:lnTo>
                <a:lnTo>
                  <a:pt x="44437" y="2209800"/>
                </a:lnTo>
                <a:lnTo>
                  <a:pt x="44437" y="2108200"/>
                </a:lnTo>
                <a:close/>
              </a:path>
              <a:path w="76200" h="4724400">
                <a:moveTo>
                  <a:pt x="44437" y="1968500"/>
                </a:moveTo>
                <a:lnTo>
                  <a:pt x="31737" y="1968500"/>
                </a:lnTo>
                <a:lnTo>
                  <a:pt x="31737" y="2070100"/>
                </a:lnTo>
                <a:lnTo>
                  <a:pt x="44437" y="2070100"/>
                </a:lnTo>
                <a:lnTo>
                  <a:pt x="44437" y="1968500"/>
                </a:lnTo>
                <a:close/>
              </a:path>
              <a:path w="76200" h="4724400">
                <a:moveTo>
                  <a:pt x="44437" y="1828800"/>
                </a:moveTo>
                <a:lnTo>
                  <a:pt x="31737" y="1828800"/>
                </a:lnTo>
                <a:lnTo>
                  <a:pt x="31737" y="1930400"/>
                </a:lnTo>
                <a:lnTo>
                  <a:pt x="44437" y="1930400"/>
                </a:lnTo>
                <a:lnTo>
                  <a:pt x="44437" y="1828800"/>
                </a:lnTo>
                <a:close/>
              </a:path>
              <a:path w="76200" h="4724400">
                <a:moveTo>
                  <a:pt x="44437" y="1689100"/>
                </a:moveTo>
                <a:lnTo>
                  <a:pt x="31737" y="1689100"/>
                </a:lnTo>
                <a:lnTo>
                  <a:pt x="31737" y="1790700"/>
                </a:lnTo>
                <a:lnTo>
                  <a:pt x="44437" y="1790700"/>
                </a:lnTo>
                <a:lnTo>
                  <a:pt x="44437" y="1689100"/>
                </a:lnTo>
                <a:close/>
              </a:path>
              <a:path w="76200" h="4724400">
                <a:moveTo>
                  <a:pt x="44437" y="1549400"/>
                </a:moveTo>
                <a:lnTo>
                  <a:pt x="31737" y="1549400"/>
                </a:lnTo>
                <a:lnTo>
                  <a:pt x="31737" y="1651000"/>
                </a:lnTo>
                <a:lnTo>
                  <a:pt x="44437" y="1651000"/>
                </a:lnTo>
                <a:lnTo>
                  <a:pt x="44437" y="1549400"/>
                </a:lnTo>
                <a:close/>
              </a:path>
              <a:path w="76200" h="4724400">
                <a:moveTo>
                  <a:pt x="44437" y="1409700"/>
                </a:moveTo>
                <a:lnTo>
                  <a:pt x="31737" y="1409700"/>
                </a:lnTo>
                <a:lnTo>
                  <a:pt x="31737" y="1511300"/>
                </a:lnTo>
                <a:lnTo>
                  <a:pt x="44437" y="1511300"/>
                </a:lnTo>
                <a:lnTo>
                  <a:pt x="44437" y="1409700"/>
                </a:lnTo>
                <a:close/>
              </a:path>
              <a:path w="76200" h="4724400">
                <a:moveTo>
                  <a:pt x="44437" y="1270000"/>
                </a:moveTo>
                <a:lnTo>
                  <a:pt x="31737" y="1270000"/>
                </a:lnTo>
                <a:lnTo>
                  <a:pt x="31737" y="1371600"/>
                </a:lnTo>
                <a:lnTo>
                  <a:pt x="44437" y="1371600"/>
                </a:lnTo>
                <a:lnTo>
                  <a:pt x="44437" y="1270000"/>
                </a:lnTo>
                <a:close/>
              </a:path>
              <a:path w="76200" h="4724400">
                <a:moveTo>
                  <a:pt x="44437" y="1130300"/>
                </a:moveTo>
                <a:lnTo>
                  <a:pt x="31737" y="1130300"/>
                </a:lnTo>
                <a:lnTo>
                  <a:pt x="31737" y="1231900"/>
                </a:lnTo>
                <a:lnTo>
                  <a:pt x="44437" y="1231900"/>
                </a:lnTo>
                <a:lnTo>
                  <a:pt x="44437" y="1130300"/>
                </a:lnTo>
                <a:close/>
              </a:path>
              <a:path w="76200" h="4724400">
                <a:moveTo>
                  <a:pt x="44437" y="990600"/>
                </a:moveTo>
                <a:lnTo>
                  <a:pt x="31737" y="990600"/>
                </a:lnTo>
                <a:lnTo>
                  <a:pt x="31737" y="1092200"/>
                </a:lnTo>
                <a:lnTo>
                  <a:pt x="44437" y="1092200"/>
                </a:lnTo>
                <a:lnTo>
                  <a:pt x="44437" y="990600"/>
                </a:lnTo>
                <a:close/>
              </a:path>
              <a:path w="76200" h="4724400">
                <a:moveTo>
                  <a:pt x="44437" y="850900"/>
                </a:moveTo>
                <a:lnTo>
                  <a:pt x="31737" y="850900"/>
                </a:lnTo>
                <a:lnTo>
                  <a:pt x="31737" y="952500"/>
                </a:lnTo>
                <a:lnTo>
                  <a:pt x="44437" y="952500"/>
                </a:lnTo>
                <a:lnTo>
                  <a:pt x="44437" y="850900"/>
                </a:lnTo>
                <a:close/>
              </a:path>
              <a:path w="76200" h="4724400">
                <a:moveTo>
                  <a:pt x="44437" y="711200"/>
                </a:moveTo>
                <a:lnTo>
                  <a:pt x="31737" y="711200"/>
                </a:lnTo>
                <a:lnTo>
                  <a:pt x="31737" y="812800"/>
                </a:lnTo>
                <a:lnTo>
                  <a:pt x="44437" y="812800"/>
                </a:lnTo>
                <a:lnTo>
                  <a:pt x="44437" y="711200"/>
                </a:lnTo>
                <a:close/>
              </a:path>
              <a:path w="76200" h="4724400">
                <a:moveTo>
                  <a:pt x="44437" y="571500"/>
                </a:moveTo>
                <a:lnTo>
                  <a:pt x="31737" y="571500"/>
                </a:lnTo>
                <a:lnTo>
                  <a:pt x="31737" y="673100"/>
                </a:lnTo>
                <a:lnTo>
                  <a:pt x="44437" y="673100"/>
                </a:lnTo>
                <a:lnTo>
                  <a:pt x="44437" y="571500"/>
                </a:lnTo>
                <a:close/>
              </a:path>
              <a:path w="76200" h="4724400">
                <a:moveTo>
                  <a:pt x="44437" y="431800"/>
                </a:moveTo>
                <a:lnTo>
                  <a:pt x="31737" y="431800"/>
                </a:lnTo>
                <a:lnTo>
                  <a:pt x="31737" y="533400"/>
                </a:lnTo>
                <a:lnTo>
                  <a:pt x="44437" y="533400"/>
                </a:lnTo>
                <a:lnTo>
                  <a:pt x="44437" y="431800"/>
                </a:lnTo>
                <a:close/>
              </a:path>
              <a:path w="76200" h="4724400">
                <a:moveTo>
                  <a:pt x="44437" y="292100"/>
                </a:moveTo>
                <a:lnTo>
                  <a:pt x="31750" y="292100"/>
                </a:lnTo>
                <a:lnTo>
                  <a:pt x="31737" y="393700"/>
                </a:lnTo>
                <a:lnTo>
                  <a:pt x="44437" y="393700"/>
                </a:lnTo>
                <a:lnTo>
                  <a:pt x="44437" y="292100"/>
                </a:lnTo>
                <a:close/>
              </a:path>
              <a:path w="76200" h="4724400">
                <a:moveTo>
                  <a:pt x="44450" y="152400"/>
                </a:moveTo>
                <a:lnTo>
                  <a:pt x="31750" y="152400"/>
                </a:lnTo>
                <a:lnTo>
                  <a:pt x="31750" y="254000"/>
                </a:lnTo>
                <a:lnTo>
                  <a:pt x="44450" y="254000"/>
                </a:lnTo>
                <a:lnTo>
                  <a:pt x="44450" y="152400"/>
                </a:lnTo>
                <a:close/>
              </a:path>
              <a:path w="76200" h="4724400">
                <a:moveTo>
                  <a:pt x="44450" y="63500"/>
                </a:moveTo>
                <a:lnTo>
                  <a:pt x="31750" y="63500"/>
                </a:lnTo>
                <a:lnTo>
                  <a:pt x="31750" y="114300"/>
                </a:lnTo>
                <a:lnTo>
                  <a:pt x="44450" y="114300"/>
                </a:lnTo>
                <a:lnTo>
                  <a:pt x="44450" y="63500"/>
                </a:lnTo>
                <a:close/>
              </a:path>
              <a:path w="76200" h="4724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724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350" y="3044444"/>
            <a:ext cx="211785" cy="211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7559" y="3350793"/>
            <a:ext cx="1371600" cy="30734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57785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455"/>
              </a:spcBef>
            </a:pP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8 March</a:t>
            </a:r>
            <a:r>
              <a:rPr sz="1200" b="1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350" y="5275834"/>
            <a:ext cx="211785" cy="211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6088" y="1892807"/>
            <a:ext cx="3657600" cy="27843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89879" y="1923669"/>
            <a:ext cx="3434079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905" algn="ctr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Adoption of calibrated response in case in  the implementation of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infrastructure</a:t>
            </a:r>
            <a:r>
              <a:rPr sz="1400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project,  to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wit: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8020" y="2574798"/>
            <a:ext cx="3064510" cy="100774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1750">
              <a:lnSpc>
                <a:spcPts val="1510"/>
              </a:lnSpc>
              <a:spcBef>
                <a:spcPts val="295"/>
              </a:spcBef>
              <a:tabLst>
                <a:tab pos="38735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a.	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Negative Slippage of 5%: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the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contractor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shall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have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detailed</a:t>
            </a:r>
            <a:r>
              <a:rPr sz="14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catch-up</a:t>
            </a:r>
            <a:endParaRPr sz="1400">
              <a:latin typeface="Arial"/>
              <a:cs typeface="Arial"/>
            </a:endParaRPr>
          </a:p>
          <a:p>
            <a:pPr marL="201295" marR="194945" algn="ctr">
              <a:lnSpc>
                <a:spcPts val="1510"/>
              </a:lnSpc>
              <a:spcBef>
                <a:spcPts val="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program, accelerate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work,</a:t>
            </a:r>
            <a:r>
              <a:rPr sz="1400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identify  specific targets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timeline and  submit additional input</a:t>
            </a:r>
            <a:r>
              <a:rPr sz="1400"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resources;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31255" y="3609594"/>
            <a:ext cx="3044190" cy="100774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64490" marR="293370" indent="-352425">
              <a:lnSpc>
                <a:spcPts val="1510"/>
              </a:lnSpc>
              <a:spcBef>
                <a:spcPts val="295"/>
              </a:spcBef>
              <a:tabLst>
                <a:tab pos="354965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b.	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Negative Slippage of 15%:</a:t>
            </a:r>
            <a:r>
              <a:rPr sz="1400" i="1"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the  implementing unit shall</a:t>
            </a:r>
            <a:r>
              <a:rPr sz="140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initiate</a:t>
            </a:r>
            <a:endParaRPr sz="1400">
              <a:latin typeface="Arial"/>
              <a:cs typeface="Arial"/>
            </a:endParaRPr>
          </a:p>
          <a:p>
            <a:pPr marL="62865" marR="5080" indent="1270" algn="ctr">
              <a:lnSpc>
                <a:spcPts val="1510"/>
              </a:lnSpc>
              <a:spcBef>
                <a:spcPts val="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termination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of contract or take-over</a:t>
            </a:r>
            <a:r>
              <a:rPr sz="1400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of  remaining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work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and take transitory  measure 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minimize work</a:t>
            </a:r>
            <a:r>
              <a:rPr sz="14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disruptions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61580" y="388493"/>
            <a:ext cx="7982584" cy="831215"/>
          </a:xfrm>
          <a:custGeom>
            <a:avLst/>
            <a:gdLst/>
            <a:ahLst/>
            <a:cxnLst/>
            <a:rect l="l" t="t" r="r" b="b"/>
            <a:pathLst>
              <a:path w="7982584" h="831215">
                <a:moveTo>
                  <a:pt x="7982419" y="0"/>
                </a:moveTo>
                <a:lnTo>
                  <a:pt x="0" y="0"/>
                </a:lnTo>
                <a:lnTo>
                  <a:pt x="742403" y="821182"/>
                </a:lnTo>
                <a:lnTo>
                  <a:pt x="7982419" y="830682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56176" y="365759"/>
            <a:ext cx="4550664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5152" y="365759"/>
            <a:ext cx="655320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74184" y="618108"/>
            <a:ext cx="3963289" cy="2852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343" y="2975736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2391727" y="0"/>
                </a:moveTo>
                <a:lnTo>
                  <a:pt x="0" y="0"/>
                </a:lnTo>
                <a:lnTo>
                  <a:pt x="104254" y="174625"/>
                </a:lnTo>
                <a:lnTo>
                  <a:pt x="0" y="349250"/>
                </a:lnTo>
                <a:lnTo>
                  <a:pt x="2391727" y="349250"/>
                </a:lnTo>
                <a:lnTo>
                  <a:pt x="2495994" y="174625"/>
                </a:lnTo>
                <a:lnTo>
                  <a:pt x="239172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5343" y="2975736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0" y="0"/>
                </a:moveTo>
                <a:lnTo>
                  <a:pt x="2391727" y="0"/>
                </a:lnTo>
                <a:lnTo>
                  <a:pt x="2495994" y="174625"/>
                </a:lnTo>
                <a:lnTo>
                  <a:pt x="2391727" y="349250"/>
                </a:lnTo>
                <a:lnTo>
                  <a:pt x="0" y="349250"/>
                </a:lnTo>
                <a:lnTo>
                  <a:pt x="104254" y="1746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0556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7159" y="3042284"/>
            <a:ext cx="2091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GPPB Resolution No.</a:t>
            </a: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05-2019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12364" y="2729483"/>
            <a:ext cx="2290572" cy="8595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93542" y="2737866"/>
            <a:ext cx="1731010" cy="8159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175" algn="ctr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Delay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 the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implementation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  contracts for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infrastructure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projects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02838" y="1478305"/>
            <a:ext cx="1371600" cy="30734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57785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455"/>
              </a:spcBef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ISSUES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2009" y="1478305"/>
            <a:ext cx="1371600" cy="307340"/>
          </a:xfrm>
          <a:prstGeom prst="rect">
            <a:avLst/>
          </a:prstGeom>
          <a:solidFill>
            <a:srgbClr val="A9D18E"/>
          </a:solidFill>
        </p:spPr>
        <p:txBody>
          <a:bodyPr vert="horz" wrap="square" lIns="0" tIns="57785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455"/>
              </a:spcBef>
            </a:pP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ACTIONS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7559" y="5562600"/>
            <a:ext cx="1371600" cy="30734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58419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459"/>
              </a:spcBef>
            </a:pP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8 March</a:t>
            </a:r>
            <a:r>
              <a:rPr sz="1200" b="1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5343" y="5187569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2391727" y="0"/>
                </a:moveTo>
                <a:lnTo>
                  <a:pt x="0" y="0"/>
                </a:lnTo>
                <a:lnTo>
                  <a:pt x="104254" y="174624"/>
                </a:lnTo>
                <a:lnTo>
                  <a:pt x="0" y="349249"/>
                </a:lnTo>
                <a:lnTo>
                  <a:pt x="2391727" y="349249"/>
                </a:lnTo>
                <a:lnTo>
                  <a:pt x="2495994" y="174624"/>
                </a:lnTo>
                <a:lnTo>
                  <a:pt x="239172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5343" y="5187569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0" y="0"/>
                </a:moveTo>
                <a:lnTo>
                  <a:pt x="2391727" y="0"/>
                </a:lnTo>
                <a:lnTo>
                  <a:pt x="2495994" y="174624"/>
                </a:lnTo>
                <a:lnTo>
                  <a:pt x="2391727" y="349249"/>
                </a:lnTo>
                <a:lnTo>
                  <a:pt x="0" y="349249"/>
                </a:lnTo>
                <a:lnTo>
                  <a:pt x="104254" y="17462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0556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37159" y="5254574"/>
            <a:ext cx="20910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GPPB Resolution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No.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06-2019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912364" y="4937759"/>
            <a:ext cx="2290572" cy="8595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045714" y="5044185"/>
            <a:ext cx="2027555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-1270" algn="ctr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Limited participation of  foreign bidders in</a:t>
            </a:r>
            <a:r>
              <a:rPr sz="1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specific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infrastructure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projects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276088" y="4937759"/>
            <a:ext cx="3657600" cy="8823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75223" y="4958588"/>
            <a:ext cx="3265804" cy="815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-635" algn="ctr">
              <a:lnSpc>
                <a:spcPct val="90000"/>
              </a:lnSpc>
              <a:spcBef>
                <a:spcPts val="27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Increase foreign participation in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infrastructure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project from 25% to 40%,  consistent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negative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list issued</a:t>
            </a:r>
            <a:r>
              <a:rPr sz="1400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by  the OP under EO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No.</a:t>
            </a:r>
            <a:r>
              <a:rPr sz="14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65.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5089" y="1589278"/>
            <a:ext cx="1751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Discussion: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35609" y="2051050"/>
          <a:ext cx="8244840" cy="4197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4840"/>
              </a:tblGrid>
              <a:tr h="4108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100" b="1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Illustrative Example</a:t>
                      </a:r>
                      <a:r>
                        <a:rPr sz="2100" b="1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1: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3779520">
                <a:tc>
                  <a:txBody>
                    <a:bodyPr/>
                    <a:lstStyle/>
                    <a:p>
                      <a:pPr marL="97790" marR="774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Agency </a:t>
                      </a:r>
                      <a:r>
                        <a:rPr sz="22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A’s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budget for its procurement of LED Lighting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System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 its auditorium under the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NEP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is 1.5 Million</a:t>
                      </a:r>
                      <a:r>
                        <a:rPr sz="2200" spc="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Pesos.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7790" marR="76200">
                        <a:lnSpc>
                          <a:spcPct val="100000"/>
                        </a:lnSpc>
                        <a:tabLst>
                          <a:tab pos="835025" algn="l"/>
                          <a:tab pos="2447925" algn="l"/>
                          <a:tab pos="3209925" algn="l"/>
                          <a:tab pos="3746500" algn="l"/>
                          <a:tab pos="4953635" algn="l"/>
                          <a:tab pos="5334635" algn="l"/>
                          <a:tab pos="5793740" algn="l"/>
                          <a:tab pos="7038975" algn="l"/>
                          <a:tab pos="7390765" algn="l"/>
                          <a:tab pos="7771765" algn="l"/>
                        </a:tabLst>
                      </a:pP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After	un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200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200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ing	E</a:t>
                      </a:r>
                      <a:r>
                        <a:rPr sz="2200" spc="-1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A,	the	Con</a:t>
                      </a:r>
                      <a:r>
                        <a:rPr sz="2200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200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ct	to	be	</a:t>
                      </a:r>
                      <a:r>
                        <a:rPr sz="22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ward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	is	at	1.3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Million Pesos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(LCRB).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tabLst>
                          <a:tab pos="954405" algn="l"/>
                          <a:tab pos="1470660" algn="l"/>
                          <a:tab pos="2794000" algn="l"/>
                          <a:tab pos="3994785" algn="l"/>
                          <a:tab pos="4511675" algn="l"/>
                          <a:tab pos="5948680" algn="l"/>
                        </a:tabLst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When	the	GAA</a:t>
                      </a:r>
                      <a:r>
                        <a:rPr sz="2200" spc="2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was	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enacted,	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	budget</a:t>
                      </a:r>
                      <a:r>
                        <a:rPr sz="2200" spc="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	said</a:t>
                      </a:r>
                      <a:r>
                        <a:rPr sz="2200" spc="3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procurement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project has been</a:t>
                      </a:r>
                      <a:r>
                        <a:rPr sz="2200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withdrawn.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Agency</a:t>
                      </a:r>
                      <a:r>
                        <a:rPr sz="2200" spc="3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200" spc="20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2200" spc="3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2200" spc="2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award</a:t>
                      </a:r>
                      <a:r>
                        <a:rPr sz="2200" spc="3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2200" spc="3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contract</a:t>
                      </a:r>
                      <a:r>
                        <a:rPr sz="2200" spc="3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pursuant</a:t>
                      </a:r>
                      <a:r>
                        <a:rPr sz="2200" spc="3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2200" spc="3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Sec.</a:t>
                      </a:r>
                      <a:r>
                        <a:rPr sz="2200" spc="3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41(c)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(iii)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 the 2016 revised IRR of RA No.</a:t>
                      </a:r>
                      <a:r>
                        <a:rPr sz="22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9184.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5089" y="1589278"/>
            <a:ext cx="1751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Discussion: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35609" y="2051050"/>
          <a:ext cx="8244840" cy="4197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4840"/>
              </a:tblGrid>
              <a:tr h="4108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100" b="1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Illustrative Example</a:t>
                      </a:r>
                      <a:r>
                        <a:rPr sz="2100" b="1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1: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3779520">
                <a:tc>
                  <a:txBody>
                    <a:bodyPr/>
                    <a:lstStyle/>
                    <a:p>
                      <a:pPr marL="97790" marR="78740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1195070" algn="l"/>
                          <a:tab pos="1722120" algn="l"/>
                          <a:tab pos="2743835" algn="l"/>
                          <a:tab pos="3235960" algn="l"/>
                          <a:tab pos="3790950" algn="l"/>
                          <a:tab pos="5525135" algn="l"/>
                          <a:tab pos="5924550" algn="l"/>
                          <a:tab pos="7133590" algn="l"/>
                        </a:tabLst>
                      </a:pP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cy	</a:t>
                      </a:r>
                      <a:r>
                        <a:rPr sz="2200" spc="-1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200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’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	budget	for	the	proc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rement	of	janitor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al	s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rvic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under the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NEP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is 1.2 Million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Pesos.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7790" marR="76200">
                        <a:lnSpc>
                          <a:spcPct val="100000"/>
                        </a:lnSpc>
                        <a:tabLst>
                          <a:tab pos="835025" algn="l"/>
                          <a:tab pos="2447925" algn="l"/>
                          <a:tab pos="3209925" algn="l"/>
                          <a:tab pos="3746500" algn="l"/>
                          <a:tab pos="4953635" algn="l"/>
                          <a:tab pos="5334635" algn="l"/>
                          <a:tab pos="5793740" algn="l"/>
                          <a:tab pos="7038975" algn="l"/>
                          <a:tab pos="7390765" algn="l"/>
                          <a:tab pos="7771765" algn="l"/>
                        </a:tabLst>
                      </a:pP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After	un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200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200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ing	E</a:t>
                      </a:r>
                      <a:r>
                        <a:rPr sz="2200" spc="-1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A,	the	Con</a:t>
                      </a:r>
                      <a:r>
                        <a:rPr sz="2200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200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ct	to	be	</a:t>
                      </a:r>
                      <a:r>
                        <a:rPr sz="22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ward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	is	at	1.1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Million Pesos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(LCRB).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When the GAA was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enacted,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budget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was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reduced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only</a:t>
                      </a:r>
                      <a:r>
                        <a:rPr sz="2200" spc="3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Million Pesos was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approved.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Agency</a:t>
                      </a:r>
                      <a:r>
                        <a:rPr sz="2200" spc="3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200" spc="20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2200" spc="3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2200" spc="2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award</a:t>
                      </a:r>
                      <a:r>
                        <a:rPr sz="2200" spc="3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2200" spc="3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contract</a:t>
                      </a:r>
                      <a:r>
                        <a:rPr sz="2200" spc="3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pursuant</a:t>
                      </a:r>
                      <a:r>
                        <a:rPr sz="2200" spc="3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2200" spc="3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Sec.</a:t>
                      </a:r>
                      <a:r>
                        <a:rPr sz="2200" spc="3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41(c)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(iii)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 the 2016 revised IRR of RA No.</a:t>
                      </a:r>
                      <a:r>
                        <a:rPr sz="22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9184.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5089" y="1589278"/>
            <a:ext cx="1751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Discussion: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35609" y="2096770"/>
          <a:ext cx="8244205" cy="4144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4430"/>
                <a:gridCol w="5819775"/>
              </a:tblGrid>
              <a:tr h="700405">
                <a:tc>
                  <a:txBody>
                    <a:bodyPr/>
                    <a:lstStyle/>
                    <a:p>
                      <a:pPr marL="489584" marR="467995" indent="2286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ISSUES/ 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CER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857375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2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EPA</a:t>
                      </a:r>
                      <a:r>
                        <a:rPr sz="20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GUIDELINES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17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344424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Con’t: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7790" marR="76835" algn="just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When can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PE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award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 contract?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Scenario 2: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7790" marR="76200" algn="just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 all instances, the HOPE has the </a:t>
                      </a:r>
                      <a:r>
                        <a:rPr sz="2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authority,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if he/she deems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necessary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exercise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 reservation clause under Sec. 41 of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RA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No.  9184, which grants the HoPE the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right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award the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contract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if, for any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justifiable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and  reasonable ground,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award of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contract  will not redound to the benefit of the  government.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35609" y="1639570"/>
          <a:ext cx="8244840" cy="4533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4840"/>
              </a:tblGrid>
              <a:tr h="4108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100" b="1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Illustrative Example</a:t>
                      </a:r>
                      <a:r>
                        <a:rPr sz="2100" b="1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2: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4114800">
                <a:tc>
                  <a:txBody>
                    <a:bodyPr/>
                    <a:lstStyle/>
                    <a:p>
                      <a:pPr marL="97790" marR="78105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Agency </a:t>
                      </a:r>
                      <a:r>
                        <a:rPr sz="22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A’s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budget for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procurement of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drugs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and medicines  under the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NEP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is 5 Million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Pesos.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7790" algn="just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After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undertaking </a:t>
                      </a:r>
                      <a:r>
                        <a:rPr sz="22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EPA,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Contract to be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Awarded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is at 5</a:t>
                      </a:r>
                      <a:r>
                        <a:rPr sz="2200" spc="1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Million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7790" algn="just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Pesos.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7790" algn="just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When</a:t>
                      </a:r>
                      <a:r>
                        <a:rPr sz="2200" spc="30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2200" spc="3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GAA</a:t>
                      </a:r>
                      <a:r>
                        <a:rPr sz="2200" spc="1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was</a:t>
                      </a:r>
                      <a:r>
                        <a:rPr sz="2200" spc="3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enacted,</a:t>
                      </a:r>
                      <a:r>
                        <a:rPr sz="2200" spc="3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2200" spc="3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budget</a:t>
                      </a:r>
                      <a:r>
                        <a:rPr sz="2200" spc="30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increased</a:t>
                      </a:r>
                      <a:r>
                        <a:rPr sz="2200" spc="3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2200" spc="30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2200" spc="3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Million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779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Pesos,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i.e., project scope was</a:t>
                      </a:r>
                      <a:r>
                        <a:rPr sz="2200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increased.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7790" marR="7493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Agency A may NOT award the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contract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pursuant to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Sec. 41(c)(i)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 the 2016 revised IRR of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RA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No. 9184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because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it is not viable  and will not redound to the benefit of the</a:t>
                      </a:r>
                      <a:r>
                        <a:rPr sz="2200" spc="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government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24611" y="2203450"/>
          <a:ext cx="8244205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3585"/>
                <a:gridCol w="4960620"/>
              </a:tblGrid>
              <a:tr h="426720"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ISSUES/CONCERNS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3258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EPA</a:t>
                      </a:r>
                      <a:r>
                        <a:rPr sz="22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GUIDELINES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2773680">
                <a:tc>
                  <a:txBody>
                    <a:bodyPr/>
                    <a:lstStyle/>
                    <a:p>
                      <a:pPr marL="97790" marR="1885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What is the timeline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conduct of the</a:t>
                      </a:r>
                      <a:r>
                        <a:rPr sz="2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EPA?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76200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All competitive bidding activities,  including those under limited source  bidding,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shall observe the </a:t>
                      </a:r>
                      <a:r>
                        <a:rPr sz="2200" u="heavy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mandatory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u="heavy" spc="-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Arial"/>
                          <a:cs typeface="Arial"/>
                        </a:rPr>
                        <a:t>timelines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prescribed in the 2016  revised IRR of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RA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No. 9184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from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Posting of Invitation to Bid or Request  for Expression of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Interest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until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Post-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Qualification of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bids.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85089" y="1589278"/>
            <a:ext cx="1751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Discussion: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99847" y="1639570"/>
          <a:ext cx="8713469" cy="4601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9840"/>
                <a:gridCol w="6183629"/>
              </a:tblGrid>
              <a:tr h="395605">
                <a:tc gridSpan="2">
                  <a:txBody>
                    <a:bodyPr/>
                    <a:lstStyle/>
                    <a:p>
                      <a:pPr marL="16262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Illustrative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Example (Latest Allowable</a:t>
                      </a:r>
                      <a:r>
                        <a:rPr sz="2000" b="1" spc="-2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Period)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51560">
                <a:tc>
                  <a:txBody>
                    <a:bodyPr/>
                    <a:lstStyle/>
                    <a:p>
                      <a:pPr marL="97790" marR="159385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Third quarter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1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 year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(at the</a:t>
                      </a:r>
                      <a:r>
                        <a:rPr sz="21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latest)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98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690" marR="76835" indent="-342900" algn="just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Courier New"/>
                          <a:cs typeface="Courier New"/>
                        </a:rPr>
                        <a:t>o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Completion of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appropriate preparatory  activities (cost-benefit analysis, feasibility  studies, securing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MYCA,</a:t>
                      </a:r>
                      <a:r>
                        <a:rPr sz="21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etc.)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088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September</a:t>
                      </a:r>
                      <a:r>
                        <a:rPr sz="21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October</a:t>
                      </a:r>
                      <a:r>
                        <a:rPr sz="21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690" indent="-342900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Courier New"/>
                        <a:buChar char="o"/>
                        <a:tabLst>
                          <a:tab pos="441325" algn="l"/>
                        </a:tabLst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Advertisement/Posting of Invitation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21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Bid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440690" indent="-34290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41325" algn="l"/>
                        </a:tabLst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Pre-bid</a:t>
                      </a:r>
                      <a:r>
                        <a:rPr sz="21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Conference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October</a:t>
                      </a:r>
                      <a:r>
                        <a:rPr sz="21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October</a:t>
                      </a:r>
                      <a:r>
                        <a:rPr sz="21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December</a:t>
                      </a:r>
                      <a:r>
                        <a:rPr sz="2100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690" indent="-342900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Courier New"/>
                        <a:buChar char="o"/>
                        <a:tabLst>
                          <a:tab pos="441325" algn="l"/>
                        </a:tabLst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Bid</a:t>
                      </a:r>
                      <a:r>
                        <a:rPr sz="21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Opening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440690" indent="-34290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41325" algn="l"/>
                        </a:tabLst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Bid</a:t>
                      </a:r>
                      <a:r>
                        <a:rPr sz="21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Evaluation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44069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Courier New"/>
                        <a:buChar char="o"/>
                        <a:tabLst>
                          <a:tab pos="44132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Post-Qualification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December</a:t>
                      </a:r>
                      <a:r>
                        <a:rPr sz="21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690" marR="77470" indent="-34290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2686050" algn="l"/>
                          <a:tab pos="3124835" algn="l"/>
                          <a:tab pos="3651885" algn="l"/>
                          <a:tab pos="4359275" algn="l"/>
                          <a:tab pos="4740275" algn="l"/>
                          <a:tab pos="5267960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Courier New"/>
                          <a:cs typeface="Courier New"/>
                        </a:rPr>
                        <a:t>o</a:t>
                      </a:r>
                      <a:r>
                        <a:rPr sz="2100" spc="175" dirty="0">
                          <a:solidFill>
                            <a:srgbClr val="001F5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com</a:t>
                      </a:r>
                      <a:r>
                        <a:rPr sz="21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100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ation	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y	the	BAC	to	t</a:t>
                      </a:r>
                      <a:r>
                        <a:rPr sz="2100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	HOPE; 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Approval of Resolution is</a:t>
                      </a:r>
                      <a:r>
                        <a:rPr sz="2100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suspended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January</a:t>
                      </a:r>
                      <a:r>
                        <a:rPr sz="21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690" indent="-342900">
                        <a:lnSpc>
                          <a:spcPct val="100000"/>
                        </a:lnSpc>
                        <a:spcBef>
                          <a:spcPts val="320"/>
                        </a:spcBef>
                        <a:buFont typeface="Courier New"/>
                        <a:buChar char="o"/>
                        <a:tabLst>
                          <a:tab pos="441325" algn="l"/>
                        </a:tabLst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Approval of Resolution/Issuance of</a:t>
                      </a:r>
                      <a:r>
                        <a:rPr sz="1800" spc="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NOA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40690" indent="-34290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441325" algn="l"/>
                        </a:tabLst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Revision of indicative APP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submission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to the</a:t>
                      </a:r>
                      <a:r>
                        <a:rPr sz="1800" spc="-1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GPPB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8493"/>
            <a:ext cx="8001000" cy="1059815"/>
          </a:xfrm>
          <a:custGeom>
            <a:avLst/>
            <a:gdLst/>
            <a:ahLst/>
            <a:cxnLst/>
            <a:rect l="l" t="t" r="r" b="b"/>
            <a:pathLst>
              <a:path w="8001000" h="1059815">
                <a:moveTo>
                  <a:pt x="8001000" y="0"/>
                </a:moveTo>
                <a:lnTo>
                  <a:pt x="0" y="0"/>
                </a:lnTo>
                <a:lnTo>
                  <a:pt x="742442" y="1047115"/>
                </a:lnTo>
                <a:lnTo>
                  <a:pt x="8001000" y="10593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580" y="388493"/>
            <a:ext cx="7982584" cy="1059815"/>
          </a:xfrm>
          <a:custGeom>
            <a:avLst/>
            <a:gdLst/>
            <a:ahLst/>
            <a:cxnLst/>
            <a:rect l="l" t="t" r="r" b="b"/>
            <a:pathLst>
              <a:path w="7982584" h="1059815">
                <a:moveTo>
                  <a:pt x="7982419" y="0"/>
                </a:moveTo>
                <a:lnTo>
                  <a:pt x="0" y="0"/>
                </a:lnTo>
                <a:lnTo>
                  <a:pt x="740625" y="1047115"/>
                </a:lnTo>
                <a:lnTo>
                  <a:pt x="7982419" y="1059307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308" y="213359"/>
            <a:ext cx="3250691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1768" y="213359"/>
            <a:ext cx="332231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67" y="701040"/>
            <a:ext cx="6542532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707" y="701040"/>
            <a:ext cx="431292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8615" y="465708"/>
            <a:ext cx="2782569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348" y="953388"/>
            <a:ext cx="6077077" cy="285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5089" y="1589278"/>
            <a:ext cx="1751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Discussion: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33946" y="2508250"/>
          <a:ext cx="8244840" cy="1523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685"/>
                <a:gridCol w="6066155"/>
              </a:tblGrid>
              <a:tr h="426720">
                <a:tc>
                  <a:txBody>
                    <a:bodyPr/>
                    <a:lstStyle/>
                    <a:p>
                      <a:pPr marL="5835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87896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EPA</a:t>
                      </a:r>
                      <a:r>
                        <a:rPr sz="22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GUIDELINES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1096645">
                <a:tc>
                  <a:txBody>
                    <a:bodyPr/>
                    <a:lstStyle/>
                    <a:p>
                      <a:pPr marL="97790" marR="3975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How to</a:t>
                      </a:r>
                      <a:r>
                        <a:rPr sz="2200" spc="-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report  and monitor  </a:t>
                      </a:r>
                      <a:r>
                        <a:rPr sz="22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EPA?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77470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awards under </a:t>
                      </a:r>
                      <a:r>
                        <a:rPr sz="22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EPA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shall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reported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 the 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Procurement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Monitoring Report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separate from 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the regular procurement</a:t>
                      </a:r>
                      <a:r>
                        <a:rPr sz="2200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activities.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52488" y="6266686"/>
            <a:ext cx="2191511" cy="591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61376" y="6521194"/>
            <a:ext cx="384048" cy="336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45146" y="6357861"/>
            <a:ext cx="1998980" cy="500380"/>
          </a:xfrm>
          <a:custGeom>
            <a:avLst/>
            <a:gdLst/>
            <a:ahLst/>
            <a:cxnLst/>
            <a:rect l="l" t="t" r="r" b="b"/>
            <a:pathLst>
              <a:path w="1998979" h="500379">
                <a:moveTo>
                  <a:pt x="1332610" y="0"/>
                </a:moveTo>
                <a:lnTo>
                  <a:pt x="0" y="497558"/>
                </a:lnTo>
                <a:lnTo>
                  <a:pt x="545707" y="500137"/>
                </a:lnTo>
                <a:lnTo>
                  <a:pt x="1998852" y="500137"/>
                </a:lnTo>
                <a:lnTo>
                  <a:pt x="1998852" y="1079"/>
                </a:lnTo>
                <a:lnTo>
                  <a:pt x="1332610" y="0"/>
                </a:lnTo>
                <a:close/>
              </a:path>
            </a:pathLst>
          </a:custGeom>
          <a:solidFill>
            <a:srgbClr val="151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8228" y="6161530"/>
            <a:ext cx="1763268" cy="691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8600" y="6315455"/>
            <a:ext cx="384048" cy="38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2159" y="6357755"/>
            <a:ext cx="1378585" cy="307975"/>
          </a:xfrm>
          <a:custGeom>
            <a:avLst/>
            <a:gdLst/>
            <a:ahLst/>
            <a:cxnLst/>
            <a:rect l="l" t="t" r="r" b="b"/>
            <a:pathLst>
              <a:path w="1378584" h="307975">
                <a:moveTo>
                  <a:pt x="0" y="106"/>
                </a:moveTo>
                <a:lnTo>
                  <a:pt x="562991" y="307547"/>
                </a:lnTo>
                <a:lnTo>
                  <a:pt x="1378335" y="200"/>
                </a:lnTo>
                <a:lnTo>
                  <a:pt x="202193" y="200"/>
                </a:lnTo>
                <a:lnTo>
                  <a:pt x="0" y="106"/>
                </a:lnTo>
                <a:close/>
              </a:path>
              <a:path w="1378584" h="307975">
                <a:moveTo>
                  <a:pt x="1125475" y="0"/>
                </a:moveTo>
                <a:lnTo>
                  <a:pt x="202193" y="200"/>
                </a:lnTo>
                <a:lnTo>
                  <a:pt x="1378335" y="200"/>
                </a:lnTo>
                <a:lnTo>
                  <a:pt x="1378585" y="106"/>
                </a:lnTo>
                <a:lnTo>
                  <a:pt x="1125475" y="0"/>
                </a:lnTo>
                <a:close/>
              </a:path>
            </a:pathLst>
          </a:custGeom>
          <a:solidFill>
            <a:srgbClr val="001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15940" y="6161530"/>
            <a:ext cx="2945891" cy="6964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96100" y="6409944"/>
            <a:ext cx="384048" cy="38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7336" y="6356350"/>
            <a:ext cx="2562225" cy="499109"/>
          </a:xfrm>
          <a:custGeom>
            <a:avLst/>
            <a:gdLst/>
            <a:ahLst/>
            <a:cxnLst/>
            <a:rect l="l" t="t" r="r" b="b"/>
            <a:pathLst>
              <a:path w="2562225" h="499109">
                <a:moveTo>
                  <a:pt x="1593722" y="0"/>
                </a:moveTo>
                <a:lnTo>
                  <a:pt x="413512" y="2590"/>
                </a:lnTo>
                <a:lnTo>
                  <a:pt x="0" y="499068"/>
                </a:lnTo>
                <a:lnTo>
                  <a:pt x="2561716" y="499068"/>
                </a:lnTo>
                <a:lnTo>
                  <a:pt x="1593722" y="0"/>
                </a:lnTo>
                <a:close/>
              </a:path>
            </a:pathLst>
          </a:custGeom>
          <a:solidFill>
            <a:srgbClr val="031B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6571" y="6164578"/>
            <a:ext cx="1796796" cy="6934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83708" y="6396226"/>
            <a:ext cx="384048" cy="384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29403" y="6358940"/>
            <a:ext cx="1413510" cy="462915"/>
          </a:xfrm>
          <a:custGeom>
            <a:avLst/>
            <a:gdLst/>
            <a:ahLst/>
            <a:cxnLst/>
            <a:rect l="l" t="t" r="r" b="b"/>
            <a:pathLst>
              <a:path w="1413510" h="462915">
                <a:moveTo>
                  <a:pt x="1413002" y="0"/>
                </a:moveTo>
                <a:lnTo>
                  <a:pt x="0" y="0"/>
                </a:lnTo>
                <a:lnTo>
                  <a:pt x="436499" y="345465"/>
                </a:lnTo>
                <a:lnTo>
                  <a:pt x="1056894" y="462800"/>
                </a:lnTo>
                <a:lnTo>
                  <a:pt x="1413002" y="0"/>
                </a:lnTo>
                <a:close/>
              </a:path>
            </a:pathLst>
          </a:custGeom>
          <a:solidFill>
            <a:srgbClr val="001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83051" y="6164578"/>
            <a:ext cx="2301240" cy="6934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41647" y="6333744"/>
            <a:ext cx="384048" cy="38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47567" y="6358940"/>
            <a:ext cx="1918335" cy="339090"/>
          </a:xfrm>
          <a:custGeom>
            <a:avLst/>
            <a:gdLst/>
            <a:ahLst/>
            <a:cxnLst/>
            <a:rect l="l" t="t" r="r" b="b"/>
            <a:pathLst>
              <a:path w="1918335" h="339090">
                <a:moveTo>
                  <a:pt x="1504822" y="0"/>
                </a:moveTo>
                <a:lnTo>
                  <a:pt x="0" y="0"/>
                </a:lnTo>
                <a:lnTo>
                  <a:pt x="1918334" y="338950"/>
                </a:lnTo>
                <a:lnTo>
                  <a:pt x="1504822" y="0"/>
                </a:lnTo>
                <a:close/>
              </a:path>
            </a:pathLst>
          </a:custGeom>
          <a:solidFill>
            <a:srgbClr val="031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0200" y="6161530"/>
            <a:ext cx="4869180" cy="6964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43528" y="6411467"/>
            <a:ext cx="384048" cy="384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64386" y="6358013"/>
            <a:ext cx="4483735" cy="500380"/>
          </a:xfrm>
          <a:custGeom>
            <a:avLst/>
            <a:gdLst/>
            <a:ahLst/>
            <a:cxnLst/>
            <a:rect l="l" t="t" r="r" b="b"/>
            <a:pathLst>
              <a:path w="4483735" h="500379">
                <a:moveTo>
                  <a:pt x="1688718" y="0"/>
                </a:moveTo>
                <a:lnTo>
                  <a:pt x="0" y="787"/>
                </a:lnTo>
                <a:lnTo>
                  <a:pt x="1356233" y="499983"/>
                </a:lnTo>
                <a:lnTo>
                  <a:pt x="4483735" y="498762"/>
                </a:lnTo>
                <a:lnTo>
                  <a:pt x="1688718" y="0"/>
                </a:lnTo>
                <a:close/>
              </a:path>
            </a:pathLst>
          </a:custGeom>
          <a:solidFill>
            <a:srgbClr val="042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576" y="6163055"/>
            <a:ext cx="3355848" cy="6949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2475" y="6411467"/>
            <a:ext cx="384048" cy="384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" y="6359347"/>
            <a:ext cx="2972435" cy="497840"/>
          </a:xfrm>
          <a:custGeom>
            <a:avLst/>
            <a:gdLst/>
            <a:ahLst/>
            <a:cxnLst/>
            <a:rect l="l" t="t" r="r" b="b"/>
            <a:pathLst>
              <a:path w="2972435" h="497840">
                <a:moveTo>
                  <a:pt x="1628392" y="0"/>
                </a:moveTo>
                <a:lnTo>
                  <a:pt x="0" y="0"/>
                </a:lnTo>
                <a:lnTo>
                  <a:pt x="0" y="496206"/>
                </a:lnTo>
                <a:lnTo>
                  <a:pt x="2972433" y="497428"/>
                </a:lnTo>
                <a:lnTo>
                  <a:pt x="1628392" y="0"/>
                </a:lnTo>
                <a:close/>
              </a:path>
            </a:pathLst>
          </a:custGeom>
          <a:solidFill>
            <a:srgbClr val="042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6470902"/>
            <a:ext cx="3096768" cy="269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74264" y="6470902"/>
            <a:ext cx="307848" cy="2697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59607" y="6470902"/>
            <a:ext cx="263651" cy="2697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00755" y="6470902"/>
            <a:ext cx="2019299" cy="2697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97552" y="6470902"/>
            <a:ext cx="265175" cy="2697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461" y="6541313"/>
            <a:ext cx="2837635" cy="1460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85516" y="6606457"/>
            <a:ext cx="85090" cy="15875"/>
          </a:xfrm>
          <a:custGeom>
            <a:avLst/>
            <a:gdLst/>
            <a:ahLst/>
            <a:cxnLst/>
            <a:rect l="l" t="t" r="r" b="b"/>
            <a:pathLst>
              <a:path w="85089" h="15875">
                <a:moveTo>
                  <a:pt x="0" y="15627"/>
                </a:moveTo>
                <a:lnTo>
                  <a:pt x="84757" y="15627"/>
                </a:lnTo>
                <a:lnTo>
                  <a:pt x="84757" y="0"/>
                </a:lnTo>
                <a:lnTo>
                  <a:pt x="0" y="0"/>
                </a:lnTo>
                <a:lnTo>
                  <a:pt x="0" y="156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83992" y="6604933"/>
            <a:ext cx="88265" cy="19050"/>
          </a:xfrm>
          <a:custGeom>
            <a:avLst/>
            <a:gdLst/>
            <a:ahLst/>
            <a:cxnLst/>
            <a:rect l="l" t="t" r="r" b="b"/>
            <a:pathLst>
              <a:path w="88264" h="19050">
                <a:moveTo>
                  <a:pt x="0" y="18675"/>
                </a:moveTo>
                <a:lnTo>
                  <a:pt x="87805" y="18675"/>
                </a:lnTo>
                <a:lnTo>
                  <a:pt x="87805" y="0"/>
                </a:lnTo>
                <a:lnTo>
                  <a:pt x="0" y="0"/>
                </a:lnTo>
                <a:lnTo>
                  <a:pt x="0" y="1867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14039" y="6541313"/>
            <a:ext cx="1789811" cy="1440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95883"/>
            <a:ext cx="2191512" cy="32705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8576" y="2039111"/>
            <a:ext cx="384048" cy="38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685800"/>
            <a:ext cx="1998980" cy="2887345"/>
          </a:xfrm>
          <a:custGeom>
            <a:avLst/>
            <a:gdLst/>
            <a:ahLst/>
            <a:cxnLst/>
            <a:rect l="l" t="t" r="r" b="b"/>
            <a:pathLst>
              <a:path w="1998980" h="2887345">
                <a:moveTo>
                  <a:pt x="1963" y="0"/>
                </a:moveTo>
                <a:lnTo>
                  <a:pt x="0" y="269241"/>
                </a:lnTo>
                <a:lnTo>
                  <a:pt x="0" y="2881037"/>
                </a:lnTo>
                <a:lnTo>
                  <a:pt x="666280" y="2886964"/>
                </a:lnTo>
                <a:lnTo>
                  <a:pt x="1998852" y="47751"/>
                </a:lnTo>
                <a:lnTo>
                  <a:pt x="1963" y="0"/>
                </a:lnTo>
                <a:close/>
              </a:path>
            </a:pathLst>
          </a:custGeom>
          <a:solidFill>
            <a:srgbClr val="151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6511" y="1626107"/>
            <a:ext cx="1761744" cy="21396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5360" y="2503932"/>
            <a:ext cx="384047" cy="38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3305" y="1818385"/>
            <a:ext cx="1378585" cy="1755139"/>
          </a:xfrm>
          <a:custGeom>
            <a:avLst/>
            <a:gdLst/>
            <a:ahLst/>
            <a:cxnLst/>
            <a:rect l="l" t="t" r="r" b="b"/>
            <a:pathLst>
              <a:path w="1378585" h="1755139">
                <a:moveTo>
                  <a:pt x="815543" y="0"/>
                </a:moveTo>
                <a:lnTo>
                  <a:pt x="0" y="1754377"/>
                </a:lnTo>
                <a:lnTo>
                  <a:pt x="304128" y="1755014"/>
                </a:lnTo>
                <a:lnTo>
                  <a:pt x="1378351" y="1753807"/>
                </a:lnTo>
                <a:lnTo>
                  <a:pt x="815543" y="0"/>
                </a:lnTo>
                <a:close/>
              </a:path>
              <a:path w="1378585" h="1755139">
                <a:moveTo>
                  <a:pt x="1378351" y="1753807"/>
                </a:moveTo>
                <a:lnTo>
                  <a:pt x="1074392" y="1753807"/>
                </a:lnTo>
                <a:lnTo>
                  <a:pt x="1378534" y="1754377"/>
                </a:lnTo>
                <a:lnTo>
                  <a:pt x="1378351" y="1753807"/>
                </a:lnTo>
                <a:close/>
              </a:path>
            </a:pathLst>
          </a:custGeom>
          <a:solidFill>
            <a:srgbClr val="001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3983" y="518159"/>
            <a:ext cx="2944367" cy="32552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14144" y="1953767"/>
            <a:ext cx="384048" cy="38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64946" y="709676"/>
            <a:ext cx="2562225" cy="2872105"/>
          </a:xfrm>
          <a:custGeom>
            <a:avLst/>
            <a:gdLst/>
            <a:ahLst/>
            <a:cxnLst/>
            <a:rect l="l" t="t" r="r" b="b"/>
            <a:pathLst>
              <a:path w="2562225" h="2872104">
                <a:moveTo>
                  <a:pt x="2561716" y="0"/>
                </a:moveTo>
                <a:lnTo>
                  <a:pt x="0" y="0"/>
                </a:lnTo>
                <a:lnTo>
                  <a:pt x="967993" y="2871724"/>
                </a:lnTo>
                <a:lnTo>
                  <a:pt x="2148204" y="2856865"/>
                </a:lnTo>
                <a:lnTo>
                  <a:pt x="2561716" y="0"/>
                </a:lnTo>
                <a:close/>
              </a:path>
            </a:pathLst>
          </a:custGeom>
          <a:solidFill>
            <a:srgbClr val="031B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95016" y="733044"/>
            <a:ext cx="1796795" cy="30251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2152" y="2054351"/>
            <a:ext cx="384048" cy="38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01594" y="925702"/>
            <a:ext cx="1413510" cy="2640965"/>
          </a:xfrm>
          <a:custGeom>
            <a:avLst/>
            <a:gdLst/>
            <a:ahLst/>
            <a:cxnLst/>
            <a:rect l="l" t="t" r="r" b="b"/>
            <a:pathLst>
              <a:path w="1413510" h="2640965">
                <a:moveTo>
                  <a:pt x="356107" y="0"/>
                </a:moveTo>
                <a:lnTo>
                  <a:pt x="0" y="2640838"/>
                </a:lnTo>
                <a:lnTo>
                  <a:pt x="1413002" y="2640838"/>
                </a:lnTo>
                <a:lnTo>
                  <a:pt x="976503" y="669544"/>
                </a:lnTo>
                <a:lnTo>
                  <a:pt x="356107" y="0"/>
                </a:lnTo>
                <a:close/>
              </a:path>
            </a:pathLst>
          </a:custGeom>
          <a:solidFill>
            <a:srgbClr val="001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59708" y="1440180"/>
            <a:ext cx="2301240" cy="23180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18303" y="2407920"/>
            <a:ext cx="384048" cy="38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78096" y="1632457"/>
            <a:ext cx="1918335" cy="1934210"/>
          </a:xfrm>
          <a:custGeom>
            <a:avLst/>
            <a:gdLst/>
            <a:ahLst/>
            <a:cxnLst/>
            <a:rect l="l" t="t" r="r" b="b"/>
            <a:pathLst>
              <a:path w="1918335" h="1934210">
                <a:moveTo>
                  <a:pt x="0" y="0"/>
                </a:moveTo>
                <a:lnTo>
                  <a:pt x="413512" y="1934082"/>
                </a:lnTo>
                <a:lnTo>
                  <a:pt x="1918335" y="1934082"/>
                </a:lnTo>
                <a:lnTo>
                  <a:pt x="0" y="0"/>
                </a:lnTo>
                <a:close/>
              </a:path>
            </a:pathLst>
          </a:custGeom>
          <a:solidFill>
            <a:srgbClr val="031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03576" y="510540"/>
            <a:ext cx="4878324" cy="32537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49952" y="1944623"/>
            <a:ext cx="384048" cy="38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86354" y="701929"/>
            <a:ext cx="4493260" cy="2870200"/>
          </a:xfrm>
          <a:custGeom>
            <a:avLst/>
            <a:gdLst/>
            <a:ahLst/>
            <a:cxnLst/>
            <a:rect l="l" t="t" r="r" b="b"/>
            <a:pathLst>
              <a:path w="4493259" h="2870200">
                <a:moveTo>
                  <a:pt x="0" y="0"/>
                </a:moveTo>
                <a:lnTo>
                  <a:pt x="2804541" y="2869946"/>
                </a:lnTo>
                <a:lnTo>
                  <a:pt x="4493260" y="2865501"/>
                </a:lnTo>
                <a:lnTo>
                  <a:pt x="3137026" y="16891"/>
                </a:lnTo>
                <a:lnTo>
                  <a:pt x="0" y="0"/>
                </a:lnTo>
                <a:close/>
              </a:path>
            </a:pathLst>
          </a:custGeom>
          <a:solidFill>
            <a:srgbClr val="042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89676" y="533400"/>
            <a:ext cx="3354324" cy="32232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75576" y="1952244"/>
            <a:ext cx="384048" cy="38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71565" y="725805"/>
            <a:ext cx="2972435" cy="2838450"/>
          </a:xfrm>
          <a:custGeom>
            <a:avLst/>
            <a:gdLst/>
            <a:ahLst/>
            <a:cxnLst/>
            <a:rect l="l" t="t" r="r" b="b"/>
            <a:pathLst>
              <a:path w="2972434" h="2838450">
                <a:moveTo>
                  <a:pt x="0" y="0"/>
                </a:moveTo>
                <a:lnTo>
                  <a:pt x="1344040" y="2838450"/>
                </a:lnTo>
                <a:lnTo>
                  <a:pt x="2972435" y="2838450"/>
                </a:lnTo>
                <a:lnTo>
                  <a:pt x="2972435" y="6858"/>
                </a:lnTo>
                <a:lnTo>
                  <a:pt x="0" y="0"/>
                </a:lnTo>
                <a:close/>
              </a:path>
            </a:pathLst>
          </a:custGeom>
          <a:solidFill>
            <a:srgbClr val="042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37102" y="1619377"/>
            <a:ext cx="5907405" cy="1047750"/>
          </a:xfrm>
          <a:custGeom>
            <a:avLst/>
            <a:gdLst/>
            <a:ahLst/>
            <a:cxnLst/>
            <a:rect l="l" t="t" r="r" b="b"/>
            <a:pathLst>
              <a:path w="5907405" h="1047750">
                <a:moveTo>
                  <a:pt x="5906897" y="0"/>
                </a:moveTo>
                <a:lnTo>
                  <a:pt x="0" y="14605"/>
                </a:lnTo>
                <a:lnTo>
                  <a:pt x="440563" y="1035558"/>
                </a:lnTo>
                <a:lnTo>
                  <a:pt x="5906897" y="1047623"/>
                </a:lnTo>
                <a:lnTo>
                  <a:pt x="5906897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92423" y="1412747"/>
            <a:ext cx="5751576" cy="12374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41792" y="1412747"/>
            <a:ext cx="902207" cy="12374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21252" y="1883664"/>
            <a:ext cx="4744085" cy="528320"/>
          </a:xfrm>
          <a:custGeom>
            <a:avLst/>
            <a:gdLst/>
            <a:ahLst/>
            <a:cxnLst/>
            <a:rect l="l" t="t" r="r" b="b"/>
            <a:pathLst>
              <a:path w="4744084" h="528319">
                <a:moveTo>
                  <a:pt x="4731766" y="390651"/>
                </a:moveTo>
                <a:lnTo>
                  <a:pt x="4601591" y="390651"/>
                </a:lnTo>
                <a:lnTo>
                  <a:pt x="4601591" y="520573"/>
                </a:lnTo>
                <a:lnTo>
                  <a:pt x="4731766" y="520573"/>
                </a:lnTo>
                <a:lnTo>
                  <a:pt x="4731766" y="390651"/>
                </a:lnTo>
                <a:close/>
              </a:path>
              <a:path w="4744084" h="528319">
                <a:moveTo>
                  <a:pt x="1330452" y="7747"/>
                </a:moveTo>
                <a:lnTo>
                  <a:pt x="1183767" y="7747"/>
                </a:lnTo>
                <a:lnTo>
                  <a:pt x="1022603" y="520573"/>
                </a:lnTo>
                <a:lnTo>
                  <a:pt x="1138174" y="520573"/>
                </a:lnTo>
                <a:lnTo>
                  <a:pt x="1169289" y="418211"/>
                </a:lnTo>
                <a:lnTo>
                  <a:pt x="1456905" y="418211"/>
                </a:lnTo>
                <a:lnTo>
                  <a:pt x="1424000" y="311403"/>
                </a:lnTo>
                <a:lnTo>
                  <a:pt x="1199134" y="311403"/>
                </a:lnTo>
                <a:lnTo>
                  <a:pt x="1244600" y="151511"/>
                </a:lnTo>
                <a:lnTo>
                  <a:pt x="1374741" y="151511"/>
                </a:lnTo>
                <a:lnTo>
                  <a:pt x="1330452" y="7747"/>
                </a:lnTo>
                <a:close/>
              </a:path>
              <a:path w="4744084" h="528319">
                <a:moveTo>
                  <a:pt x="1456905" y="418211"/>
                </a:moveTo>
                <a:lnTo>
                  <a:pt x="1318895" y="418211"/>
                </a:lnTo>
                <a:lnTo>
                  <a:pt x="1349628" y="520573"/>
                </a:lnTo>
                <a:lnTo>
                  <a:pt x="1488439" y="520573"/>
                </a:lnTo>
                <a:lnTo>
                  <a:pt x="1456905" y="418211"/>
                </a:lnTo>
                <a:close/>
              </a:path>
              <a:path w="4744084" h="528319">
                <a:moveTo>
                  <a:pt x="1374741" y="151511"/>
                </a:moveTo>
                <a:lnTo>
                  <a:pt x="1244600" y="151511"/>
                </a:lnTo>
                <a:lnTo>
                  <a:pt x="1289558" y="311403"/>
                </a:lnTo>
                <a:lnTo>
                  <a:pt x="1424000" y="311403"/>
                </a:lnTo>
                <a:lnTo>
                  <a:pt x="1374741" y="151511"/>
                </a:lnTo>
                <a:close/>
              </a:path>
              <a:path w="4744084" h="528319">
                <a:moveTo>
                  <a:pt x="3658997" y="0"/>
                </a:moveTo>
                <a:lnTo>
                  <a:pt x="3608728" y="4714"/>
                </a:lnTo>
                <a:lnTo>
                  <a:pt x="3564604" y="18859"/>
                </a:lnTo>
                <a:lnTo>
                  <a:pt x="3526623" y="42433"/>
                </a:lnTo>
                <a:lnTo>
                  <a:pt x="3494786" y="75437"/>
                </a:lnTo>
                <a:lnTo>
                  <a:pt x="3469542" y="115490"/>
                </a:lnTo>
                <a:lnTo>
                  <a:pt x="3451526" y="160020"/>
                </a:lnTo>
                <a:lnTo>
                  <a:pt x="3440725" y="209026"/>
                </a:lnTo>
                <a:lnTo>
                  <a:pt x="3437128" y="262509"/>
                </a:lnTo>
                <a:lnTo>
                  <a:pt x="3440676" y="315396"/>
                </a:lnTo>
                <a:lnTo>
                  <a:pt x="3451320" y="364331"/>
                </a:lnTo>
                <a:lnTo>
                  <a:pt x="3469060" y="409313"/>
                </a:lnTo>
                <a:lnTo>
                  <a:pt x="3493897" y="450341"/>
                </a:lnTo>
                <a:lnTo>
                  <a:pt x="3525258" y="484439"/>
                </a:lnTo>
                <a:lnTo>
                  <a:pt x="3562572" y="508809"/>
                </a:lnTo>
                <a:lnTo>
                  <a:pt x="3605839" y="523440"/>
                </a:lnTo>
                <a:lnTo>
                  <a:pt x="3655059" y="528320"/>
                </a:lnTo>
                <a:lnTo>
                  <a:pt x="3706185" y="523507"/>
                </a:lnTo>
                <a:lnTo>
                  <a:pt x="3750786" y="509063"/>
                </a:lnTo>
                <a:lnTo>
                  <a:pt x="3788862" y="484975"/>
                </a:lnTo>
                <a:lnTo>
                  <a:pt x="3820414" y="451231"/>
                </a:lnTo>
                <a:lnTo>
                  <a:pt x="3840539" y="418211"/>
                </a:lnTo>
                <a:lnTo>
                  <a:pt x="3658234" y="418211"/>
                </a:lnTo>
                <a:lnTo>
                  <a:pt x="3621563" y="408568"/>
                </a:lnTo>
                <a:lnTo>
                  <a:pt x="3595370" y="379650"/>
                </a:lnTo>
                <a:lnTo>
                  <a:pt x="3579653" y="331468"/>
                </a:lnTo>
                <a:lnTo>
                  <a:pt x="3574434" y="264287"/>
                </a:lnTo>
                <a:lnTo>
                  <a:pt x="3574533" y="262509"/>
                </a:lnTo>
                <a:lnTo>
                  <a:pt x="3579653" y="196691"/>
                </a:lnTo>
                <a:lnTo>
                  <a:pt x="3595370" y="148589"/>
                </a:lnTo>
                <a:lnTo>
                  <a:pt x="3621563" y="119729"/>
                </a:lnTo>
                <a:lnTo>
                  <a:pt x="3658234" y="110109"/>
                </a:lnTo>
                <a:lnTo>
                  <a:pt x="3839016" y="110109"/>
                </a:lnTo>
                <a:lnTo>
                  <a:pt x="3822065" y="80645"/>
                </a:lnTo>
                <a:lnTo>
                  <a:pt x="3791299" y="45380"/>
                </a:lnTo>
                <a:lnTo>
                  <a:pt x="3753865" y="20177"/>
                </a:lnTo>
                <a:lnTo>
                  <a:pt x="3709765" y="5046"/>
                </a:lnTo>
                <a:lnTo>
                  <a:pt x="3658997" y="0"/>
                </a:lnTo>
                <a:close/>
              </a:path>
              <a:path w="4744084" h="528319">
                <a:moveTo>
                  <a:pt x="3839016" y="110109"/>
                </a:moveTo>
                <a:lnTo>
                  <a:pt x="3658234" y="110109"/>
                </a:lnTo>
                <a:lnTo>
                  <a:pt x="3693832" y="119751"/>
                </a:lnTo>
                <a:lnTo>
                  <a:pt x="3719274" y="148669"/>
                </a:lnTo>
                <a:lnTo>
                  <a:pt x="3734548" y="196851"/>
                </a:lnTo>
                <a:lnTo>
                  <a:pt x="3739642" y="264287"/>
                </a:lnTo>
                <a:lnTo>
                  <a:pt x="3734548" y="331628"/>
                </a:lnTo>
                <a:lnTo>
                  <a:pt x="3719274" y="379730"/>
                </a:lnTo>
                <a:lnTo>
                  <a:pt x="3693832" y="408590"/>
                </a:lnTo>
                <a:lnTo>
                  <a:pt x="3658234" y="418211"/>
                </a:lnTo>
                <a:lnTo>
                  <a:pt x="3840539" y="418211"/>
                </a:lnTo>
                <a:lnTo>
                  <a:pt x="3845157" y="410634"/>
                </a:lnTo>
                <a:lnTo>
                  <a:pt x="3862816" y="365823"/>
                </a:lnTo>
                <a:lnTo>
                  <a:pt x="3873402" y="316821"/>
                </a:lnTo>
                <a:lnTo>
                  <a:pt x="3876886" y="264287"/>
                </a:lnTo>
                <a:lnTo>
                  <a:pt x="3876850" y="262509"/>
                </a:lnTo>
                <a:lnTo>
                  <a:pt x="3873500" y="213858"/>
                </a:lnTo>
                <a:lnTo>
                  <a:pt x="3863213" y="166766"/>
                </a:lnTo>
                <a:lnTo>
                  <a:pt x="3846068" y="122366"/>
                </a:lnTo>
                <a:lnTo>
                  <a:pt x="3839016" y="110109"/>
                </a:lnTo>
                <a:close/>
              </a:path>
              <a:path w="4744084" h="528319">
                <a:moveTo>
                  <a:pt x="4743704" y="7747"/>
                </a:moveTo>
                <a:lnTo>
                  <a:pt x="4588891" y="7747"/>
                </a:lnTo>
                <a:lnTo>
                  <a:pt x="4626102" y="371728"/>
                </a:lnTo>
                <a:lnTo>
                  <a:pt x="4706874" y="371728"/>
                </a:lnTo>
                <a:lnTo>
                  <a:pt x="4743704" y="7747"/>
                </a:lnTo>
                <a:close/>
              </a:path>
              <a:path w="4744084" h="528319">
                <a:moveTo>
                  <a:pt x="4162932" y="7747"/>
                </a:moveTo>
                <a:lnTo>
                  <a:pt x="4021074" y="7747"/>
                </a:lnTo>
                <a:lnTo>
                  <a:pt x="4021074" y="325374"/>
                </a:lnTo>
                <a:lnTo>
                  <a:pt x="4026662" y="393477"/>
                </a:lnTo>
                <a:lnTo>
                  <a:pt x="4043299" y="443484"/>
                </a:lnTo>
                <a:lnTo>
                  <a:pt x="4070921" y="479583"/>
                </a:lnTo>
                <a:lnTo>
                  <a:pt x="4109593" y="506349"/>
                </a:lnTo>
                <a:lnTo>
                  <a:pt x="4161202" y="522811"/>
                </a:lnTo>
                <a:lnTo>
                  <a:pt x="4227576" y="528320"/>
                </a:lnTo>
                <a:lnTo>
                  <a:pt x="4262987" y="526794"/>
                </a:lnTo>
                <a:lnTo>
                  <a:pt x="4323998" y="514550"/>
                </a:lnTo>
                <a:lnTo>
                  <a:pt x="4371746" y="490714"/>
                </a:lnTo>
                <a:lnTo>
                  <a:pt x="4404754" y="459142"/>
                </a:lnTo>
                <a:lnTo>
                  <a:pt x="4423590" y="418921"/>
                </a:lnTo>
                <a:lnTo>
                  <a:pt x="4423743" y="418211"/>
                </a:lnTo>
                <a:lnTo>
                  <a:pt x="4238498" y="418211"/>
                </a:lnTo>
                <a:lnTo>
                  <a:pt x="4225301" y="417591"/>
                </a:lnTo>
                <a:lnTo>
                  <a:pt x="4184689" y="402901"/>
                </a:lnTo>
                <a:lnTo>
                  <a:pt x="4164441" y="358901"/>
                </a:lnTo>
                <a:lnTo>
                  <a:pt x="4162932" y="325374"/>
                </a:lnTo>
                <a:lnTo>
                  <a:pt x="4162932" y="7747"/>
                </a:lnTo>
                <a:close/>
              </a:path>
              <a:path w="4744084" h="528319">
                <a:moveTo>
                  <a:pt x="4433824" y="7747"/>
                </a:moveTo>
                <a:lnTo>
                  <a:pt x="4318381" y="7747"/>
                </a:lnTo>
                <a:lnTo>
                  <a:pt x="4318381" y="325374"/>
                </a:lnTo>
                <a:lnTo>
                  <a:pt x="4318019" y="344302"/>
                </a:lnTo>
                <a:lnTo>
                  <a:pt x="4312412" y="382397"/>
                </a:lnTo>
                <a:lnTo>
                  <a:pt x="4277877" y="412638"/>
                </a:lnTo>
                <a:lnTo>
                  <a:pt x="4238498" y="418211"/>
                </a:lnTo>
                <a:lnTo>
                  <a:pt x="4423743" y="418211"/>
                </a:lnTo>
                <a:lnTo>
                  <a:pt x="4429267" y="392461"/>
                </a:lnTo>
                <a:lnTo>
                  <a:pt x="4432639" y="361688"/>
                </a:lnTo>
                <a:lnTo>
                  <a:pt x="4432758" y="358901"/>
                </a:lnTo>
                <a:lnTo>
                  <a:pt x="4433824" y="325374"/>
                </a:lnTo>
                <a:lnTo>
                  <a:pt x="4433824" y="7747"/>
                </a:lnTo>
                <a:close/>
              </a:path>
              <a:path w="4744084" h="528319">
                <a:moveTo>
                  <a:pt x="3079496" y="7747"/>
                </a:moveTo>
                <a:lnTo>
                  <a:pt x="2931922" y="7747"/>
                </a:lnTo>
                <a:lnTo>
                  <a:pt x="3088513" y="305435"/>
                </a:lnTo>
                <a:lnTo>
                  <a:pt x="3088513" y="520573"/>
                </a:lnTo>
                <a:lnTo>
                  <a:pt x="3220212" y="520573"/>
                </a:lnTo>
                <a:lnTo>
                  <a:pt x="3220212" y="305181"/>
                </a:lnTo>
                <a:lnTo>
                  <a:pt x="3277760" y="195961"/>
                </a:lnTo>
                <a:lnTo>
                  <a:pt x="3169920" y="195961"/>
                </a:lnTo>
                <a:lnTo>
                  <a:pt x="3079496" y="7747"/>
                </a:lnTo>
                <a:close/>
              </a:path>
              <a:path w="4744084" h="528319">
                <a:moveTo>
                  <a:pt x="3376929" y="7747"/>
                </a:moveTo>
                <a:lnTo>
                  <a:pt x="3259836" y="7747"/>
                </a:lnTo>
                <a:lnTo>
                  <a:pt x="3169920" y="195961"/>
                </a:lnTo>
                <a:lnTo>
                  <a:pt x="3277760" y="195961"/>
                </a:lnTo>
                <a:lnTo>
                  <a:pt x="3376929" y="7747"/>
                </a:lnTo>
                <a:close/>
              </a:path>
              <a:path w="4744084" h="528319">
                <a:moveTo>
                  <a:pt x="2313305" y="7747"/>
                </a:moveTo>
                <a:lnTo>
                  <a:pt x="2183511" y="7747"/>
                </a:lnTo>
                <a:lnTo>
                  <a:pt x="2183511" y="520573"/>
                </a:lnTo>
                <a:lnTo>
                  <a:pt x="2313305" y="520573"/>
                </a:lnTo>
                <a:lnTo>
                  <a:pt x="2313305" y="401065"/>
                </a:lnTo>
                <a:lnTo>
                  <a:pt x="2374392" y="304673"/>
                </a:lnTo>
                <a:lnTo>
                  <a:pt x="2512262" y="304673"/>
                </a:lnTo>
                <a:lnTo>
                  <a:pt x="2483281" y="241300"/>
                </a:lnTo>
                <a:lnTo>
                  <a:pt x="2313305" y="241300"/>
                </a:lnTo>
                <a:lnTo>
                  <a:pt x="2313305" y="7747"/>
                </a:lnTo>
                <a:close/>
              </a:path>
              <a:path w="4744084" h="528319">
                <a:moveTo>
                  <a:pt x="2512262" y="304673"/>
                </a:moveTo>
                <a:lnTo>
                  <a:pt x="2374392" y="304673"/>
                </a:lnTo>
                <a:lnTo>
                  <a:pt x="2470277" y="520573"/>
                </a:lnTo>
                <a:lnTo>
                  <a:pt x="2610993" y="520573"/>
                </a:lnTo>
                <a:lnTo>
                  <a:pt x="2512262" y="304673"/>
                </a:lnTo>
                <a:close/>
              </a:path>
              <a:path w="4744084" h="528319">
                <a:moveTo>
                  <a:pt x="2581148" y="7747"/>
                </a:moveTo>
                <a:lnTo>
                  <a:pt x="2457704" y="7747"/>
                </a:lnTo>
                <a:lnTo>
                  <a:pt x="2313305" y="241300"/>
                </a:lnTo>
                <a:lnTo>
                  <a:pt x="2483281" y="241300"/>
                </a:lnTo>
                <a:lnTo>
                  <a:pt x="2461387" y="193421"/>
                </a:lnTo>
                <a:lnTo>
                  <a:pt x="2581148" y="7747"/>
                </a:lnTo>
                <a:close/>
              </a:path>
              <a:path w="4744084" h="528319">
                <a:moveTo>
                  <a:pt x="1751076" y="7747"/>
                </a:moveTo>
                <a:lnTo>
                  <a:pt x="1613535" y="7747"/>
                </a:lnTo>
                <a:lnTo>
                  <a:pt x="1613535" y="520573"/>
                </a:lnTo>
                <a:lnTo>
                  <a:pt x="1719580" y="520573"/>
                </a:lnTo>
                <a:lnTo>
                  <a:pt x="1719580" y="209423"/>
                </a:lnTo>
                <a:lnTo>
                  <a:pt x="1718945" y="201675"/>
                </a:lnTo>
                <a:lnTo>
                  <a:pt x="1717802" y="191770"/>
                </a:lnTo>
                <a:lnTo>
                  <a:pt x="1717675" y="189864"/>
                </a:lnTo>
                <a:lnTo>
                  <a:pt x="1717421" y="187325"/>
                </a:lnTo>
                <a:lnTo>
                  <a:pt x="1717294" y="184276"/>
                </a:lnTo>
                <a:lnTo>
                  <a:pt x="1845983" y="184276"/>
                </a:lnTo>
                <a:lnTo>
                  <a:pt x="1751076" y="7747"/>
                </a:lnTo>
                <a:close/>
              </a:path>
              <a:path w="4744084" h="528319">
                <a:moveTo>
                  <a:pt x="1845983" y="184276"/>
                </a:moveTo>
                <a:lnTo>
                  <a:pt x="1717294" y="184276"/>
                </a:lnTo>
                <a:lnTo>
                  <a:pt x="1900047" y="520573"/>
                </a:lnTo>
                <a:lnTo>
                  <a:pt x="2011934" y="520573"/>
                </a:lnTo>
                <a:lnTo>
                  <a:pt x="2011934" y="301371"/>
                </a:lnTo>
                <a:lnTo>
                  <a:pt x="1908937" y="301371"/>
                </a:lnTo>
                <a:lnTo>
                  <a:pt x="1845983" y="184276"/>
                </a:lnTo>
                <a:close/>
              </a:path>
              <a:path w="4744084" h="528319">
                <a:moveTo>
                  <a:pt x="2011934" y="7747"/>
                </a:moveTo>
                <a:lnTo>
                  <a:pt x="1906651" y="7747"/>
                </a:lnTo>
                <a:lnTo>
                  <a:pt x="1906651" y="275589"/>
                </a:lnTo>
                <a:lnTo>
                  <a:pt x="1906793" y="281779"/>
                </a:lnTo>
                <a:lnTo>
                  <a:pt x="1907222" y="288147"/>
                </a:lnTo>
                <a:lnTo>
                  <a:pt x="1907936" y="294681"/>
                </a:lnTo>
                <a:lnTo>
                  <a:pt x="1908937" y="301371"/>
                </a:lnTo>
                <a:lnTo>
                  <a:pt x="2011934" y="301371"/>
                </a:lnTo>
                <a:lnTo>
                  <a:pt x="2011934" y="7747"/>
                </a:lnTo>
                <a:close/>
              </a:path>
              <a:path w="4744084" h="528319">
                <a:moveTo>
                  <a:pt x="630809" y="7747"/>
                </a:moveTo>
                <a:lnTo>
                  <a:pt x="501014" y="7747"/>
                </a:lnTo>
                <a:lnTo>
                  <a:pt x="501014" y="520573"/>
                </a:lnTo>
                <a:lnTo>
                  <a:pt x="630809" y="520573"/>
                </a:lnTo>
                <a:lnTo>
                  <a:pt x="630809" y="315087"/>
                </a:lnTo>
                <a:lnTo>
                  <a:pt x="900938" y="315087"/>
                </a:lnTo>
                <a:lnTo>
                  <a:pt x="900938" y="201675"/>
                </a:lnTo>
                <a:lnTo>
                  <a:pt x="630809" y="201675"/>
                </a:lnTo>
                <a:lnTo>
                  <a:pt x="630809" y="7747"/>
                </a:lnTo>
                <a:close/>
              </a:path>
              <a:path w="4744084" h="528319">
                <a:moveTo>
                  <a:pt x="900938" y="315087"/>
                </a:moveTo>
                <a:lnTo>
                  <a:pt x="771144" y="315087"/>
                </a:lnTo>
                <a:lnTo>
                  <a:pt x="771144" y="520573"/>
                </a:lnTo>
                <a:lnTo>
                  <a:pt x="900938" y="520573"/>
                </a:lnTo>
                <a:lnTo>
                  <a:pt x="900938" y="315087"/>
                </a:lnTo>
                <a:close/>
              </a:path>
              <a:path w="4744084" h="528319">
                <a:moveTo>
                  <a:pt x="900938" y="7747"/>
                </a:moveTo>
                <a:lnTo>
                  <a:pt x="771144" y="7747"/>
                </a:lnTo>
                <a:lnTo>
                  <a:pt x="771144" y="201675"/>
                </a:lnTo>
                <a:lnTo>
                  <a:pt x="900938" y="201675"/>
                </a:lnTo>
                <a:lnTo>
                  <a:pt x="900938" y="7747"/>
                </a:lnTo>
                <a:close/>
              </a:path>
              <a:path w="4744084" h="528319">
                <a:moveTo>
                  <a:pt x="257428" y="121285"/>
                </a:moveTo>
                <a:lnTo>
                  <a:pt x="123951" y="121285"/>
                </a:lnTo>
                <a:lnTo>
                  <a:pt x="123951" y="520573"/>
                </a:lnTo>
                <a:lnTo>
                  <a:pt x="257428" y="520573"/>
                </a:lnTo>
                <a:lnTo>
                  <a:pt x="257428" y="121285"/>
                </a:lnTo>
                <a:close/>
              </a:path>
              <a:path w="4744084" h="528319">
                <a:moveTo>
                  <a:pt x="380619" y="7747"/>
                </a:moveTo>
                <a:lnTo>
                  <a:pt x="0" y="7747"/>
                </a:lnTo>
                <a:lnTo>
                  <a:pt x="0" y="121285"/>
                </a:lnTo>
                <a:lnTo>
                  <a:pt x="380619" y="121285"/>
                </a:lnTo>
                <a:lnTo>
                  <a:pt x="380619" y="7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22843" y="2274316"/>
            <a:ext cx="130175" cy="130175"/>
          </a:xfrm>
          <a:custGeom>
            <a:avLst/>
            <a:gdLst/>
            <a:ahLst/>
            <a:cxnLst/>
            <a:rect l="l" t="t" r="r" b="b"/>
            <a:pathLst>
              <a:path w="130175" h="130175">
                <a:moveTo>
                  <a:pt x="0" y="0"/>
                </a:moveTo>
                <a:lnTo>
                  <a:pt x="130175" y="0"/>
                </a:lnTo>
                <a:lnTo>
                  <a:pt x="130175" y="129921"/>
                </a:lnTo>
                <a:lnTo>
                  <a:pt x="0" y="1299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20385" y="2035175"/>
            <a:ext cx="90805" cy="160020"/>
          </a:xfrm>
          <a:custGeom>
            <a:avLst/>
            <a:gdLst/>
            <a:ahLst/>
            <a:cxnLst/>
            <a:rect l="l" t="t" r="r" b="b"/>
            <a:pathLst>
              <a:path w="90804" h="160019">
                <a:moveTo>
                  <a:pt x="45465" y="0"/>
                </a:moveTo>
                <a:lnTo>
                  <a:pt x="0" y="159892"/>
                </a:lnTo>
                <a:lnTo>
                  <a:pt x="90424" y="159892"/>
                </a:lnTo>
                <a:lnTo>
                  <a:pt x="45465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95667" y="1993773"/>
            <a:ext cx="165735" cy="308610"/>
          </a:xfrm>
          <a:custGeom>
            <a:avLst/>
            <a:gdLst/>
            <a:ahLst/>
            <a:cxnLst/>
            <a:rect l="l" t="t" r="r" b="b"/>
            <a:pathLst>
              <a:path w="165734" h="308610">
                <a:moveTo>
                  <a:pt x="83819" y="0"/>
                </a:moveTo>
                <a:lnTo>
                  <a:pt x="47148" y="9620"/>
                </a:lnTo>
                <a:lnTo>
                  <a:pt x="20954" y="38480"/>
                </a:lnTo>
                <a:lnTo>
                  <a:pt x="5238" y="86582"/>
                </a:lnTo>
                <a:lnTo>
                  <a:pt x="0" y="153924"/>
                </a:lnTo>
                <a:lnTo>
                  <a:pt x="5238" y="221359"/>
                </a:lnTo>
                <a:lnTo>
                  <a:pt x="20954" y="269541"/>
                </a:lnTo>
                <a:lnTo>
                  <a:pt x="47148" y="298459"/>
                </a:lnTo>
                <a:lnTo>
                  <a:pt x="83819" y="308101"/>
                </a:lnTo>
                <a:lnTo>
                  <a:pt x="119417" y="298481"/>
                </a:lnTo>
                <a:lnTo>
                  <a:pt x="144859" y="269621"/>
                </a:lnTo>
                <a:lnTo>
                  <a:pt x="160133" y="221519"/>
                </a:lnTo>
                <a:lnTo>
                  <a:pt x="165226" y="154177"/>
                </a:lnTo>
                <a:lnTo>
                  <a:pt x="160133" y="86742"/>
                </a:lnTo>
                <a:lnTo>
                  <a:pt x="144859" y="38560"/>
                </a:lnTo>
                <a:lnTo>
                  <a:pt x="119417" y="9642"/>
                </a:lnTo>
                <a:lnTo>
                  <a:pt x="83819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10143" y="1891410"/>
            <a:ext cx="154940" cy="364490"/>
          </a:xfrm>
          <a:custGeom>
            <a:avLst/>
            <a:gdLst/>
            <a:ahLst/>
            <a:cxnLst/>
            <a:rect l="l" t="t" r="r" b="b"/>
            <a:pathLst>
              <a:path w="154940" h="364489">
                <a:moveTo>
                  <a:pt x="0" y="0"/>
                </a:moveTo>
                <a:lnTo>
                  <a:pt x="154812" y="0"/>
                </a:lnTo>
                <a:lnTo>
                  <a:pt x="117982" y="363981"/>
                </a:lnTo>
                <a:lnTo>
                  <a:pt x="37210" y="36398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42326" y="1891410"/>
            <a:ext cx="412750" cy="520700"/>
          </a:xfrm>
          <a:custGeom>
            <a:avLst/>
            <a:gdLst/>
            <a:ahLst/>
            <a:cxnLst/>
            <a:rect l="l" t="t" r="r" b="b"/>
            <a:pathLst>
              <a:path w="412750" h="520700">
                <a:moveTo>
                  <a:pt x="0" y="0"/>
                </a:moveTo>
                <a:lnTo>
                  <a:pt x="141858" y="0"/>
                </a:lnTo>
                <a:lnTo>
                  <a:pt x="141858" y="317626"/>
                </a:lnTo>
                <a:lnTo>
                  <a:pt x="142238" y="335772"/>
                </a:lnTo>
                <a:lnTo>
                  <a:pt x="147827" y="373634"/>
                </a:lnTo>
                <a:lnTo>
                  <a:pt x="181455" y="404891"/>
                </a:lnTo>
                <a:lnTo>
                  <a:pt x="217424" y="410463"/>
                </a:lnTo>
                <a:lnTo>
                  <a:pt x="232090" y="409844"/>
                </a:lnTo>
                <a:lnTo>
                  <a:pt x="275300" y="395295"/>
                </a:lnTo>
                <a:lnTo>
                  <a:pt x="295846" y="352377"/>
                </a:lnTo>
                <a:lnTo>
                  <a:pt x="297306" y="317626"/>
                </a:lnTo>
                <a:lnTo>
                  <a:pt x="297306" y="0"/>
                </a:lnTo>
                <a:lnTo>
                  <a:pt x="412750" y="0"/>
                </a:lnTo>
                <a:lnTo>
                  <a:pt x="412750" y="317626"/>
                </a:lnTo>
                <a:lnTo>
                  <a:pt x="411608" y="353540"/>
                </a:lnTo>
                <a:lnTo>
                  <a:pt x="402516" y="411174"/>
                </a:lnTo>
                <a:lnTo>
                  <a:pt x="383680" y="451395"/>
                </a:lnTo>
                <a:lnTo>
                  <a:pt x="350672" y="482967"/>
                </a:lnTo>
                <a:lnTo>
                  <a:pt x="302924" y="506803"/>
                </a:lnTo>
                <a:lnTo>
                  <a:pt x="241913" y="519047"/>
                </a:lnTo>
                <a:lnTo>
                  <a:pt x="206501" y="520573"/>
                </a:lnTo>
                <a:lnTo>
                  <a:pt x="171475" y="519193"/>
                </a:lnTo>
                <a:lnTo>
                  <a:pt x="112472" y="508196"/>
                </a:lnTo>
                <a:lnTo>
                  <a:pt x="67802" y="486386"/>
                </a:lnTo>
                <a:lnTo>
                  <a:pt x="34655" y="454953"/>
                </a:lnTo>
                <a:lnTo>
                  <a:pt x="12537" y="412996"/>
                </a:lnTo>
                <a:lnTo>
                  <a:pt x="1400" y="353941"/>
                </a:lnTo>
                <a:lnTo>
                  <a:pt x="0" y="3176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53173" y="1891410"/>
            <a:ext cx="445134" cy="513080"/>
          </a:xfrm>
          <a:custGeom>
            <a:avLst/>
            <a:gdLst/>
            <a:ahLst/>
            <a:cxnLst/>
            <a:rect l="l" t="t" r="r" b="b"/>
            <a:pathLst>
              <a:path w="445134" h="513080">
                <a:moveTo>
                  <a:pt x="0" y="0"/>
                </a:moveTo>
                <a:lnTo>
                  <a:pt x="147574" y="0"/>
                </a:lnTo>
                <a:lnTo>
                  <a:pt x="237998" y="188213"/>
                </a:lnTo>
                <a:lnTo>
                  <a:pt x="327914" y="0"/>
                </a:lnTo>
                <a:lnTo>
                  <a:pt x="445007" y="0"/>
                </a:lnTo>
                <a:lnTo>
                  <a:pt x="288290" y="297434"/>
                </a:lnTo>
                <a:lnTo>
                  <a:pt x="288290" y="512825"/>
                </a:lnTo>
                <a:lnTo>
                  <a:pt x="156591" y="512825"/>
                </a:lnTo>
                <a:lnTo>
                  <a:pt x="156591" y="29768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04763" y="1891410"/>
            <a:ext cx="427990" cy="513080"/>
          </a:xfrm>
          <a:custGeom>
            <a:avLst/>
            <a:gdLst/>
            <a:ahLst/>
            <a:cxnLst/>
            <a:rect l="l" t="t" r="r" b="b"/>
            <a:pathLst>
              <a:path w="427990" h="513080">
                <a:moveTo>
                  <a:pt x="0" y="0"/>
                </a:moveTo>
                <a:lnTo>
                  <a:pt x="129794" y="0"/>
                </a:lnTo>
                <a:lnTo>
                  <a:pt x="129794" y="233552"/>
                </a:lnTo>
                <a:lnTo>
                  <a:pt x="274192" y="0"/>
                </a:lnTo>
                <a:lnTo>
                  <a:pt x="397637" y="0"/>
                </a:lnTo>
                <a:lnTo>
                  <a:pt x="277875" y="185674"/>
                </a:lnTo>
                <a:lnTo>
                  <a:pt x="427482" y="512825"/>
                </a:lnTo>
                <a:lnTo>
                  <a:pt x="286765" y="512825"/>
                </a:lnTo>
                <a:lnTo>
                  <a:pt x="190881" y="296925"/>
                </a:lnTo>
                <a:lnTo>
                  <a:pt x="129794" y="393318"/>
                </a:lnTo>
                <a:lnTo>
                  <a:pt x="129794" y="512825"/>
                </a:lnTo>
                <a:lnTo>
                  <a:pt x="0" y="5128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34786" y="1891410"/>
            <a:ext cx="398780" cy="513080"/>
          </a:xfrm>
          <a:custGeom>
            <a:avLst/>
            <a:gdLst/>
            <a:ahLst/>
            <a:cxnLst/>
            <a:rect l="l" t="t" r="r" b="b"/>
            <a:pathLst>
              <a:path w="398779" h="513080">
                <a:moveTo>
                  <a:pt x="0" y="0"/>
                </a:moveTo>
                <a:lnTo>
                  <a:pt x="137540" y="0"/>
                </a:lnTo>
                <a:lnTo>
                  <a:pt x="295401" y="293624"/>
                </a:lnTo>
                <a:lnTo>
                  <a:pt x="294401" y="286934"/>
                </a:lnTo>
                <a:lnTo>
                  <a:pt x="293687" y="280400"/>
                </a:lnTo>
                <a:lnTo>
                  <a:pt x="293258" y="274032"/>
                </a:lnTo>
                <a:lnTo>
                  <a:pt x="293115" y="267842"/>
                </a:lnTo>
                <a:lnTo>
                  <a:pt x="293115" y="0"/>
                </a:lnTo>
                <a:lnTo>
                  <a:pt x="398399" y="0"/>
                </a:lnTo>
                <a:lnTo>
                  <a:pt x="398399" y="512825"/>
                </a:lnTo>
                <a:lnTo>
                  <a:pt x="286512" y="512825"/>
                </a:lnTo>
                <a:lnTo>
                  <a:pt x="103759" y="176529"/>
                </a:lnTo>
                <a:lnTo>
                  <a:pt x="103886" y="179577"/>
                </a:lnTo>
                <a:lnTo>
                  <a:pt x="104139" y="182117"/>
                </a:lnTo>
                <a:lnTo>
                  <a:pt x="104266" y="184023"/>
                </a:lnTo>
                <a:lnTo>
                  <a:pt x="105410" y="193928"/>
                </a:lnTo>
                <a:lnTo>
                  <a:pt x="106045" y="201675"/>
                </a:lnTo>
                <a:lnTo>
                  <a:pt x="106045" y="207390"/>
                </a:lnTo>
                <a:lnTo>
                  <a:pt x="106045" y="512825"/>
                </a:lnTo>
                <a:lnTo>
                  <a:pt x="0" y="5128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943855" y="1891410"/>
            <a:ext cx="466090" cy="513080"/>
          </a:xfrm>
          <a:custGeom>
            <a:avLst/>
            <a:gdLst/>
            <a:ahLst/>
            <a:cxnLst/>
            <a:rect l="l" t="t" r="r" b="b"/>
            <a:pathLst>
              <a:path w="466089" h="513080">
                <a:moveTo>
                  <a:pt x="161163" y="0"/>
                </a:moveTo>
                <a:lnTo>
                  <a:pt x="307848" y="0"/>
                </a:lnTo>
                <a:lnTo>
                  <a:pt x="465836" y="512825"/>
                </a:lnTo>
                <a:lnTo>
                  <a:pt x="327025" y="512825"/>
                </a:lnTo>
                <a:lnTo>
                  <a:pt x="296291" y="410463"/>
                </a:lnTo>
                <a:lnTo>
                  <a:pt x="146685" y="410463"/>
                </a:lnTo>
                <a:lnTo>
                  <a:pt x="115570" y="512825"/>
                </a:lnTo>
                <a:lnTo>
                  <a:pt x="0" y="512825"/>
                </a:lnTo>
                <a:lnTo>
                  <a:pt x="161163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22266" y="1891410"/>
            <a:ext cx="400050" cy="513080"/>
          </a:xfrm>
          <a:custGeom>
            <a:avLst/>
            <a:gdLst/>
            <a:ahLst/>
            <a:cxnLst/>
            <a:rect l="l" t="t" r="r" b="b"/>
            <a:pathLst>
              <a:path w="400050" h="513080">
                <a:moveTo>
                  <a:pt x="0" y="0"/>
                </a:moveTo>
                <a:lnTo>
                  <a:pt x="129794" y="0"/>
                </a:lnTo>
                <a:lnTo>
                  <a:pt x="129794" y="193928"/>
                </a:lnTo>
                <a:lnTo>
                  <a:pt x="270129" y="193928"/>
                </a:lnTo>
                <a:lnTo>
                  <a:pt x="270129" y="0"/>
                </a:lnTo>
                <a:lnTo>
                  <a:pt x="399923" y="0"/>
                </a:lnTo>
                <a:lnTo>
                  <a:pt x="399923" y="512825"/>
                </a:lnTo>
                <a:lnTo>
                  <a:pt x="270129" y="512825"/>
                </a:lnTo>
                <a:lnTo>
                  <a:pt x="270129" y="307339"/>
                </a:lnTo>
                <a:lnTo>
                  <a:pt x="129794" y="307339"/>
                </a:lnTo>
                <a:lnTo>
                  <a:pt x="129794" y="512825"/>
                </a:lnTo>
                <a:lnTo>
                  <a:pt x="0" y="5128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21252" y="1891410"/>
            <a:ext cx="381000" cy="513080"/>
          </a:xfrm>
          <a:custGeom>
            <a:avLst/>
            <a:gdLst/>
            <a:ahLst/>
            <a:cxnLst/>
            <a:rect l="l" t="t" r="r" b="b"/>
            <a:pathLst>
              <a:path w="381000" h="513080">
                <a:moveTo>
                  <a:pt x="0" y="0"/>
                </a:moveTo>
                <a:lnTo>
                  <a:pt x="380619" y="0"/>
                </a:lnTo>
                <a:lnTo>
                  <a:pt x="380619" y="113537"/>
                </a:lnTo>
                <a:lnTo>
                  <a:pt x="257428" y="113537"/>
                </a:lnTo>
                <a:lnTo>
                  <a:pt x="257428" y="512825"/>
                </a:lnTo>
                <a:lnTo>
                  <a:pt x="123951" y="512825"/>
                </a:lnTo>
                <a:lnTo>
                  <a:pt x="123951" y="113537"/>
                </a:lnTo>
                <a:lnTo>
                  <a:pt x="0" y="1135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58380" y="1883664"/>
            <a:ext cx="440055" cy="528320"/>
          </a:xfrm>
          <a:custGeom>
            <a:avLst/>
            <a:gdLst/>
            <a:ahLst/>
            <a:cxnLst/>
            <a:rect l="l" t="t" r="r" b="b"/>
            <a:pathLst>
              <a:path w="440054" h="528319">
                <a:moveTo>
                  <a:pt x="221869" y="0"/>
                </a:moveTo>
                <a:lnTo>
                  <a:pt x="272637" y="5046"/>
                </a:lnTo>
                <a:lnTo>
                  <a:pt x="316737" y="20177"/>
                </a:lnTo>
                <a:lnTo>
                  <a:pt x="354171" y="45380"/>
                </a:lnTo>
                <a:lnTo>
                  <a:pt x="384937" y="80645"/>
                </a:lnTo>
                <a:lnTo>
                  <a:pt x="408940" y="122366"/>
                </a:lnTo>
                <a:lnTo>
                  <a:pt x="426085" y="166766"/>
                </a:lnTo>
                <a:lnTo>
                  <a:pt x="436372" y="213858"/>
                </a:lnTo>
                <a:lnTo>
                  <a:pt x="439800" y="263651"/>
                </a:lnTo>
                <a:lnTo>
                  <a:pt x="436274" y="316821"/>
                </a:lnTo>
                <a:lnTo>
                  <a:pt x="425688" y="365823"/>
                </a:lnTo>
                <a:lnTo>
                  <a:pt x="408029" y="410634"/>
                </a:lnTo>
                <a:lnTo>
                  <a:pt x="383286" y="451231"/>
                </a:lnTo>
                <a:lnTo>
                  <a:pt x="351734" y="484975"/>
                </a:lnTo>
                <a:lnTo>
                  <a:pt x="313658" y="509063"/>
                </a:lnTo>
                <a:lnTo>
                  <a:pt x="269057" y="523507"/>
                </a:lnTo>
                <a:lnTo>
                  <a:pt x="217931" y="528320"/>
                </a:lnTo>
                <a:lnTo>
                  <a:pt x="168711" y="523440"/>
                </a:lnTo>
                <a:lnTo>
                  <a:pt x="125444" y="508809"/>
                </a:lnTo>
                <a:lnTo>
                  <a:pt x="88130" y="484439"/>
                </a:lnTo>
                <a:lnTo>
                  <a:pt x="56769" y="450341"/>
                </a:lnTo>
                <a:lnTo>
                  <a:pt x="31932" y="409313"/>
                </a:lnTo>
                <a:lnTo>
                  <a:pt x="14192" y="364331"/>
                </a:lnTo>
                <a:lnTo>
                  <a:pt x="3548" y="315396"/>
                </a:lnTo>
                <a:lnTo>
                  <a:pt x="0" y="262509"/>
                </a:lnTo>
                <a:lnTo>
                  <a:pt x="3597" y="209026"/>
                </a:lnTo>
                <a:lnTo>
                  <a:pt x="14398" y="160020"/>
                </a:lnTo>
                <a:lnTo>
                  <a:pt x="32414" y="115490"/>
                </a:lnTo>
                <a:lnTo>
                  <a:pt x="57658" y="75437"/>
                </a:lnTo>
                <a:lnTo>
                  <a:pt x="89495" y="42433"/>
                </a:lnTo>
                <a:lnTo>
                  <a:pt x="127476" y="18859"/>
                </a:lnTo>
                <a:lnTo>
                  <a:pt x="171600" y="4714"/>
                </a:lnTo>
                <a:lnTo>
                  <a:pt x="221869" y="0"/>
                </a:lnTo>
                <a:close/>
              </a:path>
            </a:pathLst>
          </a:custGeom>
          <a:ln w="3175">
            <a:solidFill>
              <a:srgbClr val="031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34000" y="4170426"/>
            <a:ext cx="2795524" cy="164439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4068" y="3776471"/>
            <a:ext cx="2130552" cy="4368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30195" y="3776471"/>
            <a:ext cx="408431" cy="4206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90778" y="3839413"/>
            <a:ext cx="3776979" cy="2294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25" dirty="0">
                <a:solidFill>
                  <a:srgbClr val="FFFFFF"/>
                </a:solidFill>
                <a:latin typeface="Arial"/>
                <a:cs typeface="Arial"/>
              </a:rPr>
              <a:t>CONTACT 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20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Arial"/>
                <a:cs typeface="Arial"/>
              </a:rPr>
              <a:t>AT:</a:t>
            </a:r>
            <a:endParaRPr sz="20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1775"/>
              </a:spcBef>
            </a:pPr>
            <a:r>
              <a:rPr sz="1900" spc="15" dirty="0">
                <a:solidFill>
                  <a:srgbClr val="151752"/>
                </a:solidFill>
                <a:latin typeface="Arial"/>
                <a:cs typeface="Arial"/>
              </a:rPr>
              <a:t>Unit </a:t>
            </a:r>
            <a:r>
              <a:rPr sz="1900" spc="50" dirty="0">
                <a:solidFill>
                  <a:srgbClr val="151752"/>
                </a:solidFill>
                <a:latin typeface="Arial"/>
                <a:cs typeface="Arial"/>
              </a:rPr>
              <a:t>2506 </a:t>
            </a:r>
            <a:r>
              <a:rPr sz="1900" dirty="0">
                <a:solidFill>
                  <a:srgbClr val="151752"/>
                </a:solidFill>
                <a:latin typeface="Arial"/>
                <a:cs typeface="Arial"/>
              </a:rPr>
              <a:t>Raffles </a:t>
            </a:r>
            <a:r>
              <a:rPr sz="1900" spc="-25" dirty="0">
                <a:solidFill>
                  <a:srgbClr val="151752"/>
                </a:solidFill>
                <a:latin typeface="Arial"/>
                <a:cs typeface="Arial"/>
              </a:rPr>
              <a:t>Corporate</a:t>
            </a:r>
            <a:r>
              <a:rPr sz="1900" spc="-365" dirty="0">
                <a:solidFill>
                  <a:srgbClr val="151752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151752"/>
                </a:solidFill>
                <a:latin typeface="Arial"/>
                <a:cs typeface="Arial"/>
              </a:rPr>
              <a:t>Center</a:t>
            </a:r>
            <a:endParaRPr sz="1900">
              <a:latin typeface="Arial"/>
              <a:cs typeface="Arial"/>
            </a:endParaRPr>
          </a:p>
          <a:p>
            <a:pPr marL="15875" marR="483234">
              <a:lnSpc>
                <a:spcPct val="100000"/>
              </a:lnSpc>
            </a:pPr>
            <a:r>
              <a:rPr sz="1900" spc="-135" dirty="0">
                <a:solidFill>
                  <a:srgbClr val="151752"/>
                </a:solidFill>
                <a:latin typeface="Arial"/>
                <a:cs typeface="Arial"/>
              </a:rPr>
              <a:t>F. </a:t>
            </a:r>
            <a:r>
              <a:rPr sz="1900" spc="-15" dirty="0">
                <a:solidFill>
                  <a:srgbClr val="151752"/>
                </a:solidFill>
                <a:latin typeface="Arial"/>
                <a:cs typeface="Arial"/>
              </a:rPr>
              <a:t>Ortigas </a:t>
            </a:r>
            <a:r>
              <a:rPr sz="1900" spc="-65" dirty="0">
                <a:solidFill>
                  <a:srgbClr val="151752"/>
                </a:solidFill>
                <a:latin typeface="Arial"/>
                <a:cs typeface="Arial"/>
              </a:rPr>
              <a:t>Road, </a:t>
            </a:r>
            <a:r>
              <a:rPr sz="1900" spc="-15" dirty="0">
                <a:solidFill>
                  <a:srgbClr val="151752"/>
                </a:solidFill>
                <a:latin typeface="Arial"/>
                <a:cs typeface="Arial"/>
              </a:rPr>
              <a:t>Ortigas </a:t>
            </a:r>
            <a:r>
              <a:rPr sz="1900" spc="-30" dirty="0">
                <a:solidFill>
                  <a:srgbClr val="151752"/>
                </a:solidFill>
                <a:latin typeface="Arial"/>
                <a:cs typeface="Arial"/>
              </a:rPr>
              <a:t>Center  </a:t>
            </a:r>
            <a:r>
              <a:rPr sz="1900" spc="-35" dirty="0">
                <a:solidFill>
                  <a:srgbClr val="151752"/>
                </a:solidFill>
                <a:latin typeface="Arial"/>
                <a:cs typeface="Arial"/>
              </a:rPr>
              <a:t>Pasig City, </a:t>
            </a:r>
            <a:r>
              <a:rPr sz="1900" spc="-5" dirty="0">
                <a:solidFill>
                  <a:srgbClr val="151752"/>
                </a:solidFill>
                <a:latin typeface="Arial"/>
                <a:cs typeface="Arial"/>
              </a:rPr>
              <a:t>Philippines</a:t>
            </a:r>
            <a:r>
              <a:rPr sz="1900" spc="-120" dirty="0">
                <a:solidFill>
                  <a:srgbClr val="151752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151752"/>
                </a:solidFill>
                <a:latin typeface="Arial"/>
                <a:cs typeface="Arial"/>
              </a:rPr>
              <a:t>1605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</a:pPr>
            <a:r>
              <a:rPr sz="1900" spc="-75" dirty="0">
                <a:solidFill>
                  <a:srgbClr val="151752"/>
                </a:solidFill>
                <a:latin typeface="Arial"/>
                <a:cs typeface="Arial"/>
              </a:rPr>
              <a:t>TeleFax: </a:t>
            </a:r>
            <a:r>
              <a:rPr sz="1900" spc="5" dirty="0">
                <a:solidFill>
                  <a:srgbClr val="151752"/>
                </a:solidFill>
                <a:latin typeface="Arial"/>
                <a:cs typeface="Arial"/>
              </a:rPr>
              <a:t>(632)900-6741 </a:t>
            </a:r>
            <a:r>
              <a:rPr sz="1900" spc="40" dirty="0">
                <a:solidFill>
                  <a:srgbClr val="151752"/>
                </a:solidFill>
                <a:latin typeface="Arial"/>
                <a:cs typeface="Arial"/>
              </a:rPr>
              <a:t>to</a:t>
            </a:r>
            <a:r>
              <a:rPr sz="1900" spc="-130" dirty="0">
                <a:solidFill>
                  <a:srgbClr val="151752"/>
                </a:solidFill>
                <a:latin typeface="Arial"/>
                <a:cs typeface="Arial"/>
              </a:rPr>
              <a:t> </a:t>
            </a:r>
            <a:r>
              <a:rPr sz="1900" spc="65" dirty="0">
                <a:solidFill>
                  <a:srgbClr val="151752"/>
                </a:solidFill>
                <a:latin typeface="Arial"/>
                <a:cs typeface="Arial"/>
              </a:rPr>
              <a:t>44</a:t>
            </a:r>
            <a:endParaRPr sz="19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</a:pPr>
            <a:r>
              <a:rPr sz="1900" spc="-20" dirty="0">
                <a:solidFill>
                  <a:srgbClr val="151752"/>
                </a:solidFill>
                <a:latin typeface="Arial"/>
                <a:cs typeface="Arial"/>
              </a:rPr>
              <a:t>Email </a:t>
            </a:r>
            <a:r>
              <a:rPr sz="1900" spc="-35" dirty="0">
                <a:solidFill>
                  <a:srgbClr val="151752"/>
                </a:solidFill>
                <a:latin typeface="Arial"/>
                <a:cs typeface="Arial"/>
              </a:rPr>
              <a:t>address:</a:t>
            </a:r>
            <a:r>
              <a:rPr sz="1900" spc="-125" dirty="0">
                <a:solidFill>
                  <a:srgbClr val="151752"/>
                </a:solidFill>
                <a:latin typeface="Arial"/>
                <a:cs typeface="Arial"/>
              </a:rPr>
              <a:t> </a:t>
            </a:r>
            <a:r>
              <a:rPr sz="1900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9"/>
              </a:rPr>
              <a:t>gppb@gppb.gov.ph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388493"/>
            <a:ext cx="8001000" cy="831215"/>
          </a:xfrm>
          <a:custGeom>
            <a:avLst/>
            <a:gdLst/>
            <a:ahLst/>
            <a:cxnLst/>
            <a:rect l="l" t="t" r="r" b="b"/>
            <a:pathLst>
              <a:path w="8001000" h="831215">
                <a:moveTo>
                  <a:pt x="8001000" y="0"/>
                </a:moveTo>
                <a:lnTo>
                  <a:pt x="0" y="0"/>
                </a:lnTo>
                <a:lnTo>
                  <a:pt x="742442" y="821182"/>
                </a:lnTo>
                <a:lnTo>
                  <a:pt x="8001000" y="8307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" y="1219200"/>
            <a:ext cx="76200" cy="5105400"/>
          </a:xfrm>
          <a:custGeom>
            <a:avLst/>
            <a:gdLst/>
            <a:ahLst/>
            <a:cxnLst/>
            <a:rect l="l" t="t" r="r" b="b"/>
            <a:pathLst>
              <a:path w="76200" h="5105400">
                <a:moveTo>
                  <a:pt x="44450" y="5003800"/>
                </a:moveTo>
                <a:lnTo>
                  <a:pt x="31750" y="5003800"/>
                </a:lnTo>
                <a:lnTo>
                  <a:pt x="31750" y="5105400"/>
                </a:lnTo>
                <a:lnTo>
                  <a:pt x="44450" y="5105400"/>
                </a:lnTo>
                <a:lnTo>
                  <a:pt x="44450" y="5003800"/>
                </a:lnTo>
                <a:close/>
              </a:path>
              <a:path w="76200" h="5105400">
                <a:moveTo>
                  <a:pt x="44450" y="4864100"/>
                </a:moveTo>
                <a:lnTo>
                  <a:pt x="31750" y="4864100"/>
                </a:lnTo>
                <a:lnTo>
                  <a:pt x="31750" y="4965700"/>
                </a:lnTo>
                <a:lnTo>
                  <a:pt x="44450" y="4965700"/>
                </a:lnTo>
                <a:lnTo>
                  <a:pt x="44450" y="4864100"/>
                </a:lnTo>
                <a:close/>
              </a:path>
              <a:path w="76200" h="5105400">
                <a:moveTo>
                  <a:pt x="44450" y="4724400"/>
                </a:moveTo>
                <a:lnTo>
                  <a:pt x="31750" y="4724400"/>
                </a:lnTo>
                <a:lnTo>
                  <a:pt x="31750" y="4826000"/>
                </a:lnTo>
                <a:lnTo>
                  <a:pt x="44450" y="4826000"/>
                </a:lnTo>
                <a:lnTo>
                  <a:pt x="44450" y="4724400"/>
                </a:lnTo>
                <a:close/>
              </a:path>
              <a:path w="76200" h="5105400">
                <a:moveTo>
                  <a:pt x="44450" y="4584700"/>
                </a:moveTo>
                <a:lnTo>
                  <a:pt x="31750" y="4584700"/>
                </a:lnTo>
                <a:lnTo>
                  <a:pt x="31750" y="4686300"/>
                </a:lnTo>
                <a:lnTo>
                  <a:pt x="44450" y="4686300"/>
                </a:lnTo>
                <a:lnTo>
                  <a:pt x="44450" y="4584700"/>
                </a:lnTo>
                <a:close/>
              </a:path>
              <a:path w="76200" h="5105400">
                <a:moveTo>
                  <a:pt x="44450" y="4445000"/>
                </a:moveTo>
                <a:lnTo>
                  <a:pt x="31750" y="4445000"/>
                </a:lnTo>
                <a:lnTo>
                  <a:pt x="31750" y="4546600"/>
                </a:lnTo>
                <a:lnTo>
                  <a:pt x="44450" y="4546600"/>
                </a:lnTo>
                <a:lnTo>
                  <a:pt x="44450" y="4445000"/>
                </a:lnTo>
                <a:close/>
              </a:path>
              <a:path w="76200" h="5105400">
                <a:moveTo>
                  <a:pt x="44450" y="4305300"/>
                </a:moveTo>
                <a:lnTo>
                  <a:pt x="31750" y="4305300"/>
                </a:lnTo>
                <a:lnTo>
                  <a:pt x="31750" y="4406900"/>
                </a:lnTo>
                <a:lnTo>
                  <a:pt x="44450" y="4406900"/>
                </a:lnTo>
                <a:lnTo>
                  <a:pt x="44450" y="4305300"/>
                </a:lnTo>
                <a:close/>
              </a:path>
              <a:path w="76200" h="5105400">
                <a:moveTo>
                  <a:pt x="44450" y="4165600"/>
                </a:moveTo>
                <a:lnTo>
                  <a:pt x="31750" y="4165600"/>
                </a:lnTo>
                <a:lnTo>
                  <a:pt x="31750" y="4267200"/>
                </a:lnTo>
                <a:lnTo>
                  <a:pt x="44450" y="4267200"/>
                </a:lnTo>
                <a:lnTo>
                  <a:pt x="44450" y="4165600"/>
                </a:lnTo>
                <a:close/>
              </a:path>
              <a:path w="76200" h="5105400">
                <a:moveTo>
                  <a:pt x="44450" y="4025900"/>
                </a:moveTo>
                <a:lnTo>
                  <a:pt x="31750" y="4025900"/>
                </a:lnTo>
                <a:lnTo>
                  <a:pt x="31750" y="4127500"/>
                </a:lnTo>
                <a:lnTo>
                  <a:pt x="44450" y="4127500"/>
                </a:lnTo>
                <a:lnTo>
                  <a:pt x="44450" y="4025900"/>
                </a:lnTo>
                <a:close/>
              </a:path>
              <a:path w="76200" h="5105400">
                <a:moveTo>
                  <a:pt x="44450" y="3886200"/>
                </a:moveTo>
                <a:lnTo>
                  <a:pt x="31750" y="3886200"/>
                </a:lnTo>
                <a:lnTo>
                  <a:pt x="31750" y="3987800"/>
                </a:lnTo>
                <a:lnTo>
                  <a:pt x="44450" y="3987800"/>
                </a:lnTo>
                <a:lnTo>
                  <a:pt x="44450" y="3886200"/>
                </a:lnTo>
                <a:close/>
              </a:path>
              <a:path w="76200" h="5105400">
                <a:moveTo>
                  <a:pt x="44450" y="3746500"/>
                </a:moveTo>
                <a:lnTo>
                  <a:pt x="31750" y="3746500"/>
                </a:lnTo>
                <a:lnTo>
                  <a:pt x="31750" y="3848100"/>
                </a:lnTo>
                <a:lnTo>
                  <a:pt x="44450" y="3848100"/>
                </a:lnTo>
                <a:lnTo>
                  <a:pt x="44450" y="3746500"/>
                </a:lnTo>
                <a:close/>
              </a:path>
              <a:path w="76200" h="5105400">
                <a:moveTo>
                  <a:pt x="44450" y="3606800"/>
                </a:moveTo>
                <a:lnTo>
                  <a:pt x="31750" y="3606800"/>
                </a:lnTo>
                <a:lnTo>
                  <a:pt x="31750" y="3708400"/>
                </a:lnTo>
                <a:lnTo>
                  <a:pt x="44450" y="3708400"/>
                </a:lnTo>
                <a:lnTo>
                  <a:pt x="44450" y="3606800"/>
                </a:lnTo>
                <a:close/>
              </a:path>
              <a:path w="76200" h="5105400">
                <a:moveTo>
                  <a:pt x="44450" y="3467100"/>
                </a:moveTo>
                <a:lnTo>
                  <a:pt x="31750" y="3467100"/>
                </a:lnTo>
                <a:lnTo>
                  <a:pt x="31750" y="3568700"/>
                </a:lnTo>
                <a:lnTo>
                  <a:pt x="44450" y="3568700"/>
                </a:lnTo>
                <a:lnTo>
                  <a:pt x="44450" y="3467100"/>
                </a:lnTo>
                <a:close/>
              </a:path>
              <a:path w="76200" h="5105400">
                <a:moveTo>
                  <a:pt x="44450" y="3327400"/>
                </a:moveTo>
                <a:lnTo>
                  <a:pt x="31750" y="3327400"/>
                </a:lnTo>
                <a:lnTo>
                  <a:pt x="31750" y="3429000"/>
                </a:lnTo>
                <a:lnTo>
                  <a:pt x="44450" y="3429000"/>
                </a:lnTo>
                <a:lnTo>
                  <a:pt x="44450" y="3327400"/>
                </a:lnTo>
                <a:close/>
              </a:path>
              <a:path w="76200" h="5105400">
                <a:moveTo>
                  <a:pt x="44450" y="3187700"/>
                </a:moveTo>
                <a:lnTo>
                  <a:pt x="31750" y="3187700"/>
                </a:lnTo>
                <a:lnTo>
                  <a:pt x="31750" y="3289300"/>
                </a:lnTo>
                <a:lnTo>
                  <a:pt x="44450" y="3289300"/>
                </a:lnTo>
                <a:lnTo>
                  <a:pt x="44450" y="3187700"/>
                </a:lnTo>
                <a:close/>
              </a:path>
              <a:path w="76200" h="5105400">
                <a:moveTo>
                  <a:pt x="44450" y="3048000"/>
                </a:moveTo>
                <a:lnTo>
                  <a:pt x="31750" y="3048000"/>
                </a:lnTo>
                <a:lnTo>
                  <a:pt x="31750" y="3149600"/>
                </a:lnTo>
                <a:lnTo>
                  <a:pt x="44450" y="3149600"/>
                </a:lnTo>
                <a:lnTo>
                  <a:pt x="44450" y="3048000"/>
                </a:lnTo>
                <a:close/>
              </a:path>
              <a:path w="76200" h="5105400">
                <a:moveTo>
                  <a:pt x="44450" y="2908300"/>
                </a:moveTo>
                <a:lnTo>
                  <a:pt x="31750" y="2908300"/>
                </a:lnTo>
                <a:lnTo>
                  <a:pt x="31750" y="3009900"/>
                </a:lnTo>
                <a:lnTo>
                  <a:pt x="44450" y="3009900"/>
                </a:lnTo>
                <a:lnTo>
                  <a:pt x="44450" y="2908300"/>
                </a:lnTo>
                <a:close/>
              </a:path>
              <a:path w="76200" h="5105400">
                <a:moveTo>
                  <a:pt x="44450" y="2768600"/>
                </a:moveTo>
                <a:lnTo>
                  <a:pt x="31750" y="2768600"/>
                </a:lnTo>
                <a:lnTo>
                  <a:pt x="31750" y="2870200"/>
                </a:lnTo>
                <a:lnTo>
                  <a:pt x="44450" y="2870200"/>
                </a:lnTo>
                <a:lnTo>
                  <a:pt x="44450" y="2768600"/>
                </a:lnTo>
                <a:close/>
              </a:path>
              <a:path w="76200" h="5105400">
                <a:moveTo>
                  <a:pt x="44450" y="2628900"/>
                </a:moveTo>
                <a:lnTo>
                  <a:pt x="31750" y="2628900"/>
                </a:lnTo>
                <a:lnTo>
                  <a:pt x="31750" y="2730500"/>
                </a:lnTo>
                <a:lnTo>
                  <a:pt x="44450" y="2730500"/>
                </a:lnTo>
                <a:lnTo>
                  <a:pt x="44450" y="2628900"/>
                </a:lnTo>
                <a:close/>
              </a:path>
              <a:path w="76200" h="5105400">
                <a:moveTo>
                  <a:pt x="44450" y="2489200"/>
                </a:moveTo>
                <a:lnTo>
                  <a:pt x="31750" y="2489200"/>
                </a:lnTo>
                <a:lnTo>
                  <a:pt x="31750" y="2590800"/>
                </a:lnTo>
                <a:lnTo>
                  <a:pt x="44450" y="2590800"/>
                </a:lnTo>
                <a:lnTo>
                  <a:pt x="44450" y="2489200"/>
                </a:lnTo>
                <a:close/>
              </a:path>
              <a:path w="76200" h="5105400">
                <a:moveTo>
                  <a:pt x="44450" y="2349500"/>
                </a:moveTo>
                <a:lnTo>
                  <a:pt x="31750" y="2349500"/>
                </a:lnTo>
                <a:lnTo>
                  <a:pt x="31750" y="2451100"/>
                </a:lnTo>
                <a:lnTo>
                  <a:pt x="44450" y="2451100"/>
                </a:lnTo>
                <a:lnTo>
                  <a:pt x="44450" y="2349500"/>
                </a:lnTo>
                <a:close/>
              </a:path>
              <a:path w="76200" h="5105400">
                <a:moveTo>
                  <a:pt x="44450" y="2209800"/>
                </a:moveTo>
                <a:lnTo>
                  <a:pt x="31750" y="2209800"/>
                </a:lnTo>
                <a:lnTo>
                  <a:pt x="31750" y="2311400"/>
                </a:lnTo>
                <a:lnTo>
                  <a:pt x="44450" y="2311400"/>
                </a:lnTo>
                <a:lnTo>
                  <a:pt x="44450" y="2209800"/>
                </a:lnTo>
                <a:close/>
              </a:path>
              <a:path w="76200" h="5105400">
                <a:moveTo>
                  <a:pt x="44450" y="2070100"/>
                </a:moveTo>
                <a:lnTo>
                  <a:pt x="31750" y="2070100"/>
                </a:lnTo>
                <a:lnTo>
                  <a:pt x="31750" y="2171700"/>
                </a:lnTo>
                <a:lnTo>
                  <a:pt x="44450" y="2171700"/>
                </a:lnTo>
                <a:lnTo>
                  <a:pt x="44450" y="2070100"/>
                </a:lnTo>
                <a:close/>
              </a:path>
              <a:path w="76200" h="5105400">
                <a:moveTo>
                  <a:pt x="44450" y="1930400"/>
                </a:moveTo>
                <a:lnTo>
                  <a:pt x="31750" y="1930400"/>
                </a:lnTo>
                <a:lnTo>
                  <a:pt x="31750" y="2032000"/>
                </a:lnTo>
                <a:lnTo>
                  <a:pt x="44450" y="2032000"/>
                </a:lnTo>
                <a:lnTo>
                  <a:pt x="44450" y="1930400"/>
                </a:lnTo>
                <a:close/>
              </a:path>
              <a:path w="76200" h="5105400">
                <a:moveTo>
                  <a:pt x="44450" y="1790700"/>
                </a:moveTo>
                <a:lnTo>
                  <a:pt x="31750" y="1790700"/>
                </a:lnTo>
                <a:lnTo>
                  <a:pt x="31750" y="1892300"/>
                </a:lnTo>
                <a:lnTo>
                  <a:pt x="44450" y="1892300"/>
                </a:lnTo>
                <a:lnTo>
                  <a:pt x="44450" y="1790700"/>
                </a:lnTo>
                <a:close/>
              </a:path>
              <a:path w="76200" h="5105400">
                <a:moveTo>
                  <a:pt x="44450" y="1651000"/>
                </a:moveTo>
                <a:lnTo>
                  <a:pt x="31750" y="1651000"/>
                </a:lnTo>
                <a:lnTo>
                  <a:pt x="31750" y="1752600"/>
                </a:lnTo>
                <a:lnTo>
                  <a:pt x="44450" y="1752600"/>
                </a:lnTo>
                <a:lnTo>
                  <a:pt x="44450" y="1651000"/>
                </a:lnTo>
                <a:close/>
              </a:path>
              <a:path w="76200" h="5105400">
                <a:moveTo>
                  <a:pt x="44450" y="1511300"/>
                </a:moveTo>
                <a:lnTo>
                  <a:pt x="31750" y="1511300"/>
                </a:lnTo>
                <a:lnTo>
                  <a:pt x="31750" y="1612900"/>
                </a:lnTo>
                <a:lnTo>
                  <a:pt x="44450" y="1612900"/>
                </a:lnTo>
                <a:lnTo>
                  <a:pt x="44450" y="1511300"/>
                </a:lnTo>
                <a:close/>
              </a:path>
              <a:path w="76200" h="5105400">
                <a:moveTo>
                  <a:pt x="44450" y="1371600"/>
                </a:moveTo>
                <a:lnTo>
                  <a:pt x="31750" y="1371600"/>
                </a:lnTo>
                <a:lnTo>
                  <a:pt x="31750" y="1473200"/>
                </a:lnTo>
                <a:lnTo>
                  <a:pt x="44450" y="1473200"/>
                </a:lnTo>
                <a:lnTo>
                  <a:pt x="44450" y="1371600"/>
                </a:lnTo>
                <a:close/>
              </a:path>
              <a:path w="76200" h="5105400">
                <a:moveTo>
                  <a:pt x="44450" y="1231900"/>
                </a:moveTo>
                <a:lnTo>
                  <a:pt x="31750" y="1231900"/>
                </a:lnTo>
                <a:lnTo>
                  <a:pt x="31750" y="1333500"/>
                </a:lnTo>
                <a:lnTo>
                  <a:pt x="44450" y="1333500"/>
                </a:lnTo>
                <a:lnTo>
                  <a:pt x="44450" y="1231900"/>
                </a:lnTo>
                <a:close/>
              </a:path>
              <a:path w="76200" h="5105400">
                <a:moveTo>
                  <a:pt x="44450" y="1092200"/>
                </a:moveTo>
                <a:lnTo>
                  <a:pt x="31750" y="1092200"/>
                </a:lnTo>
                <a:lnTo>
                  <a:pt x="31750" y="1193800"/>
                </a:lnTo>
                <a:lnTo>
                  <a:pt x="44450" y="1193800"/>
                </a:lnTo>
                <a:lnTo>
                  <a:pt x="44450" y="1092200"/>
                </a:lnTo>
                <a:close/>
              </a:path>
              <a:path w="76200" h="5105400">
                <a:moveTo>
                  <a:pt x="44450" y="952500"/>
                </a:moveTo>
                <a:lnTo>
                  <a:pt x="31750" y="952500"/>
                </a:lnTo>
                <a:lnTo>
                  <a:pt x="31750" y="1054100"/>
                </a:lnTo>
                <a:lnTo>
                  <a:pt x="44450" y="1054100"/>
                </a:lnTo>
                <a:lnTo>
                  <a:pt x="44450" y="952500"/>
                </a:lnTo>
                <a:close/>
              </a:path>
              <a:path w="76200" h="5105400">
                <a:moveTo>
                  <a:pt x="44450" y="812800"/>
                </a:moveTo>
                <a:lnTo>
                  <a:pt x="31750" y="812800"/>
                </a:lnTo>
                <a:lnTo>
                  <a:pt x="31750" y="914400"/>
                </a:lnTo>
                <a:lnTo>
                  <a:pt x="44450" y="914400"/>
                </a:lnTo>
                <a:lnTo>
                  <a:pt x="44450" y="812800"/>
                </a:lnTo>
                <a:close/>
              </a:path>
              <a:path w="76200" h="5105400">
                <a:moveTo>
                  <a:pt x="44450" y="673100"/>
                </a:moveTo>
                <a:lnTo>
                  <a:pt x="31750" y="673100"/>
                </a:lnTo>
                <a:lnTo>
                  <a:pt x="31750" y="774700"/>
                </a:lnTo>
                <a:lnTo>
                  <a:pt x="44450" y="774700"/>
                </a:lnTo>
                <a:lnTo>
                  <a:pt x="44450" y="673100"/>
                </a:lnTo>
                <a:close/>
              </a:path>
              <a:path w="76200" h="5105400">
                <a:moveTo>
                  <a:pt x="44450" y="533400"/>
                </a:moveTo>
                <a:lnTo>
                  <a:pt x="31750" y="533400"/>
                </a:lnTo>
                <a:lnTo>
                  <a:pt x="31750" y="635000"/>
                </a:lnTo>
                <a:lnTo>
                  <a:pt x="44450" y="635000"/>
                </a:lnTo>
                <a:lnTo>
                  <a:pt x="44450" y="533400"/>
                </a:lnTo>
                <a:close/>
              </a:path>
              <a:path w="76200" h="5105400">
                <a:moveTo>
                  <a:pt x="44450" y="393700"/>
                </a:moveTo>
                <a:lnTo>
                  <a:pt x="31750" y="393700"/>
                </a:lnTo>
                <a:lnTo>
                  <a:pt x="31750" y="495300"/>
                </a:lnTo>
                <a:lnTo>
                  <a:pt x="44450" y="495300"/>
                </a:lnTo>
                <a:lnTo>
                  <a:pt x="44450" y="393700"/>
                </a:lnTo>
                <a:close/>
              </a:path>
              <a:path w="76200" h="5105400">
                <a:moveTo>
                  <a:pt x="44450" y="254000"/>
                </a:moveTo>
                <a:lnTo>
                  <a:pt x="31750" y="254000"/>
                </a:lnTo>
                <a:lnTo>
                  <a:pt x="31750" y="355600"/>
                </a:lnTo>
                <a:lnTo>
                  <a:pt x="44450" y="355600"/>
                </a:lnTo>
                <a:lnTo>
                  <a:pt x="44450" y="254000"/>
                </a:lnTo>
                <a:close/>
              </a:path>
              <a:path w="76200" h="5105400">
                <a:moveTo>
                  <a:pt x="44450" y="114300"/>
                </a:moveTo>
                <a:lnTo>
                  <a:pt x="31750" y="114300"/>
                </a:lnTo>
                <a:lnTo>
                  <a:pt x="31750" y="215900"/>
                </a:lnTo>
                <a:lnTo>
                  <a:pt x="44450" y="215900"/>
                </a:lnTo>
                <a:lnTo>
                  <a:pt x="44450" y="114300"/>
                </a:lnTo>
                <a:close/>
              </a:path>
              <a:path w="76200" h="5105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105400">
                <a:moveTo>
                  <a:pt x="44450" y="63500"/>
                </a:moveTo>
                <a:lnTo>
                  <a:pt x="31750" y="63500"/>
                </a:lnTo>
                <a:lnTo>
                  <a:pt x="31750" y="76200"/>
                </a:lnTo>
                <a:lnTo>
                  <a:pt x="44450" y="76200"/>
                </a:lnTo>
                <a:lnTo>
                  <a:pt x="44450" y="63500"/>
                </a:lnTo>
                <a:close/>
              </a:path>
              <a:path w="76200" h="5105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586" y="2513076"/>
            <a:ext cx="211772" cy="211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61783" y="2889656"/>
            <a:ext cx="1371600" cy="30734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57785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455"/>
              </a:spcBef>
            </a:pP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22 April</a:t>
            </a:r>
            <a:r>
              <a:rPr sz="1200" b="1" i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4127" y="4440809"/>
            <a:ext cx="198691" cy="2117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66359" y="1965960"/>
            <a:ext cx="3813047" cy="17282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6469" y="2027936"/>
            <a:ext cx="3604895" cy="158432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27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Amended Section 42.6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the 2016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IRR, to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limit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the use of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letter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of credit for foreign  suppliers, as well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the associated  Guidelines on Procurements Involving  Foreign-Denominated Bids, Contract Prices  and Payment Using Letter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Credit; and  Clause 10.5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the SCC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PBDs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for the  Procurement of</a:t>
            </a:r>
            <a:r>
              <a:rPr sz="14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Goods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61580" y="388493"/>
            <a:ext cx="7982584" cy="831215"/>
          </a:xfrm>
          <a:custGeom>
            <a:avLst/>
            <a:gdLst/>
            <a:ahLst/>
            <a:cxnLst/>
            <a:rect l="l" t="t" r="r" b="b"/>
            <a:pathLst>
              <a:path w="7982584" h="831215">
                <a:moveTo>
                  <a:pt x="7982419" y="0"/>
                </a:moveTo>
                <a:lnTo>
                  <a:pt x="0" y="0"/>
                </a:lnTo>
                <a:lnTo>
                  <a:pt x="742403" y="821182"/>
                </a:lnTo>
                <a:lnTo>
                  <a:pt x="7982419" y="830682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6176" y="365759"/>
            <a:ext cx="4550664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55152" y="365759"/>
            <a:ext cx="655320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74184" y="618108"/>
            <a:ext cx="3963289" cy="2852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9580" y="2514600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2391752" y="0"/>
                </a:moveTo>
                <a:lnTo>
                  <a:pt x="0" y="0"/>
                </a:lnTo>
                <a:lnTo>
                  <a:pt x="104254" y="174625"/>
                </a:lnTo>
                <a:lnTo>
                  <a:pt x="0" y="349250"/>
                </a:lnTo>
                <a:lnTo>
                  <a:pt x="2391752" y="349250"/>
                </a:lnTo>
                <a:lnTo>
                  <a:pt x="2496019" y="174625"/>
                </a:lnTo>
                <a:lnTo>
                  <a:pt x="239175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9580" y="2514600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0" y="0"/>
                </a:moveTo>
                <a:lnTo>
                  <a:pt x="2391752" y="0"/>
                </a:lnTo>
                <a:lnTo>
                  <a:pt x="2496019" y="174625"/>
                </a:lnTo>
                <a:lnTo>
                  <a:pt x="2391752" y="349250"/>
                </a:lnTo>
                <a:lnTo>
                  <a:pt x="0" y="349250"/>
                </a:lnTo>
                <a:lnTo>
                  <a:pt x="104254" y="1746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0556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1472" y="2581147"/>
            <a:ext cx="2091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GPPB Resolution No.</a:t>
            </a: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12-2019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58083" y="2350007"/>
            <a:ext cx="2139696" cy="9372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24580" y="2396744"/>
            <a:ext cx="1809114" cy="815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27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Use of a letter of</a:t>
            </a:r>
            <a:r>
              <a:rPr sz="1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credit  for local suppliers as  authorized in the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2016  IRR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52800" y="1445793"/>
            <a:ext cx="1371600" cy="30734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57785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455"/>
              </a:spcBef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ISSUES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00800" y="1445793"/>
            <a:ext cx="1371600" cy="307340"/>
          </a:xfrm>
          <a:prstGeom prst="rect">
            <a:avLst/>
          </a:prstGeom>
          <a:solidFill>
            <a:srgbClr val="A9D18E"/>
          </a:solidFill>
        </p:spPr>
        <p:txBody>
          <a:bodyPr vert="horz" wrap="square" lIns="0" tIns="57785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455"/>
              </a:spcBef>
            </a:pP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ACTIONS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1783" y="4722393"/>
            <a:ext cx="1268730" cy="30734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58419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459"/>
              </a:spcBef>
            </a:pP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23 May</a:t>
            </a:r>
            <a:r>
              <a:rPr sz="12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9580" y="4347336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2391752" y="0"/>
                </a:moveTo>
                <a:lnTo>
                  <a:pt x="0" y="0"/>
                </a:lnTo>
                <a:lnTo>
                  <a:pt x="104254" y="174625"/>
                </a:lnTo>
                <a:lnTo>
                  <a:pt x="0" y="349250"/>
                </a:lnTo>
                <a:lnTo>
                  <a:pt x="2391752" y="349250"/>
                </a:lnTo>
                <a:lnTo>
                  <a:pt x="2496019" y="174625"/>
                </a:lnTo>
                <a:lnTo>
                  <a:pt x="239175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9580" y="4347336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0" y="0"/>
                </a:moveTo>
                <a:lnTo>
                  <a:pt x="2391752" y="0"/>
                </a:lnTo>
                <a:lnTo>
                  <a:pt x="2496019" y="174625"/>
                </a:lnTo>
                <a:lnTo>
                  <a:pt x="2391752" y="349250"/>
                </a:lnTo>
                <a:lnTo>
                  <a:pt x="0" y="349250"/>
                </a:lnTo>
                <a:lnTo>
                  <a:pt x="104254" y="1746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0556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01472" y="4414266"/>
            <a:ext cx="2091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GPPB Resolution No.</a:t>
            </a: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14-2019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76372" y="4151376"/>
            <a:ext cx="2121407" cy="8595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127629" y="4353559"/>
            <a:ext cx="182054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48260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Customized PBDs for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Framework</a:t>
            </a:r>
            <a:r>
              <a:rPr sz="1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Agreement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66359" y="4155947"/>
            <a:ext cx="3813047" cy="8823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53050" y="4465446"/>
            <a:ext cx="34474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Issued the PBDs for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Framework</a:t>
            </a:r>
            <a:r>
              <a:rPr sz="14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Agreement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388493"/>
            <a:ext cx="8001000" cy="831215"/>
          </a:xfrm>
          <a:custGeom>
            <a:avLst/>
            <a:gdLst/>
            <a:ahLst/>
            <a:cxnLst/>
            <a:rect l="l" t="t" r="r" b="b"/>
            <a:pathLst>
              <a:path w="8001000" h="831215">
                <a:moveTo>
                  <a:pt x="8001000" y="0"/>
                </a:moveTo>
                <a:lnTo>
                  <a:pt x="0" y="0"/>
                </a:lnTo>
                <a:lnTo>
                  <a:pt x="742442" y="821182"/>
                </a:lnTo>
                <a:lnTo>
                  <a:pt x="8001000" y="8307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" y="1371600"/>
            <a:ext cx="76200" cy="4724400"/>
          </a:xfrm>
          <a:custGeom>
            <a:avLst/>
            <a:gdLst/>
            <a:ahLst/>
            <a:cxnLst/>
            <a:rect l="l" t="t" r="r" b="b"/>
            <a:pathLst>
              <a:path w="76200" h="4724400">
                <a:moveTo>
                  <a:pt x="44450" y="4622800"/>
                </a:moveTo>
                <a:lnTo>
                  <a:pt x="31750" y="4622800"/>
                </a:lnTo>
                <a:lnTo>
                  <a:pt x="31750" y="4724400"/>
                </a:lnTo>
                <a:lnTo>
                  <a:pt x="44450" y="4724400"/>
                </a:lnTo>
                <a:lnTo>
                  <a:pt x="44450" y="4622800"/>
                </a:lnTo>
                <a:close/>
              </a:path>
              <a:path w="76200" h="4724400">
                <a:moveTo>
                  <a:pt x="44450" y="4483100"/>
                </a:moveTo>
                <a:lnTo>
                  <a:pt x="31750" y="4483100"/>
                </a:lnTo>
                <a:lnTo>
                  <a:pt x="31750" y="4584700"/>
                </a:lnTo>
                <a:lnTo>
                  <a:pt x="44450" y="4584700"/>
                </a:lnTo>
                <a:lnTo>
                  <a:pt x="44450" y="4483100"/>
                </a:lnTo>
                <a:close/>
              </a:path>
              <a:path w="76200" h="4724400">
                <a:moveTo>
                  <a:pt x="44450" y="4343400"/>
                </a:moveTo>
                <a:lnTo>
                  <a:pt x="31750" y="4343400"/>
                </a:lnTo>
                <a:lnTo>
                  <a:pt x="31750" y="4445000"/>
                </a:lnTo>
                <a:lnTo>
                  <a:pt x="44450" y="4445000"/>
                </a:lnTo>
                <a:lnTo>
                  <a:pt x="44450" y="4343400"/>
                </a:lnTo>
                <a:close/>
              </a:path>
              <a:path w="76200" h="4724400">
                <a:moveTo>
                  <a:pt x="44450" y="4203700"/>
                </a:moveTo>
                <a:lnTo>
                  <a:pt x="31750" y="4203700"/>
                </a:lnTo>
                <a:lnTo>
                  <a:pt x="31750" y="4305300"/>
                </a:lnTo>
                <a:lnTo>
                  <a:pt x="44450" y="4305300"/>
                </a:lnTo>
                <a:lnTo>
                  <a:pt x="44450" y="4203700"/>
                </a:lnTo>
                <a:close/>
              </a:path>
              <a:path w="76200" h="4724400">
                <a:moveTo>
                  <a:pt x="44450" y="4064000"/>
                </a:moveTo>
                <a:lnTo>
                  <a:pt x="31750" y="4064000"/>
                </a:lnTo>
                <a:lnTo>
                  <a:pt x="31750" y="4165600"/>
                </a:lnTo>
                <a:lnTo>
                  <a:pt x="44450" y="4165600"/>
                </a:lnTo>
                <a:lnTo>
                  <a:pt x="44450" y="4064000"/>
                </a:lnTo>
                <a:close/>
              </a:path>
              <a:path w="76200" h="4724400">
                <a:moveTo>
                  <a:pt x="44450" y="3924300"/>
                </a:moveTo>
                <a:lnTo>
                  <a:pt x="31750" y="3924300"/>
                </a:lnTo>
                <a:lnTo>
                  <a:pt x="31750" y="4025900"/>
                </a:lnTo>
                <a:lnTo>
                  <a:pt x="44450" y="4025900"/>
                </a:lnTo>
                <a:lnTo>
                  <a:pt x="44450" y="3924300"/>
                </a:lnTo>
                <a:close/>
              </a:path>
              <a:path w="76200" h="4724400">
                <a:moveTo>
                  <a:pt x="44450" y="3784600"/>
                </a:moveTo>
                <a:lnTo>
                  <a:pt x="31750" y="3784600"/>
                </a:lnTo>
                <a:lnTo>
                  <a:pt x="31750" y="3886200"/>
                </a:lnTo>
                <a:lnTo>
                  <a:pt x="44450" y="3886200"/>
                </a:lnTo>
                <a:lnTo>
                  <a:pt x="44450" y="3784600"/>
                </a:lnTo>
                <a:close/>
              </a:path>
              <a:path w="76200" h="4724400">
                <a:moveTo>
                  <a:pt x="44450" y="3644900"/>
                </a:moveTo>
                <a:lnTo>
                  <a:pt x="31750" y="3644900"/>
                </a:lnTo>
                <a:lnTo>
                  <a:pt x="31750" y="3746500"/>
                </a:lnTo>
                <a:lnTo>
                  <a:pt x="44450" y="3746500"/>
                </a:lnTo>
                <a:lnTo>
                  <a:pt x="44450" y="3644900"/>
                </a:lnTo>
                <a:close/>
              </a:path>
              <a:path w="76200" h="4724400">
                <a:moveTo>
                  <a:pt x="44450" y="3505200"/>
                </a:moveTo>
                <a:lnTo>
                  <a:pt x="31750" y="3505200"/>
                </a:lnTo>
                <a:lnTo>
                  <a:pt x="31750" y="3606800"/>
                </a:lnTo>
                <a:lnTo>
                  <a:pt x="44450" y="3606800"/>
                </a:lnTo>
                <a:lnTo>
                  <a:pt x="44450" y="3505200"/>
                </a:lnTo>
                <a:close/>
              </a:path>
              <a:path w="76200" h="4724400">
                <a:moveTo>
                  <a:pt x="44450" y="3365500"/>
                </a:moveTo>
                <a:lnTo>
                  <a:pt x="31750" y="3365500"/>
                </a:lnTo>
                <a:lnTo>
                  <a:pt x="31750" y="3467100"/>
                </a:lnTo>
                <a:lnTo>
                  <a:pt x="44450" y="3467100"/>
                </a:lnTo>
                <a:lnTo>
                  <a:pt x="44450" y="3365500"/>
                </a:lnTo>
                <a:close/>
              </a:path>
              <a:path w="76200" h="4724400">
                <a:moveTo>
                  <a:pt x="44450" y="3225800"/>
                </a:moveTo>
                <a:lnTo>
                  <a:pt x="31750" y="3225800"/>
                </a:lnTo>
                <a:lnTo>
                  <a:pt x="31750" y="3327400"/>
                </a:lnTo>
                <a:lnTo>
                  <a:pt x="44450" y="3327400"/>
                </a:lnTo>
                <a:lnTo>
                  <a:pt x="44450" y="3225800"/>
                </a:lnTo>
                <a:close/>
              </a:path>
              <a:path w="76200" h="4724400">
                <a:moveTo>
                  <a:pt x="44450" y="3086100"/>
                </a:moveTo>
                <a:lnTo>
                  <a:pt x="31750" y="3086100"/>
                </a:lnTo>
                <a:lnTo>
                  <a:pt x="31750" y="3187700"/>
                </a:lnTo>
                <a:lnTo>
                  <a:pt x="44450" y="3187700"/>
                </a:lnTo>
                <a:lnTo>
                  <a:pt x="44450" y="3086100"/>
                </a:lnTo>
                <a:close/>
              </a:path>
              <a:path w="76200" h="4724400">
                <a:moveTo>
                  <a:pt x="44450" y="2946400"/>
                </a:moveTo>
                <a:lnTo>
                  <a:pt x="31750" y="2946400"/>
                </a:lnTo>
                <a:lnTo>
                  <a:pt x="31750" y="3048000"/>
                </a:lnTo>
                <a:lnTo>
                  <a:pt x="44450" y="3048000"/>
                </a:lnTo>
                <a:lnTo>
                  <a:pt x="44450" y="2946400"/>
                </a:lnTo>
                <a:close/>
              </a:path>
              <a:path w="76200" h="4724400">
                <a:moveTo>
                  <a:pt x="44450" y="2806700"/>
                </a:moveTo>
                <a:lnTo>
                  <a:pt x="31750" y="2806700"/>
                </a:lnTo>
                <a:lnTo>
                  <a:pt x="31750" y="2908300"/>
                </a:lnTo>
                <a:lnTo>
                  <a:pt x="44450" y="2908300"/>
                </a:lnTo>
                <a:lnTo>
                  <a:pt x="44450" y="2806700"/>
                </a:lnTo>
                <a:close/>
              </a:path>
              <a:path w="76200" h="4724400">
                <a:moveTo>
                  <a:pt x="44450" y="2667000"/>
                </a:moveTo>
                <a:lnTo>
                  <a:pt x="31750" y="2667000"/>
                </a:lnTo>
                <a:lnTo>
                  <a:pt x="31750" y="2768600"/>
                </a:lnTo>
                <a:lnTo>
                  <a:pt x="44450" y="2768600"/>
                </a:lnTo>
                <a:lnTo>
                  <a:pt x="44450" y="2667000"/>
                </a:lnTo>
                <a:close/>
              </a:path>
              <a:path w="76200" h="4724400">
                <a:moveTo>
                  <a:pt x="44450" y="2527300"/>
                </a:moveTo>
                <a:lnTo>
                  <a:pt x="31750" y="2527300"/>
                </a:lnTo>
                <a:lnTo>
                  <a:pt x="31750" y="2628900"/>
                </a:lnTo>
                <a:lnTo>
                  <a:pt x="44450" y="2628900"/>
                </a:lnTo>
                <a:lnTo>
                  <a:pt x="44450" y="2527300"/>
                </a:lnTo>
                <a:close/>
              </a:path>
              <a:path w="76200" h="4724400">
                <a:moveTo>
                  <a:pt x="44450" y="2387600"/>
                </a:moveTo>
                <a:lnTo>
                  <a:pt x="31750" y="2387600"/>
                </a:lnTo>
                <a:lnTo>
                  <a:pt x="31750" y="2489200"/>
                </a:lnTo>
                <a:lnTo>
                  <a:pt x="44450" y="2489200"/>
                </a:lnTo>
                <a:lnTo>
                  <a:pt x="44450" y="2387600"/>
                </a:lnTo>
                <a:close/>
              </a:path>
              <a:path w="76200" h="4724400">
                <a:moveTo>
                  <a:pt x="44450" y="2247900"/>
                </a:moveTo>
                <a:lnTo>
                  <a:pt x="31750" y="2247900"/>
                </a:lnTo>
                <a:lnTo>
                  <a:pt x="31750" y="2349500"/>
                </a:lnTo>
                <a:lnTo>
                  <a:pt x="44450" y="2349500"/>
                </a:lnTo>
                <a:lnTo>
                  <a:pt x="44450" y="2247900"/>
                </a:lnTo>
                <a:close/>
              </a:path>
              <a:path w="76200" h="4724400">
                <a:moveTo>
                  <a:pt x="44450" y="2108200"/>
                </a:moveTo>
                <a:lnTo>
                  <a:pt x="31750" y="2108200"/>
                </a:lnTo>
                <a:lnTo>
                  <a:pt x="31750" y="2209800"/>
                </a:lnTo>
                <a:lnTo>
                  <a:pt x="44450" y="2209800"/>
                </a:lnTo>
                <a:lnTo>
                  <a:pt x="44450" y="2108200"/>
                </a:lnTo>
                <a:close/>
              </a:path>
              <a:path w="76200" h="4724400">
                <a:moveTo>
                  <a:pt x="44450" y="1968500"/>
                </a:moveTo>
                <a:lnTo>
                  <a:pt x="31750" y="1968500"/>
                </a:lnTo>
                <a:lnTo>
                  <a:pt x="31750" y="2070100"/>
                </a:lnTo>
                <a:lnTo>
                  <a:pt x="44450" y="2070100"/>
                </a:lnTo>
                <a:lnTo>
                  <a:pt x="44450" y="1968500"/>
                </a:lnTo>
                <a:close/>
              </a:path>
              <a:path w="76200" h="4724400">
                <a:moveTo>
                  <a:pt x="44450" y="1828800"/>
                </a:moveTo>
                <a:lnTo>
                  <a:pt x="31750" y="1828800"/>
                </a:lnTo>
                <a:lnTo>
                  <a:pt x="31750" y="1930400"/>
                </a:lnTo>
                <a:lnTo>
                  <a:pt x="44450" y="1930400"/>
                </a:lnTo>
                <a:lnTo>
                  <a:pt x="44450" y="1828800"/>
                </a:lnTo>
                <a:close/>
              </a:path>
              <a:path w="76200" h="4724400">
                <a:moveTo>
                  <a:pt x="44450" y="1689100"/>
                </a:moveTo>
                <a:lnTo>
                  <a:pt x="31750" y="1689100"/>
                </a:lnTo>
                <a:lnTo>
                  <a:pt x="31750" y="1790700"/>
                </a:lnTo>
                <a:lnTo>
                  <a:pt x="44450" y="1790700"/>
                </a:lnTo>
                <a:lnTo>
                  <a:pt x="44450" y="1689100"/>
                </a:lnTo>
                <a:close/>
              </a:path>
              <a:path w="76200" h="4724400">
                <a:moveTo>
                  <a:pt x="44450" y="1549400"/>
                </a:moveTo>
                <a:lnTo>
                  <a:pt x="31750" y="1549400"/>
                </a:lnTo>
                <a:lnTo>
                  <a:pt x="31750" y="1651000"/>
                </a:lnTo>
                <a:lnTo>
                  <a:pt x="44450" y="1651000"/>
                </a:lnTo>
                <a:lnTo>
                  <a:pt x="44450" y="1549400"/>
                </a:lnTo>
                <a:close/>
              </a:path>
              <a:path w="76200" h="4724400">
                <a:moveTo>
                  <a:pt x="44450" y="1409700"/>
                </a:moveTo>
                <a:lnTo>
                  <a:pt x="31750" y="1409700"/>
                </a:lnTo>
                <a:lnTo>
                  <a:pt x="31750" y="1511300"/>
                </a:lnTo>
                <a:lnTo>
                  <a:pt x="44450" y="1511300"/>
                </a:lnTo>
                <a:lnTo>
                  <a:pt x="44450" y="1409700"/>
                </a:lnTo>
                <a:close/>
              </a:path>
              <a:path w="76200" h="4724400">
                <a:moveTo>
                  <a:pt x="44450" y="1270000"/>
                </a:moveTo>
                <a:lnTo>
                  <a:pt x="31750" y="1270000"/>
                </a:lnTo>
                <a:lnTo>
                  <a:pt x="31750" y="1371600"/>
                </a:lnTo>
                <a:lnTo>
                  <a:pt x="44450" y="1371600"/>
                </a:lnTo>
                <a:lnTo>
                  <a:pt x="44450" y="1270000"/>
                </a:lnTo>
                <a:close/>
              </a:path>
              <a:path w="76200" h="4724400">
                <a:moveTo>
                  <a:pt x="44450" y="1130300"/>
                </a:moveTo>
                <a:lnTo>
                  <a:pt x="31750" y="1130300"/>
                </a:lnTo>
                <a:lnTo>
                  <a:pt x="31750" y="1231900"/>
                </a:lnTo>
                <a:lnTo>
                  <a:pt x="44450" y="1231900"/>
                </a:lnTo>
                <a:lnTo>
                  <a:pt x="44450" y="1130300"/>
                </a:lnTo>
                <a:close/>
              </a:path>
              <a:path w="76200" h="4724400">
                <a:moveTo>
                  <a:pt x="44450" y="990600"/>
                </a:moveTo>
                <a:lnTo>
                  <a:pt x="31750" y="990600"/>
                </a:lnTo>
                <a:lnTo>
                  <a:pt x="31750" y="1092200"/>
                </a:lnTo>
                <a:lnTo>
                  <a:pt x="44450" y="1092200"/>
                </a:lnTo>
                <a:lnTo>
                  <a:pt x="44450" y="990600"/>
                </a:lnTo>
                <a:close/>
              </a:path>
              <a:path w="76200" h="4724400">
                <a:moveTo>
                  <a:pt x="44450" y="850900"/>
                </a:moveTo>
                <a:lnTo>
                  <a:pt x="31750" y="850900"/>
                </a:lnTo>
                <a:lnTo>
                  <a:pt x="31750" y="952500"/>
                </a:lnTo>
                <a:lnTo>
                  <a:pt x="44450" y="952500"/>
                </a:lnTo>
                <a:lnTo>
                  <a:pt x="44450" y="850900"/>
                </a:lnTo>
                <a:close/>
              </a:path>
              <a:path w="76200" h="4724400">
                <a:moveTo>
                  <a:pt x="44450" y="711200"/>
                </a:moveTo>
                <a:lnTo>
                  <a:pt x="31750" y="711200"/>
                </a:lnTo>
                <a:lnTo>
                  <a:pt x="31750" y="812800"/>
                </a:lnTo>
                <a:lnTo>
                  <a:pt x="44450" y="812800"/>
                </a:lnTo>
                <a:lnTo>
                  <a:pt x="44450" y="711200"/>
                </a:lnTo>
                <a:close/>
              </a:path>
              <a:path w="76200" h="4724400">
                <a:moveTo>
                  <a:pt x="44450" y="571500"/>
                </a:moveTo>
                <a:lnTo>
                  <a:pt x="31750" y="571500"/>
                </a:lnTo>
                <a:lnTo>
                  <a:pt x="31750" y="673100"/>
                </a:lnTo>
                <a:lnTo>
                  <a:pt x="44450" y="673100"/>
                </a:lnTo>
                <a:lnTo>
                  <a:pt x="44450" y="571500"/>
                </a:lnTo>
                <a:close/>
              </a:path>
              <a:path w="76200" h="4724400">
                <a:moveTo>
                  <a:pt x="44450" y="431800"/>
                </a:moveTo>
                <a:lnTo>
                  <a:pt x="31750" y="431800"/>
                </a:lnTo>
                <a:lnTo>
                  <a:pt x="31750" y="533400"/>
                </a:lnTo>
                <a:lnTo>
                  <a:pt x="44450" y="533400"/>
                </a:lnTo>
                <a:lnTo>
                  <a:pt x="44450" y="431800"/>
                </a:lnTo>
                <a:close/>
              </a:path>
              <a:path w="76200" h="4724400">
                <a:moveTo>
                  <a:pt x="44450" y="292100"/>
                </a:moveTo>
                <a:lnTo>
                  <a:pt x="31750" y="292100"/>
                </a:lnTo>
                <a:lnTo>
                  <a:pt x="31750" y="393700"/>
                </a:lnTo>
                <a:lnTo>
                  <a:pt x="44450" y="393700"/>
                </a:lnTo>
                <a:lnTo>
                  <a:pt x="44450" y="292100"/>
                </a:lnTo>
                <a:close/>
              </a:path>
              <a:path w="76200" h="4724400">
                <a:moveTo>
                  <a:pt x="44450" y="152400"/>
                </a:moveTo>
                <a:lnTo>
                  <a:pt x="31750" y="152400"/>
                </a:lnTo>
                <a:lnTo>
                  <a:pt x="31750" y="254000"/>
                </a:lnTo>
                <a:lnTo>
                  <a:pt x="44450" y="254000"/>
                </a:lnTo>
                <a:lnTo>
                  <a:pt x="44450" y="152400"/>
                </a:lnTo>
                <a:close/>
              </a:path>
              <a:path w="76200" h="4724400">
                <a:moveTo>
                  <a:pt x="44450" y="63500"/>
                </a:moveTo>
                <a:lnTo>
                  <a:pt x="31750" y="63500"/>
                </a:lnTo>
                <a:lnTo>
                  <a:pt x="31750" y="114300"/>
                </a:lnTo>
                <a:lnTo>
                  <a:pt x="44450" y="114300"/>
                </a:lnTo>
                <a:lnTo>
                  <a:pt x="44450" y="63500"/>
                </a:lnTo>
                <a:close/>
              </a:path>
              <a:path w="76200" h="4724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724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326" y="2739644"/>
            <a:ext cx="211785" cy="211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2707" y="4821809"/>
            <a:ext cx="198678" cy="2117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1580" y="388493"/>
            <a:ext cx="7982584" cy="831215"/>
          </a:xfrm>
          <a:custGeom>
            <a:avLst/>
            <a:gdLst/>
            <a:ahLst/>
            <a:cxnLst/>
            <a:rect l="l" t="t" r="r" b="b"/>
            <a:pathLst>
              <a:path w="7982584" h="831215">
                <a:moveTo>
                  <a:pt x="7982419" y="0"/>
                </a:moveTo>
                <a:lnTo>
                  <a:pt x="0" y="0"/>
                </a:lnTo>
                <a:lnTo>
                  <a:pt x="742403" y="821182"/>
                </a:lnTo>
                <a:lnTo>
                  <a:pt x="7982419" y="830682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94916" y="365759"/>
            <a:ext cx="7011924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55152" y="365759"/>
            <a:ext cx="655320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00351" y="618108"/>
            <a:ext cx="6437122" cy="28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95370" y="1325905"/>
            <a:ext cx="1371600" cy="30734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57150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450"/>
              </a:spcBef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ISSUES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1471" y="1325905"/>
            <a:ext cx="1371600" cy="307340"/>
          </a:xfrm>
          <a:prstGeom prst="rect">
            <a:avLst/>
          </a:prstGeom>
          <a:solidFill>
            <a:srgbClr val="A9D18E"/>
          </a:solidFill>
        </p:spPr>
        <p:txBody>
          <a:bodyPr vert="horz" wrap="square" lIns="0" tIns="57150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450"/>
              </a:spcBef>
            </a:pP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ACTIONS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5800" y="3124225"/>
            <a:ext cx="1629410" cy="30734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57785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455"/>
              </a:spcBef>
            </a:pP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18 March</a:t>
            </a:r>
            <a:r>
              <a:rPr sz="12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5780" y="2670936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2391752" y="0"/>
                </a:moveTo>
                <a:lnTo>
                  <a:pt x="0" y="0"/>
                </a:lnTo>
                <a:lnTo>
                  <a:pt x="104254" y="174625"/>
                </a:lnTo>
                <a:lnTo>
                  <a:pt x="0" y="349250"/>
                </a:lnTo>
                <a:lnTo>
                  <a:pt x="2391752" y="349250"/>
                </a:lnTo>
                <a:lnTo>
                  <a:pt x="2496019" y="174625"/>
                </a:lnTo>
                <a:lnTo>
                  <a:pt x="239175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5780" y="2670936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0" y="0"/>
                </a:moveTo>
                <a:lnTo>
                  <a:pt x="2391752" y="0"/>
                </a:lnTo>
                <a:lnTo>
                  <a:pt x="2496019" y="174625"/>
                </a:lnTo>
                <a:lnTo>
                  <a:pt x="2391752" y="349250"/>
                </a:lnTo>
                <a:lnTo>
                  <a:pt x="0" y="349250"/>
                </a:lnTo>
                <a:lnTo>
                  <a:pt x="104254" y="1746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0556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7672" y="2737484"/>
            <a:ext cx="2091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GPPB Resolution No.</a:t>
            </a: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05-2018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58083" y="1819655"/>
            <a:ext cx="2075688" cy="1874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095625" y="1950796"/>
            <a:ext cx="1806575" cy="158432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indent="1270" algn="ctr">
              <a:lnSpc>
                <a:spcPct val="90000"/>
              </a:lnSpc>
              <a:spcBef>
                <a:spcPts val="27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Issue on the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procurement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 fuel</a:t>
            </a:r>
            <a:r>
              <a:rPr sz="1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  the day to day use of  the procuring entity  and confusion on the  applicability of the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guidelines on the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procurement of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48071" y="1819655"/>
            <a:ext cx="3826764" cy="18745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284470" y="2009648"/>
            <a:ext cx="3562985" cy="14668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7940" marR="17145" algn="ctr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Issued the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revised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Guidelines on the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Procurement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of Petroleum, Oil and</a:t>
            </a:r>
            <a:r>
              <a:rPr sz="140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Lubricant  Products.</a:t>
            </a:r>
            <a:endParaRPr sz="1400">
              <a:latin typeface="Arial"/>
              <a:cs typeface="Arial"/>
            </a:endParaRPr>
          </a:p>
          <a:p>
            <a:pPr marL="12700" marR="5080" indent="6350" algn="ctr">
              <a:lnSpc>
                <a:spcPts val="1510"/>
              </a:lnSpc>
              <a:spcBef>
                <a:spcPts val="59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The revised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guidelines include a new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provision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pertaining to the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procurement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of  necessary quantities of fuel used by  procuring entities for its day to day</a:t>
            </a:r>
            <a:r>
              <a:rPr sz="14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operation.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76372" y="3872484"/>
            <a:ext cx="2057400" cy="24551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99307" y="4682490"/>
            <a:ext cx="1816735" cy="8159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indent="1270" algn="ctr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Confusion on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CAF  requirement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  purposes of conduct</a:t>
            </a:r>
            <a:r>
              <a:rPr sz="1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procurement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148071" y="4091940"/>
            <a:ext cx="3854196" cy="18699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04535" y="4509642"/>
            <a:ext cx="3543300" cy="100774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27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Approved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the issuance of a circular</a:t>
            </a:r>
            <a:r>
              <a:rPr sz="140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clarifying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that the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CAF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is not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yet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required prior to the  commencement of early procurement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activities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and needed only upon entering  contract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20535" y="4756150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2391752" y="0"/>
                </a:moveTo>
                <a:lnTo>
                  <a:pt x="0" y="0"/>
                </a:lnTo>
                <a:lnTo>
                  <a:pt x="104254" y="174625"/>
                </a:lnTo>
                <a:lnTo>
                  <a:pt x="0" y="349250"/>
                </a:lnTo>
                <a:lnTo>
                  <a:pt x="2391752" y="349250"/>
                </a:lnTo>
                <a:lnTo>
                  <a:pt x="2496019" y="174625"/>
                </a:lnTo>
                <a:lnTo>
                  <a:pt x="239175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0535" y="4756150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0" y="0"/>
                </a:moveTo>
                <a:lnTo>
                  <a:pt x="2391752" y="0"/>
                </a:lnTo>
                <a:lnTo>
                  <a:pt x="2496019" y="174625"/>
                </a:lnTo>
                <a:lnTo>
                  <a:pt x="2391752" y="349250"/>
                </a:lnTo>
                <a:lnTo>
                  <a:pt x="0" y="349250"/>
                </a:lnTo>
                <a:lnTo>
                  <a:pt x="104254" y="1746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0556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22503" y="4823205"/>
            <a:ext cx="2091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GPPB Resolution No.</a:t>
            </a: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08-2018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7885" y="5255793"/>
            <a:ext cx="1629410" cy="30734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58419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459"/>
              </a:spcBef>
            </a:pP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18 March</a:t>
            </a:r>
            <a:r>
              <a:rPr sz="12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388493"/>
            <a:ext cx="8001000" cy="831215"/>
          </a:xfrm>
          <a:custGeom>
            <a:avLst/>
            <a:gdLst/>
            <a:ahLst/>
            <a:cxnLst/>
            <a:rect l="l" t="t" r="r" b="b"/>
            <a:pathLst>
              <a:path w="8001000" h="831215">
                <a:moveTo>
                  <a:pt x="8001000" y="0"/>
                </a:moveTo>
                <a:lnTo>
                  <a:pt x="0" y="0"/>
                </a:lnTo>
                <a:lnTo>
                  <a:pt x="742442" y="821182"/>
                </a:lnTo>
                <a:lnTo>
                  <a:pt x="8001000" y="8307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" y="1447800"/>
            <a:ext cx="76200" cy="4724400"/>
          </a:xfrm>
          <a:custGeom>
            <a:avLst/>
            <a:gdLst/>
            <a:ahLst/>
            <a:cxnLst/>
            <a:rect l="l" t="t" r="r" b="b"/>
            <a:pathLst>
              <a:path w="76200" h="4724400">
                <a:moveTo>
                  <a:pt x="44450" y="4622800"/>
                </a:moveTo>
                <a:lnTo>
                  <a:pt x="31750" y="4622800"/>
                </a:lnTo>
                <a:lnTo>
                  <a:pt x="31750" y="4724400"/>
                </a:lnTo>
                <a:lnTo>
                  <a:pt x="44450" y="4724400"/>
                </a:lnTo>
                <a:lnTo>
                  <a:pt x="44450" y="4622800"/>
                </a:lnTo>
                <a:close/>
              </a:path>
              <a:path w="76200" h="4724400">
                <a:moveTo>
                  <a:pt x="44450" y="4483100"/>
                </a:moveTo>
                <a:lnTo>
                  <a:pt x="31750" y="4483100"/>
                </a:lnTo>
                <a:lnTo>
                  <a:pt x="31750" y="4584700"/>
                </a:lnTo>
                <a:lnTo>
                  <a:pt x="44450" y="4584700"/>
                </a:lnTo>
                <a:lnTo>
                  <a:pt x="44450" y="4483100"/>
                </a:lnTo>
                <a:close/>
              </a:path>
              <a:path w="76200" h="4724400">
                <a:moveTo>
                  <a:pt x="44450" y="4343400"/>
                </a:moveTo>
                <a:lnTo>
                  <a:pt x="31750" y="4343400"/>
                </a:lnTo>
                <a:lnTo>
                  <a:pt x="31750" y="4445000"/>
                </a:lnTo>
                <a:lnTo>
                  <a:pt x="44450" y="4445000"/>
                </a:lnTo>
                <a:lnTo>
                  <a:pt x="44450" y="4343400"/>
                </a:lnTo>
                <a:close/>
              </a:path>
              <a:path w="76200" h="4724400">
                <a:moveTo>
                  <a:pt x="44450" y="4203700"/>
                </a:moveTo>
                <a:lnTo>
                  <a:pt x="31750" y="4203700"/>
                </a:lnTo>
                <a:lnTo>
                  <a:pt x="31750" y="4305300"/>
                </a:lnTo>
                <a:lnTo>
                  <a:pt x="44450" y="4305300"/>
                </a:lnTo>
                <a:lnTo>
                  <a:pt x="44450" y="4203700"/>
                </a:lnTo>
                <a:close/>
              </a:path>
              <a:path w="76200" h="4724400">
                <a:moveTo>
                  <a:pt x="44450" y="4064000"/>
                </a:moveTo>
                <a:lnTo>
                  <a:pt x="31750" y="4064000"/>
                </a:lnTo>
                <a:lnTo>
                  <a:pt x="31750" y="4165600"/>
                </a:lnTo>
                <a:lnTo>
                  <a:pt x="44450" y="4165600"/>
                </a:lnTo>
                <a:lnTo>
                  <a:pt x="44450" y="4064000"/>
                </a:lnTo>
                <a:close/>
              </a:path>
              <a:path w="76200" h="4724400">
                <a:moveTo>
                  <a:pt x="44450" y="3924300"/>
                </a:moveTo>
                <a:lnTo>
                  <a:pt x="31750" y="3924300"/>
                </a:lnTo>
                <a:lnTo>
                  <a:pt x="31750" y="4025900"/>
                </a:lnTo>
                <a:lnTo>
                  <a:pt x="44450" y="4025900"/>
                </a:lnTo>
                <a:lnTo>
                  <a:pt x="44450" y="3924300"/>
                </a:lnTo>
                <a:close/>
              </a:path>
              <a:path w="76200" h="4724400">
                <a:moveTo>
                  <a:pt x="44450" y="3784600"/>
                </a:moveTo>
                <a:lnTo>
                  <a:pt x="31750" y="3784600"/>
                </a:lnTo>
                <a:lnTo>
                  <a:pt x="31750" y="3886200"/>
                </a:lnTo>
                <a:lnTo>
                  <a:pt x="44450" y="3886200"/>
                </a:lnTo>
                <a:lnTo>
                  <a:pt x="44450" y="3784600"/>
                </a:lnTo>
                <a:close/>
              </a:path>
              <a:path w="76200" h="4724400">
                <a:moveTo>
                  <a:pt x="44450" y="3644900"/>
                </a:moveTo>
                <a:lnTo>
                  <a:pt x="31750" y="3644900"/>
                </a:lnTo>
                <a:lnTo>
                  <a:pt x="31750" y="3746500"/>
                </a:lnTo>
                <a:lnTo>
                  <a:pt x="44450" y="3746500"/>
                </a:lnTo>
                <a:lnTo>
                  <a:pt x="44450" y="3644900"/>
                </a:lnTo>
                <a:close/>
              </a:path>
              <a:path w="76200" h="4724400">
                <a:moveTo>
                  <a:pt x="44450" y="3505200"/>
                </a:moveTo>
                <a:lnTo>
                  <a:pt x="31750" y="3505200"/>
                </a:lnTo>
                <a:lnTo>
                  <a:pt x="31750" y="3606800"/>
                </a:lnTo>
                <a:lnTo>
                  <a:pt x="44450" y="3606800"/>
                </a:lnTo>
                <a:lnTo>
                  <a:pt x="44450" y="3505200"/>
                </a:lnTo>
                <a:close/>
              </a:path>
              <a:path w="76200" h="4724400">
                <a:moveTo>
                  <a:pt x="44450" y="3365500"/>
                </a:moveTo>
                <a:lnTo>
                  <a:pt x="31750" y="3365500"/>
                </a:lnTo>
                <a:lnTo>
                  <a:pt x="31750" y="3467100"/>
                </a:lnTo>
                <a:lnTo>
                  <a:pt x="44450" y="3467100"/>
                </a:lnTo>
                <a:lnTo>
                  <a:pt x="44450" y="3365500"/>
                </a:lnTo>
                <a:close/>
              </a:path>
              <a:path w="76200" h="4724400">
                <a:moveTo>
                  <a:pt x="44450" y="3225800"/>
                </a:moveTo>
                <a:lnTo>
                  <a:pt x="31750" y="3225800"/>
                </a:lnTo>
                <a:lnTo>
                  <a:pt x="31750" y="3327400"/>
                </a:lnTo>
                <a:lnTo>
                  <a:pt x="44450" y="3327400"/>
                </a:lnTo>
                <a:lnTo>
                  <a:pt x="44450" y="3225800"/>
                </a:lnTo>
                <a:close/>
              </a:path>
              <a:path w="76200" h="4724400">
                <a:moveTo>
                  <a:pt x="44450" y="3086100"/>
                </a:moveTo>
                <a:lnTo>
                  <a:pt x="31750" y="3086100"/>
                </a:lnTo>
                <a:lnTo>
                  <a:pt x="31750" y="3187700"/>
                </a:lnTo>
                <a:lnTo>
                  <a:pt x="44450" y="3187700"/>
                </a:lnTo>
                <a:lnTo>
                  <a:pt x="44450" y="3086100"/>
                </a:lnTo>
                <a:close/>
              </a:path>
              <a:path w="76200" h="4724400">
                <a:moveTo>
                  <a:pt x="44450" y="2946400"/>
                </a:moveTo>
                <a:lnTo>
                  <a:pt x="31750" y="2946400"/>
                </a:lnTo>
                <a:lnTo>
                  <a:pt x="31750" y="3048000"/>
                </a:lnTo>
                <a:lnTo>
                  <a:pt x="44450" y="3048000"/>
                </a:lnTo>
                <a:lnTo>
                  <a:pt x="44450" y="2946400"/>
                </a:lnTo>
                <a:close/>
              </a:path>
              <a:path w="76200" h="4724400">
                <a:moveTo>
                  <a:pt x="44450" y="2806700"/>
                </a:moveTo>
                <a:lnTo>
                  <a:pt x="31750" y="2806700"/>
                </a:lnTo>
                <a:lnTo>
                  <a:pt x="31750" y="2908300"/>
                </a:lnTo>
                <a:lnTo>
                  <a:pt x="44450" y="2908300"/>
                </a:lnTo>
                <a:lnTo>
                  <a:pt x="44450" y="2806700"/>
                </a:lnTo>
                <a:close/>
              </a:path>
              <a:path w="76200" h="4724400">
                <a:moveTo>
                  <a:pt x="44450" y="2667000"/>
                </a:moveTo>
                <a:lnTo>
                  <a:pt x="31750" y="2667000"/>
                </a:lnTo>
                <a:lnTo>
                  <a:pt x="31750" y="2768600"/>
                </a:lnTo>
                <a:lnTo>
                  <a:pt x="44450" y="2768600"/>
                </a:lnTo>
                <a:lnTo>
                  <a:pt x="44450" y="2667000"/>
                </a:lnTo>
                <a:close/>
              </a:path>
              <a:path w="76200" h="4724400">
                <a:moveTo>
                  <a:pt x="44450" y="2527300"/>
                </a:moveTo>
                <a:lnTo>
                  <a:pt x="31750" y="2527300"/>
                </a:lnTo>
                <a:lnTo>
                  <a:pt x="31750" y="2628900"/>
                </a:lnTo>
                <a:lnTo>
                  <a:pt x="44450" y="2628900"/>
                </a:lnTo>
                <a:lnTo>
                  <a:pt x="44450" y="2527300"/>
                </a:lnTo>
                <a:close/>
              </a:path>
              <a:path w="76200" h="4724400">
                <a:moveTo>
                  <a:pt x="44450" y="2387600"/>
                </a:moveTo>
                <a:lnTo>
                  <a:pt x="31750" y="2387600"/>
                </a:lnTo>
                <a:lnTo>
                  <a:pt x="31750" y="2489200"/>
                </a:lnTo>
                <a:lnTo>
                  <a:pt x="44450" y="2489200"/>
                </a:lnTo>
                <a:lnTo>
                  <a:pt x="44450" y="2387600"/>
                </a:lnTo>
                <a:close/>
              </a:path>
              <a:path w="76200" h="4724400">
                <a:moveTo>
                  <a:pt x="44450" y="2247900"/>
                </a:moveTo>
                <a:lnTo>
                  <a:pt x="31750" y="2247900"/>
                </a:lnTo>
                <a:lnTo>
                  <a:pt x="31750" y="2349500"/>
                </a:lnTo>
                <a:lnTo>
                  <a:pt x="44450" y="2349500"/>
                </a:lnTo>
                <a:lnTo>
                  <a:pt x="44450" y="2247900"/>
                </a:lnTo>
                <a:close/>
              </a:path>
              <a:path w="76200" h="4724400">
                <a:moveTo>
                  <a:pt x="44450" y="2108200"/>
                </a:moveTo>
                <a:lnTo>
                  <a:pt x="31750" y="2108200"/>
                </a:lnTo>
                <a:lnTo>
                  <a:pt x="31750" y="2209800"/>
                </a:lnTo>
                <a:lnTo>
                  <a:pt x="44450" y="2209800"/>
                </a:lnTo>
                <a:lnTo>
                  <a:pt x="44450" y="2108200"/>
                </a:lnTo>
                <a:close/>
              </a:path>
              <a:path w="76200" h="4724400">
                <a:moveTo>
                  <a:pt x="44450" y="1968500"/>
                </a:moveTo>
                <a:lnTo>
                  <a:pt x="31750" y="1968500"/>
                </a:lnTo>
                <a:lnTo>
                  <a:pt x="31750" y="2070100"/>
                </a:lnTo>
                <a:lnTo>
                  <a:pt x="44450" y="2070100"/>
                </a:lnTo>
                <a:lnTo>
                  <a:pt x="44450" y="1968500"/>
                </a:lnTo>
                <a:close/>
              </a:path>
              <a:path w="76200" h="4724400">
                <a:moveTo>
                  <a:pt x="44450" y="1828800"/>
                </a:moveTo>
                <a:lnTo>
                  <a:pt x="31750" y="1828800"/>
                </a:lnTo>
                <a:lnTo>
                  <a:pt x="31750" y="1930400"/>
                </a:lnTo>
                <a:lnTo>
                  <a:pt x="44450" y="1930400"/>
                </a:lnTo>
                <a:lnTo>
                  <a:pt x="44450" y="1828800"/>
                </a:lnTo>
                <a:close/>
              </a:path>
              <a:path w="76200" h="4724400">
                <a:moveTo>
                  <a:pt x="44450" y="1689100"/>
                </a:moveTo>
                <a:lnTo>
                  <a:pt x="31750" y="1689100"/>
                </a:lnTo>
                <a:lnTo>
                  <a:pt x="31750" y="1790700"/>
                </a:lnTo>
                <a:lnTo>
                  <a:pt x="44450" y="1790700"/>
                </a:lnTo>
                <a:lnTo>
                  <a:pt x="44450" y="1689100"/>
                </a:lnTo>
                <a:close/>
              </a:path>
              <a:path w="76200" h="4724400">
                <a:moveTo>
                  <a:pt x="44450" y="1549400"/>
                </a:moveTo>
                <a:lnTo>
                  <a:pt x="31750" y="1549400"/>
                </a:lnTo>
                <a:lnTo>
                  <a:pt x="31750" y="1651000"/>
                </a:lnTo>
                <a:lnTo>
                  <a:pt x="44450" y="1651000"/>
                </a:lnTo>
                <a:lnTo>
                  <a:pt x="44450" y="1549400"/>
                </a:lnTo>
                <a:close/>
              </a:path>
              <a:path w="76200" h="4724400">
                <a:moveTo>
                  <a:pt x="44450" y="1409700"/>
                </a:moveTo>
                <a:lnTo>
                  <a:pt x="31750" y="1409700"/>
                </a:lnTo>
                <a:lnTo>
                  <a:pt x="31750" y="1511300"/>
                </a:lnTo>
                <a:lnTo>
                  <a:pt x="44450" y="1511300"/>
                </a:lnTo>
                <a:lnTo>
                  <a:pt x="44450" y="1409700"/>
                </a:lnTo>
                <a:close/>
              </a:path>
              <a:path w="76200" h="4724400">
                <a:moveTo>
                  <a:pt x="44450" y="1270000"/>
                </a:moveTo>
                <a:lnTo>
                  <a:pt x="31750" y="1270000"/>
                </a:lnTo>
                <a:lnTo>
                  <a:pt x="31750" y="1371600"/>
                </a:lnTo>
                <a:lnTo>
                  <a:pt x="44450" y="1371600"/>
                </a:lnTo>
                <a:lnTo>
                  <a:pt x="44450" y="1270000"/>
                </a:lnTo>
                <a:close/>
              </a:path>
              <a:path w="76200" h="4724400">
                <a:moveTo>
                  <a:pt x="44450" y="1130300"/>
                </a:moveTo>
                <a:lnTo>
                  <a:pt x="31750" y="1130300"/>
                </a:lnTo>
                <a:lnTo>
                  <a:pt x="31750" y="1231900"/>
                </a:lnTo>
                <a:lnTo>
                  <a:pt x="44450" y="1231900"/>
                </a:lnTo>
                <a:lnTo>
                  <a:pt x="44450" y="1130300"/>
                </a:lnTo>
                <a:close/>
              </a:path>
              <a:path w="76200" h="4724400">
                <a:moveTo>
                  <a:pt x="44450" y="990600"/>
                </a:moveTo>
                <a:lnTo>
                  <a:pt x="31750" y="990600"/>
                </a:lnTo>
                <a:lnTo>
                  <a:pt x="31750" y="1092200"/>
                </a:lnTo>
                <a:lnTo>
                  <a:pt x="44450" y="1092200"/>
                </a:lnTo>
                <a:lnTo>
                  <a:pt x="44450" y="990600"/>
                </a:lnTo>
                <a:close/>
              </a:path>
              <a:path w="76200" h="4724400">
                <a:moveTo>
                  <a:pt x="44450" y="850900"/>
                </a:moveTo>
                <a:lnTo>
                  <a:pt x="31750" y="850900"/>
                </a:lnTo>
                <a:lnTo>
                  <a:pt x="31750" y="952500"/>
                </a:lnTo>
                <a:lnTo>
                  <a:pt x="44450" y="952500"/>
                </a:lnTo>
                <a:lnTo>
                  <a:pt x="44450" y="850900"/>
                </a:lnTo>
                <a:close/>
              </a:path>
              <a:path w="76200" h="4724400">
                <a:moveTo>
                  <a:pt x="44450" y="711200"/>
                </a:moveTo>
                <a:lnTo>
                  <a:pt x="31750" y="711200"/>
                </a:lnTo>
                <a:lnTo>
                  <a:pt x="31750" y="812800"/>
                </a:lnTo>
                <a:lnTo>
                  <a:pt x="44450" y="812800"/>
                </a:lnTo>
                <a:lnTo>
                  <a:pt x="44450" y="711200"/>
                </a:lnTo>
                <a:close/>
              </a:path>
              <a:path w="76200" h="4724400">
                <a:moveTo>
                  <a:pt x="44450" y="571500"/>
                </a:moveTo>
                <a:lnTo>
                  <a:pt x="31750" y="571500"/>
                </a:lnTo>
                <a:lnTo>
                  <a:pt x="31750" y="673100"/>
                </a:lnTo>
                <a:lnTo>
                  <a:pt x="44450" y="673100"/>
                </a:lnTo>
                <a:lnTo>
                  <a:pt x="44450" y="571500"/>
                </a:lnTo>
                <a:close/>
              </a:path>
              <a:path w="76200" h="4724400">
                <a:moveTo>
                  <a:pt x="44450" y="431800"/>
                </a:moveTo>
                <a:lnTo>
                  <a:pt x="31750" y="431800"/>
                </a:lnTo>
                <a:lnTo>
                  <a:pt x="31750" y="533400"/>
                </a:lnTo>
                <a:lnTo>
                  <a:pt x="44450" y="533400"/>
                </a:lnTo>
                <a:lnTo>
                  <a:pt x="44450" y="431800"/>
                </a:lnTo>
                <a:close/>
              </a:path>
              <a:path w="76200" h="4724400">
                <a:moveTo>
                  <a:pt x="44450" y="292100"/>
                </a:moveTo>
                <a:lnTo>
                  <a:pt x="31750" y="292100"/>
                </a:lnTo>
                <a:lnTo>
                  <a:pt x="31750" y="393700"/>
                </a:lnTo>
                <a:lnTo>
                  <a:pt x="44450" y="393700"/>
                </a:lnTo>
                <a:lnTo>
                  <a:pt x="44450" y="292100"/>
                </a:lnTo>
                <a:close/>
              </a:path>
              <a:path w="76200" h="4724400">
                <a:moveTo>
                  <a:pt x="44450" y="152400"/>
                </a:moveTo>
                <a:lnTo>
                  <a:pt x="31750" y="152400"/>
                </a:lnTo>
                <a:lnTo>
                  <a:pt x="31750" y="254000"/>
                </a:lnTo>
                <a:lnTo>
                  <a:pt x="44450" y="254000"/>
                </a:lnTo>
                <a:lnTo>
                  <a:pt x="44450" y="152400"/>
                </a:lnTo>
                <a:close/>
              </a:path>
              <a:path w="76200" h="4724400">
                <a:moveTo>
                  <a:pt x="44450" y="63500"/>
                </a:moveTo>
                <a:lnTo>
                  <a:pt x="31750" y="63500"/>
                </a:lnTo>
                <a:lnTo>
                  <a:pt x="31750" y="114300"/>
                </a:lnTo>
                <a:lnTo>
                  <a:pt x="44450" y="114300"/>
                </a:lnTo>
                <a:lnTo>
                  <a:pt x="44450" y="63500"/>
                </a:lnTo>
                <a:close/>
              </a:path>
              <a:path w="76200" h="4724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724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487" y="3206495"/>
            <a:ext cx="211785" cy="2117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6780" y="3491382"/>
            <a:ext cx="1553210" cy="30734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57785" rIns="0" bIns="0" rtlCol="0">
            <a:spAutoFit/>
          </a:bodyPr>
          <a:lstStyle/>
          <a:p>
            <a:pPr marL="297815">
              <a:lnSpc>
                <a:spcPct val="100000"/>
              </a:lnSpc>
              <a:spcBef>
                <a:spcPts val="455"/>
              </a:spcBef>
            </a:pP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8 March</a:t>
            </a:r>
            <a:r>
              <a:rPr sz="12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9550" y="4898009"/>
            <a:ext cx="198691" cy="2117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15484" y="2002535"/>
            <a:ext cx="3982212" cy="20436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24069" y="2183383"/>
            <a:ext cx="3775710" cy="8159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just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Harmonized the wordings under the IRR and  Annex “I” or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Guidelines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on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Contract  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Termination,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and relevant provisions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the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PBDs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GPM.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24069" y="3026156"/>
            <a:ext cx="3774440" cy="815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270"/>
              </a:spcBef>
            </a:pP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Particularly,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it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clarified that termination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of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contract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when there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10% delay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optional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to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the PE, and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that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the liquidated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damages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not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limited to 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maximum of</a:t>
            </a:r>
            <a:r>
              <a:rPr sz="14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10%.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61580" y="388493"/>
            <a:ext cx="7982584" cy="831215"/>
          </a:xfrm>
          <a:custGeom>
            <a:avLst/>
            <a:gdLst/>
            <a:ahLst/>
            <a:cxnLst/>
            <a:rect l="l" t="t" r="r" b="b"/>
            <a:pathLst>
              <a:path w="7982584" h="831215">
                <a:moveTo>
                  <a:pt x="7982419" y="0"/>
                </a:moveTo>
                <a:lnTo>
                  <a:pt x="0" y="0"/>
                </a:lnTo>
                <a:lnTo>
                  <a:pt x="742403" y="821182"/>
                </a:lnTo>
                <a:lnTo>
                  <a:pt x="7982419" y="830682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94916" y="365759"/>
            <a:ext cx="7011924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5152" y="365759"/>
            <a:ext cx="655320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00351" y="618108"/>
            <a:ext cx="6437122" cy="2852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8147" y="3116326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2391727" y="0"/>
                </a:moveTo>
                <a:lnTo>
                  <a:pt x="0" y="0"/>
                </a:lnTo>
                <a:lnTo>
                  <a:pt x="104254" y="174625"/>
                </a:lnTo>
                <a:lnTo>
                  <a:pt x="0" y="349250"/>
                </a:lnTo>
                <a:lnTo>
                  <a:pt x="2391727" y="349250"/>
                </a:lnTo>
                <a:lnTo>
                  <a:pt x="2495994" y="174625"/>
                </a:lnTo>
                <a:lnTo>
                  <a:pt x="239172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8147" y="3116326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0" y="0"/>
                </a:moveTo>
                <a:lnTo>
                  <a:pt x="2391727" y="0"/>
                </a:lnTo>
                <a:lnTo>
                  <a:pt x="2495994" y="174625"/>
                </a:lnTo>
                <a:lnTo>
                  <a:pt x="2391727" y="349250"/>
                </a:lnTo>
                <a:lnTo>
                  <a:pt x="0" y="349250"/>
                </a:lnTo>
                <a:lnTo>
                  <a:pt x="104254" y="1746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0556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20064" y="3183128"/>
            <a:ext cx="2091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GPPB Resolution No.</a:t>
            </a: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07-2019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85516" y="2011679"/>
            <a:ext cx="1824228" cy="20299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104769" y="2221738"/>
            <a:ext cx="1591310" cy="158432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27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Confusion brought  about by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discrepancy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 the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wordings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used in  Section 68 of the  2016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revised IRR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RA No.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9184</a:t>
            </a:r>
            <a:r>
              <a:rPr sz="1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ts val="151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Annex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“I”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15132" y="1494053"/>
            <a:ext cx="1371600" cy="30734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57150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450"/>
              </a:spcBef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ISSUES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24600" y="1491640"/>
            <a:ext cx="1371600" cy="307340"/>
          </a:xfrm>
          <a:prstGeom prst="rect">
            <a:avLst/>
          </a:prstGeom>
          <a:solidFill>
            <a:srgbClr val="A9D18E"/>
          </a:solidFill>
        </p:spPr>
        <p:txBody>
          <a:bodyPr vert="horz" wrap="square" lIns="0" tIns="57150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450"/>
              </a:spcBef>
            </a:pP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ACTIONS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7885" y="5179593"/>
            <a:ext cx="1629410" cy="30734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58419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459"/>
              </a:spcBef>
            </a:pP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22 April</a:t>
            </a:r>
            <a:r>
              <a:rPr sz="1200" b="1" i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04990" y="4804536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2391803" y="0"/>
                </a:moveTo>
                <a:lnTo>
                  <a:pt x="0" y="0"/>
                </a:lnTo>
                <a:lnTo>
                  <a:pt x="104254" y="174625"/>
                </a:lnTo>
                <a:lnTo>
                  <a:pt x="0" y="349250"/>
                </a:lnTo>
                <a:lnTo>
                  <a:pt x="2391803" y="349250"/>
                </a:lnTo>
                <a:lnTo>
                  <a:pt x="2496070" y="174625"/>
                </a:lnTo>
                <a:lnTo>
                  <a:pt x="23918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4990" y="4804536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0" y="0"/>
                </a:moveTo>
                <a:lnTo>
                  <a:pt x="2391803" y="0"/>
                </a:lnTo>
                <a:lnTo>
                  <a:pt x="2496070" y="174625"/>
                </a:lnTo>
                <a:lnTo>
                  <a:pt x="2391803" y="349250"/>
                </a:lnTo>
                <a:lnTo>
                  <a:pt x="0" y="349250"/>
                </a:lnTo>
                <a:lnTo>
                  <a:pt x="104254" y="1746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0556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6958" y="4871720"/>
            <a:ext cx="2090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GPPB Resolution No.</a:t>
            </a: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10-2019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15484" y="4398264"/>
            <a:ext cx="3982212" cy="1097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136641" y="4718050"/>
            <a:ext cx="374904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537970" marR="5080" indent="-1525905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Temporary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PCAB License is not compliant</a:t>
            </a:r>
            <a:r>
              <a:rPr sz="1400" spc="-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for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eligibility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85516" y="4398264"/>
            <a:ext cx="1824228" cy="10972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124580" y="4525467"/>
            <a:ext cx="1555115" cy="81661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27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Confusion as to</a:t>
            </a:r>
            <a:r>
              <a:rPr sz="1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acceptability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Temporary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PCAB  License.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PH" dirty="0" smtClean="0"/>
              <a:t>tickets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38200" y="388493"/>
            <a:ext cx="8001000" cy="831215"/>
          </a:xfrm>
          <a:custGeom>
            <a:avLst/>
            <a:gdLst/>
            <a:ahLst/>
            <a:cxnLst/>
            <a:rect l="l" t="t" r="r" b="b"/>
            <a:pathLst>
              <a:path w="8001000" h="831215">
                <a:moveTo>
                  <a:pt x="8001000" y="0"/>
                </a:moveTo>
                <a:lnTo>
                  <a:pt x="0" y="0"/>
                </a:lnTo>
                <a:lnTo>
                  <a:pt x="742442" y="821182"/>
                </a:lnTo>
                <a:lnTo>
                  <a:pt x="8001000" y="830707"/>
                </a:lnTo>
                <a:lnTo>
                  <a:pt x="8001000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8716" y="365759"/>
            <a:ext cx="7069835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36864" y="365759"/>
            <a:ext cx="655320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3802" y="618108"/>
            <a:ext cx="6485128" cy="285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" y="1447800"/>
            <a:ext cx="76200" cy="4724400"/>
          </a:xfrm>
          <a:custGeom>
            <a:avLst/>
            <a:gdLst/>
            <a:ahLst/>
            <a:cxnLst/>
            <a:rect l="l" t="t" r="r" b="b"/>
            <a:pathLst>
              <a:path w="76200" h="4724400">
                <a:moveTo>
                  <a:pt x="44450" y="4622800"/>
                </a:moveTo>
                <a:lnTo>
                  <a:pt x="31750" y="4622800"/>
                </a:lnTo>
                <a:lnTo>
                  <a:pt x="31750" y="4724400"/>
                </a:lnTo>
                <a:lnTo>
                  <a:pt x="44450" y="4724400"/>
                </a:lnTo>
                <a:lnTo>
                  <a:pt x="44450" y="4622800"/>
                </a:lnTo>
                <a:close/>
              </a:path>
              <a:path w="76200" h="4724400">
                <a:moveTo>
                  <a:pt x="44450" y="4483100"/>
                </a:moveTo>
                <a:lnTo>
                  <a:pt x="31750" y="4483100"/>
                </a:lnTo>
                <a:lnTo>
                  <a:pt x="31750" y="4584700"/>
                </a:lnTo>
                <a:lnTo>
                  <a:pt x="44450" y="4584700"/>
                </a:lnTo>
                <a:lnTo>
                  <a:pt x="44450" y="4483100"/>
                </a:lnTo>
                <a:close/>
              </a:path>
              <a:path w="76200" h="4724400">
                <a:moveTo>
                  <a:pt x="44450" y="4343400"/>
                </a:moveTo>
                <a:lnTo>
                  <a:pt x="31750" y="4343400"/>
                </a:lnTo>
                <a:lnTo>
                  <a:pt x="31750" y="4445000"/>
                </a:lnTo>
                <a:lnTo>
                  <a:pt x="44450" y="4445000"/>
                </a:lnTo>
                <a:lnTo>
                  <a:pt x="44450" y="4343400"/>
                </a:lnTo>
                <a:close/>
              </a:path>
              <a:path w="76200" h="4724400">
                <a:moveTo>
                  <a:pt x="44450" y="4203700"/>
                </a:moveTo>
                <a:lnTo>
                  <a:pt x="31750" y="4203700"/>
                </a:lnTo>
                <a:lnTo>
                  <a:pt x="31750" y="4305300"/>
                </a:lnTo>
                <a:lnTo>
                  <a:pt x="44450" y="4305300"/>
                </a:lnTo>
                <a:lnTo>
                  <a:pt x="44450" y="4203700"/>
                </a:lnTo>
                <a:close/>
              </a:path>
              <a:path w="76200" h="4724400">
                <a:moveTo>
                  <a:pt x="44450" y="4064000"/>
                </a:moveTo>
                <a:lnTo>
                  <a:pt x="31750" y="4064000"/>
                </a:lnTo>
                <a:lnTo>
                  <a:pt x="31750" y="4165600"/>
                </a:lnTo>
                <a:lnTo>
                  <a:pt x="44450" y="4165600"/>
                </a:lnTo>
                <a:lnTo>
                  <a:pt x="44450" y="4064000"/>
                </a:lnTo>
                <a:close/>
              </a:path>
              <a:path w="76200" h="4724400">
                <a:moveTo>
                  <a:pt x="44450" y="3924300"/>
                </a:moveTo>
                <a:lnTo>
                  <a:pt x="31750" y="3924300"/>
                </a:lnTo>
                <a:lnTo>
                  <a:pt x="31750" y="4025900"/>
                </a:lnTo>
                <a:lnTo>
                  <a:pt x="44450" y="4025900"/>
                </a:lnTo>
                <a:lnTo>
                  <a:pt x="44450" y="3924300"/>
                </a:lnTo>
                <a:close/>
              </a:path>
              <a:path w="76200" h="4724400">
                <a:moveTo>
                  <a:pt x="44450" y="3784600"/>
                </a:moveTo>
                <a:lnTo>
                  <a:pt x="31750" y="3784600"/>
                </a:lnTo>
                <a:lnTo>
                  <a:pt x="31750" y="3886200"/>
                </a:lnTo>
                <a:lnTo>
                  <a:pt x="44450" y="3886200"/>
                </a:lnTo>
                <a:lnTo>
                  <a:pt x="44450" y="3784600"/>
                </a:lnTo>
                <a:close/>
              </a:path>
              <a:path w="76200" h="4724400">
                <a:moveTo>
                  <a:pt x="44450" y="3644900"/>
                </a:moveTo>
                <a:lnTo>
                  <a:pt x="31750" y="3644900"/>
                </a:lnTo>
                <a:lnTo>
                  <a:pt x="31750" y="3746500"/>
                </a:lnTo>
                <a:lnTo>
                  <a:pt x="44450" y="3746500"/>
                </a:lnTo>
                <a:lnTo>
                  <a:pt x="44450" y="3644900"/>
                </a:lnTo>
                <a:close/>
              </a:path>
              <a:path w="76200" h="4724400">
                <a:moveTo>
                  <a:pt x="44450" y="3505200"/>
                </a:moveTo>
                <a:lnTo>
                  <a:pt x="31750" y="3505200"/>
                </a:lnTo>
                <a:lnTo>
                  <a:pt x="31750" y="3606800"/>
                </a:lnTo>
                <a:lnTo>
                  <a:pt x="44450" y="3606800"/>
                </a:lnTo>
                <a:lnTo>
                  <a:pt x="44450" y="3505200"/>
                </a:lnTo>
                <a:close/>
              </a:path>
              <a:path w="76200" h="4724400">
                <a:moveTo>
                  <a:pt x="44450" y="3365500"/>
                </a:moveTo>
                <a:lnTo>
                  <a:pt x="31750" y="3365500"/>
                </a:lnTo>
                <a:lnTo>
                  <a:pt x="31750" y="3467100"/>
                </a:lnTo>
                <a:lnTo>
                  <a:pt x="44450" y="3467100"/>
                </a:lnTo>
                <a:lnTo>
                  <a:pt x="44450" y="3365500"/>
                </a:lnTo>
                <a:close/>
              </a:path>
              <a:path w="76200" h="4724400">
                <a:moveTo>
                  <a:pt x="44450" y="3225800"/>
                </a:moveTo>
                <a:lnTo>
                  <a:pt x="31750" y="3225800"/>
                </a:lnTo>
                <a:lnTo>
                  <a:pt x="31750" y="3327400"/>
                </a:lnTo>
                <a:lnTo>
                  <a:pt x="44450" y="3327400"/>
                </a:lnTo>
                <a:lnTo>
                  <a:pt x="44450" y="3225800"/>
                </a:lnTo>
                <a:close/>
              </a:path>
              <a:path w="76200" h="4724400">
                <a:moveTo>
                  <a:pt x="44450" y="3086100"/>
                </a:moveTo>
                <a:lnTo>
                  <a:pt x="31750" y="3086100"/>
                </a:lnTo>
                <a:lnTo>
                  <a:pt x="31750" y="3187700"/>
                </a:lnTo>
                <a:lnTo>
                  <a:pt x="44450" y="3187700"/>
                </a:lnTo>
                <a:lnTo>
                  <a:pt x="44450" y="3086100"/>
                </a:lnTo>
                <a:close/>
              </a:path>
              <a:path w="76200" h="4724400">
                <a:moveTo>
                  <a:pt x="44450" y="2946400"/>
                </a:moveTo>
                <a:lnTo>
                  <a:pt x="31750" y="2946400"/>
                </a:lnTo>
                <a:lnTo>
                  <a:pt x="31750" y="3048000"/>
                </a:lnTo>
                <a:lnTo>
                  <a:pt x="44450" y="3048000"/>
                </a:lnTo>
                <a:lnTo>
                  <a:pt x="44450" y="2946400"/>
                </a:lnTo>
                <a:close/>
              </a:path>
              <a:path w="76200" h="4724400">
                <a:moveTo>
                  <a:pt x="44450" y="2806700"/>
                </a:moveTo>
                <a:lnTo>
                  <a:pt x="31750" y="2806700"/>
                </a:lnTo>
                <a:lnTo>
                  <a:pt x="31750" y="2908300"/>
                </a:lnTo>
                <a:lnTo>
                  <a:pt x="44450" y="2908300"/>
                </a:lnTo>
                <a:lnTo>
                  <a:pt x="44450" y="2806700"/>
                </a:lnTo>
                <a:close/>
              </a:path>
              <a:path w="76200" h="4724400">
                <a:moveTo>
                  <a:pt x="44450" y="2667000"/>
                </a:moveTo>
                <a:lnTo>
                  <a:pt x="31750" y="2667000"/>
                </a:lnTo>
                <a:lnTo>
                  <a:pt x="31750" y="2768600"/>
                </a:lnTo>
                <a:lnTo>
                  <a:pt x="44450" y="2768600"/>
                </a:lnTo>
                <a:lnTo>
                  <a:pt x="44450" y="2667000"/>
                </a:lnTo>
                <a:close/>
              </a:path>
              <a:path w="76200" h="4724400">
                <a:moveTo>
                  <a:pt x="44450" y="2527300"/>
                </a:moveTo>
                <a:lnTo>
                  <a:pt x="31750" y="2527300"/>
                </a:lnTo>
                <a:lnTo>
                  <a:pt x="31750" y="2628900"/>
                </a:lnTo>
                <a:lnTo>
                  <a:pt x="44450" y="2628900"/>
                </a:lnTo>
                <a:lnTo>
                  <a:pt x="44450" y="2527300"/>
                </a:lnTo>
                <a:close/>
              </a:path>
              <a:path w="76200" h="4724400">
                <a:moveTo>
                  <a:pt x="44450" y="2387600"/>
                </a:moveTo>
                <a:lnTo>
                  <a:pt x="31750" y="2387600"/>
                </a:lnTo>
                <a:lnTo>
                  <a:pt x="31750" y="2489200"/>
                </a:lnTo>
                <a:lnTo>
                  <a:pt x="44450" y="2489200"/>
                </a:lnTo>
                <a:lnTo>
                  <a:pt x="44450" y="2387600"/>
                </a:lnTo>
                <a:close/>
              </a:path>
              <a:path w="76200" h="4724400">
                <a:moveTo>
                  <a:pt x="44450" y="2247900"/>
                </a:moveTo>
                <a:lnTo>
                  <a:pt x="31750" y="2247900"/>
                </a:lnTo>
                <a:lnTo>
                  <a:pt x="31750" y="2349500"/>
                </a:lnTo>
                <a:lnTo>
                  <a:pt x="44450" y="2349500"/>
                </a:lnTo>
                <a:lnTo>
                  <a:pt x="44450" y="2247900"/>
                </a:lnTo>
                <a:close/>
              </a:path>
              <a:path w="76200" h="4724400">
                <a:moveTo>
                  <a:pt x="44450" y="2108200"/>
                </a:moveTo>
                <a:lnTo>
                  <a:pt x="31750" y="2108200"/>
                </a:lnTo>
                <a:lnTo>
                  <a:pt x="31750" y="2209800"/>
                </a:lnTo>
                <a:lnTo>
                  <a:pt x="44450" y="2209800"/>
                </a:lnTo>
                <a:lnTo>
                  <a:pt x="44450" y="2108200"/>
                </a:lnTo>
                <a:close/>
              </a:path>
              <a:path w="76200" h="4724400">
                <a:moveTo>
                  <a:pt x="44450" y="1968500"/>
                </a:moveTo>
                <a:lnTo>
                  <a:pt x="31750" y="1968500"/>
                </a:lnTo>
                <a:lnTo>
                  <a:pt x="31750" y="2070100"/>
                </a:lnTo>
                <a:lnTo>
                  <a:pt x="44450" y="2070100"/>
                </a:lnTo>
                <a:lnTo>
                  <a:pt x="44450" y="1968500"/>
                </a:lnTo>
                <a:close/>
              </a:path>
              <a:path w="76200" h="4724400">
                <a:moveTo>
                  <a:pt x="44450" y="1828800"/>
                </a:moveTo>
                <a:lnTo>
                  <a:pt x="31750" y="1828800"/>
                </a:lnTo>
                <a:lnTo>
                  <a:pt x="31750" y="1930400"/>
                </a:lnTo>
                <a:lnTo>
                  <a:pt x="44450" y="1930400"/>
                </a:lnTo>
                <a:lnTo>
                  <a:pt x="44450" y="1828800"/>
                </a:lnTo>
                <a:close/>
              </a:path>
              <a:path w="76200" h="4724400">
                <a:moveTo>
                  <a:pt x="44450" y="1689100"/>
                </a:moveTo>
                <a:lnTo>
                  <a:pt x="31750" y="1689100"/>
                </a:lnTo>
                <a:lnTo>
                  <a:pt x="31750" y="1790700"/>
                </a:lnTo>
                <a:lnTo>
                  <a:pt x="44450" y="1790700"/>
                </a:lnTo>
                <a:lnTo>
                  <a:pt x="44450" y="1689100"/>
                </a:lnTo>
                <a:close/>
              </a:path>
              <a:path w="76200" h="4724400">
                <a:moveTo>
                  <a:pt x="44450" y="1549400"/>
                </a:moveTo>
                <a:lnTo>
                  <a:pt x="31750" y="1549400"/>
                </a:lnTo>
                <a:lnTo>
                  <a:pt x="31750" y="1651000"/>
                </a:lnTo>
                <a:lnTo>
                  <a:pt x="44450" y="1651000"/>
                </a:lnTo>
                <a:lnTo>
                  <a:pt x="44450" y="1549400"/>
                </a:lnTo>
                <a:close/>
              </a:path>
              <a:path w="76200" h="4724400">
                <a:moveTo>
                  <a:pt x="44450" y="1409700"/>
                </a:moveTo>
                <a:lnTo>
                  <a:pt x="31750" y="1409700"/>
                </a:lnTo>
                <a:lnTo>
                  <a:pt x="31750" y="1511300"/>
                </a:lnTo>
                <a:lnTo>
                  <a:pt x="44450" y="1511300"/>
                </a:lnTo>
                <a:lnTo>
                  <a:pt x="44450" y="1409700"/>
                </a:lnTo>
                <a:close/>
              </a:path>
              <a:path w="76200" h="4724400">
                <a:moveTo>
                  <a:pt x="44450" y="1270000"/>
                </a:moveTo>
                <a:lnTo>
                  <a:pt x="31750" y="1270000"/>
                </a:lnTo>
                <a:lnTo>
                  <a:pt x="31750" y="1371600"/>
                </a:lnTo>
                <a:lnTo>
                  <a:pt x="44450" y="1371600"/>
                </a:lnTo>
                <a:lnTo>
                  <a:pt x="44450" y="1270000"/>
                </a:lnTo>
                <a:close/>
              </a:path>
              <a:path w="76200" h="4724400">
                <a:moveTo>
                  <a:pt x="44450" y="1130300"/>
                </a:moveTo>
                <a:lnTo>
                  <a:pt x="31750" y="1130300"/>
                </a:lnTo>
                <a:lnTo>
                  <a:pt x="31750" y="1231900"/>
                </a:lnTo>
                <a:lnTo>
                  <a:pt x="44450" y="1231900"/>
                </a:lnTo>
                <a:lnTo>
                  <a:pt x="44450" y="1130300"/>
                </a:lnTo>
                <a:close/>
              </a:path>
              <a:path w="76200" h="4724400">
                <a:moveTo>
                  <a:pt x="44450" y="990600"/>
                </a:moveTo>
                <a:lnTo>
                  <a:pt x="31750" y="990600"/>
                </a:lnTo>
                <a:lnTo>
                  <a:pt x="31750" y="1092200"/>
                </a:lnTo>
                <a:lnTo>
                  <a:pt x="44450" y="1092200"/>
                </a:lnTo>
                <a:lnTo>
                  <a:pt x="44450" y="990600"/>
                </a:lnTo>
                <a:close/>
              </a:path>
              <a:path w="76200" h="4724400">
                <a:moveTo>
                  <a:pt x="44450" y="850900"/>
                </a:moveTo>
                <a:lnTo>
                  <a:pt x="31750" y="850900"/>
                </a:lnTo>
                <a:lnTo>
                  <a:pt x="31750" y="952500"/>
                </a:lnTo>
                <a:lnTo>
                  <a:pt x="44450" y="952500"/>
                </a:lnTo>
                <a:lnTo>
                  <a:pt x="44450" y="850900"/>
                </a:lnTo>
                <a:close/>
              </a:path>
              <a:path w="76200" h="4724400">
                <a:moveTo>
                  <a:pt x="44450" y="711200"/>
                </a:moveTo>
                <a:lnTo>
                  <a:pt x="31750" y="711200"/>
                </a:lnTo>
                <a:lnTo>
                  <a:pt x="31750" y="812800"/>
                </a:lnTo>
                <a:lnTo>
                  <a:pt x="44450" y="812800"/>
                </a:lnTo>
                <a:lnTo>
                  <a:pt x="44450" y="711200"/>
                </a:lnTo>
                <a:close/>
              </a:path>
              <a:path w="76200" h="4724400">
                <a:moveTo>
                  <a:pt x="44450" y="571500"/>
                </a:moveTo>
                <a:lnTo>
                  <a:pt x="31750" y="571500"/>
                </a:lnTo>
                <a:lnTo>
                  <a:pt x="31750" y="673100"/>
                </a:lnTo>
                <a:lnTo>
                  <a:pt x="44450" y="673100"/>
                </a:lnTo>
                <a:lnTo>
                  <a:pt x="44450" y="571500"/>
                </a:lnTo>
                <a:close/>
              </a:path>
              <a:path w="76200" h="4724400">
                <a:moveTo>
                  <a:pt x="44450" y="431800"/>
                </a:moveTo>
                <a:lnTo>
                  <a:pt x="31750" y="431800"/>
                </a:lnTo>
                <a:lnTo>
                  <a:pt x="31750" y="533400"/>
                </a:lnTo>
                <a:lnTo>
                  <a:pt x="44450" y="533400"/>
                </a:lnTo>
                <a:lnTo>
                  <a:pt x="44450" y="431800"/>
                </a:lnTo>
                <a:close/>
              </a:path>
              <a:path w="76200" h="4724400">
                <a:moveTo>
                  <a:pt x="44450" y="292100"/>
                </a:moveTo>
                <a:lnTo>
                  <a:pt x="31750" y="292100"/>
                </a:lnTo>
                <a:lnTo>
                  <a:pt x="31750" y="393700"/>
                </a:lnTo>
                <a:lnTo>
                  <a:pt x="44450" y="393700"/>
                </a:lnTo>
                <a:lnTo>
                  <a:pt x="44450" y="292100"/>
                </a:lnTo>
                <a:close/>
              </a:path>
              <a:path w="76200" h="4724400">
                <a:moveTo>
                  <a:pt x="44450" y="152400"/>
                </a:moveTo>
                <a:lnTo>
                  <a:pt x="31750" y="152400"/>
                </a:lnTo>
                <a:lnTo>
                  <a:pt x="31750" y="254000"/>
                </a:lnTo>
                <a:lnTo>
                  <a:pt x="44450" y="254000"/>
                </a:lnTo>
                <a:lnTo>
                  <a:pt x="44450" y="152400"/>
                </a:lnTo>
                <a:close/>
              </a:path>
              <a:path w="76200" h="4724400">
                <a:moveTo>
                  <a:pt x="44450" y="63500"/>
                </a:moveTo>
                <a:lnTo>
                  <a:pt x="31750" y="63500"/>
                </a:lnTo>
                <a:lnTo>
                  <a:pt x="31750" y="114300"/>
                </a:lnTo>
                <a:lnTo>
                  <a:pt x="44450" y="114300"/>
                </a:lnTo>
                <a:lnTo>
                  <a:pt x="44450" y="63500"/>
                </a:lnTo>
                <a:close/>
              </a:path>
              <a:path w="76200" h="4724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724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487" y="3206495"/>
            <a:ext cx="211785" cy="2117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6780" y="3491382"/>
            <a:ext cx="1553210" cy="427681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57785" rIns="0" bIns="0" rtlCol="0">
            <a:spAutoFit/>
          </a:bodyPr>
          <a:lstStyle/>
          <a:p>
            <a:pPr marL="297815">
              <a:lnSpc>
                <a:spcPct val="100000"/>
              </a:lnSpc>
              <a:spcBef>
                <a:spcPts val="455"/>
              </a:spcBef>
            </a:pPr>
            <a:r>
              <a:rPr lang="en-PH" sz="1200" b="1" i="1" spc="-5" dirty="0" smtClean="0">
                <a:solidFill>
                  <a:srgbClr val="001F5F"/>
                </a:solidFill>
                <a:latin typeface="Arial"/>
                <a:cs typeface="Arial"/>
              </a:rPr>
              <a:t>5 September </a:t>
            </a:r>
            <a:r>
              <a:rPr sz="1200" b="1" i="1" spc="-4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2019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9550" y="4898009"/>
            <a:ext cx="198691" cy="2117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15484" y="2002535"/>
            <a:ext cx="3982212" cy="20436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PH" dirty="0" smtClean="0"/>
          </a:p>
          <a:p>
            <a:endParaRPr lang="en-PH" dirty="0"/>
          </a:p>
          <a:p>
            <a:r>
              <a:rPr lang="en-PH" sz="1600" dirty="0" smtClean="0">
                <a:solidFill>
                  <a:schemeClr val="tx2">
                    <a:lumMod val="75000"/>
                  </a:schemeClr>
                </a:solidFill>
              </a:rPr>
              <a:t>Approving the delisting of airline tickets under the Government Fares Agreement in the list of common-use supplies and equipment of  the Procurement Service </a:t>
            </a:r>
            <a:endParaRPr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61580" y="388493"/>
            <a:ext cx="7982584" cy="831215"/>
          </a:xfrm>
          <a:custGeom>
            <a:avLst/>
            <a:gdLst/>
            <a:ahLst/>
            <a:cxnLst/>
            <a:rect l="l" t="t" r="r" b="b"/>
            <a:pathLst>
              <a:path w="7982584" h="831215">
                <a:moveTo>
                  <a:pt x="7982419" y="0"/>
                </a:moveTo>
                <a:lnTo>
                  <a:pt x="0" y="0"/>
                </a:lnTo>
                <a:lnTo>
                  <a:pt x="742403" y="821182"/>
                </a:lnTo>
                <a:lnTo>
                  <a:pt x="7982419" y="830682"/>
                </a:lnTo>
                <a:lnTo>
                  <a:pt x="7982419" y="0"/>
                </a:lnTo>
                <a:close/>
              </a:path>
            </a:pathLst>
          </a:custGeom>
          <a:solidFill>
            <a:srgbClr val="E6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94916" y="365759"/>
            <a:ext cx="7011924" cy="673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5152" y="365759"/>
            <a:ext cx="655320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00351" y="618108"/>
            <a:ext cx="6437122" cy="2852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8147" y="3116326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2391727" y="0"/>
                </a:moveTo>
                <a:lnTo>
                  <a:pt x="0" y="0"/>
                </a:lnTo>
                <a:lnTo>
                  <a:pt x="104254" y="174625"/>
                </a:lnTo>
                <a:lnTo>
                  <a:pt x="0" y="349250"/>
                </a:lnTo>
                <a:lnTo>
                  <a:pt x="2391727" y="349250"/>
                </a:lnTo>
                <a:lnTo>
                  <a:pt x="2495994" y="174625"/>
                </a:lnTo>
                <a:lnTo>
                  <a:pt x="239172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8147" y="3116326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0" y="0"/>
                </a:moveTo>
                <a:lnTo>
                  <a:pt x="2391727" y="0"/>
                </a:lnTo>
                <a:lnTo>
                  <a:pt x="2495994" y="174625"/>
                </a:lnTo>
                <a:lnTo>
                  <a:pt x="2391727" y="349250"/>
                </a:lnTo>
                <a:lnTo>
                  <a:pt x="0" y="349250"/>
                </a:lnTo>
                <a:lnTo>
                  <a:pt x="104254" y="1746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0556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20064" y="3183128"/>
            <a:ext cx="20910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GPPB Resolution No.</a:t>
            </a: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PH" sz="1200" dirty="0" smtClean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-2019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85516" y="2011679"/>
            <a:ext cx="1824228" cy="20299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PH" dirty="0" smtClean="0"/>
          </a:p>
          <a:p>
            <a:endParaRPr lang="en-PH" dirty="0"/>
          </a:p>
          <a:p>
            <a:r>
              <a:rPr lang="en-PH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Purchase of Airline tickets thru the GFA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15132" y="1494053"/>
            <a:ext cx="1371600" cy="30734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57150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450"/>
              </a:spcBef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ISSUES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24600" y="1491640"/>
            <a:ext cx="1371600" cy="307340"/>
          </a:xfrm>
          <a:prstGeom prst="rect">
            <a:avLst/>
          </a:prstGeom>
          <a:solidFill>
            <a:srgbClr val="A9D18E"/>
          </a:solidFill>
        </p:spPr>
        <p:txBody>
          <a:bodyPr vert="horz" wrap="square" lIns="0" tIns="57150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450"/>
              </a:spcBef>
            </a:pP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ACTIONS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7885" y="5179593"/>
            <a:ext cx="1629410" cy="243655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58419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459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4990" y="4804536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0" y="0"/>
                </a:moveTo>
                <a:lnTo>
                  <a:pt x="2391803" y="0"/>
                </a:lnTo>
                <a:lnTo>
                  <a:pt x="2496070" y="174625"/>
                </a:lnTo>
                <a:lnTo>
                  <a:pt x="2391803" y="349250"/>
                </a:lnTo>
                <a:lnTo>
                  <a:pt x="0" y="349250"/>
                </a:lnTo>
                <a:lnTo>
                  <a:pt x="104254" y="1746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0556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6958" y="4871720"/>
            <a:ext cx="2090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GPPB Resolution No.</a:t>
            </a: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10-2019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24580" y="4525467"/>
            <a:ext cx="1555115" cy="81661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275"/>
              </a:spcBef>
            </a:pPr>
            <a:r>
              <a:rPr sz="1400" dirty="0" smtClean="0">
                <a:solidFill>
                  <a:srgbClr val="FFFFFF"/>
                </a:solidFill>
                <a:latin typeface="Arial"/>
                <a:cs typeface="Arial"/>
              </a:rPr>
              <a:t>fusion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 to</a:t>
            </a:r>
            <a:r>
              <a:rPr sz="1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acceptability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Temporary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PCAB  License.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9"/>
          <p:cNvSpPr txBox="1"/>
          <p:nvPr/>
        </p:nvSpPr>
        <p:spPr>
          <a:xfrm>
            <a:off x="819633" y="5179253"/>
            <a:ext cx="1553210" cy="243015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57785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455"/>
              </a:spcBef>
            </a:pPr>
            <a:r>
              <a:rPr lang="en-PH" sz="1200" b="1" i="1" spc="-5" dirty="0" smtClean="0">
                <a:solidFill>
                  <a:srgbClr val="001F5F"/>
                </a:solidFill>
                <a:latin typeface="Arial"/>
                <a:cs typeface="Arial"/>
              </a:rPr>
              <a:t>05 September 2019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5" name="object 17"/>
          <p:cNvSpPr/>
          <p:nvPr/>
        </p:nvSpPr>
        <p:spPr>
          <a:xfrm>
            <a:off x="381000" y="4804196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2391727" y="0"/>
                </a:moveTo>
                <a:lnTo>
                  <a:pt x="0" y="0"/>
                </a:lnTo>
                <a:lnTo>
                  <a:pt x="104254" y="174625"/>
                </a:lnTo>
                <a:lnTo>
                  <a:pt x="0" y="349250"/>
                </a:lnTo>
                <a:lnTo>
                  <a:pt x="2391727" y="349250"/>
                </a:lnTo>
                <a:lnTo>
                  <a:pt x="2495994" y="174625"/>
                </a:lnTo>
                <a:lnTo>
                  <a:pt x="239172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8"/>
          <p:cNvSpPr/>
          <p:nvPr/>
        </p:nvSpPr>
        <p:spPr>
          <a:xfrm>
            <a:off x="381000" y="4804196"/>
            <a:ext cx="2496185" cy="349250"/>
          </a:xfrm>
          <a:custGeom>
            <a:avLst/>
            <a:gdLst/>
            <a:ahLst/>
            <a:cxnLst/>
            <a:rect l="l" t="t" r="r" b="b"/>
            <a:pathLst>
              <a:path w="2496185" h="349250">
                <a:moveTo>
                  <a:pt x="0" y="0"/>
                </a:moveTo>
                <a:lnTo>
                  <a:pt x="2391727" y="0"/>
                </a:lnTo>
                <a:lnTo>
                  <a:pt x="2495994" y="174625"/>
                </a:lnTo>
                <a:lnTo>
                  <a:pt x="2391727" y="349250"/>
                </a:lnTo>
                <a:lnTo>
                  <a:pt x="0" y="349250"/>
                </a:lnTo>
                <a:lnTo>
                  <a:pt x="104254" y="1746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0556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9"/>
          <p:cNvSpPr txBox="1"/>
          <p:nvPr/>
        </p:nvSpPr>
        <p:spPr>
          <a:xfrm>
            <a:off x="582917" y="4870744"/>
            <a:ext cx="20910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GPPB Resolution No.</a:t>
            </a: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PH" sz="1200" dirty="0" smtClean="0">
                <a:solidFill>
                  <a:srgbClr val="FFFFFF"/>
                </a:solidFill>
                <a:latin typeface="Arial"/>
                <a:cs typeface="Arial"/>
              </a:rPr>
              <a:t>20-2019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8" name="object 20"/>
          <p:cNvSpPr/>
          <p:nvPr/>
        </p:nvSpPr>
        <p:spPr>
          <a:xfrm>
            <a:off x="2957513" y="4176943"/>
            <a:ext cx="1852231" cy="1591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1"/>
          <p:cNvSpPr txBox="1"/>
          <p:nvPr/>
        </p:nvSpPr>
        <p:spPr>
          <a:xfrm>
            <a:off x="3107880" y="4647352"/>
            <a:ext cx="1478852" cy="422552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-1270" algn="ctr">
              <a:lnSpc>
                <a:spcPts val="1510"/>
              </a:lnSpc>
              <a:spcBef>
                <a:spcPts val="295"/>
              </a:spcBef>
            </a:pPr>
            <a:r>
              <a:rPr sz="1400" spc="-5" dirty="0" smtClean="0">
                <a:solidFill>
                  <a:srgbClr val="FFFFFF"/>
                </a:solidFill>
                <a:latin typeface="Arial"/>
                <a:cs typeface="Arial"/>
              </a:rPr>
              <a:t>Procurement</a:t>
            </a:r>
            <a:r>
              <a:rPr sz="140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  Motor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Vehicles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3" name="object 11"/>
          <p:cNvSpPr/>
          <p:nvPr/>
        </p:nvSpPr>
        <p:spPr>
          <a:xfrm>
            <a:off x="4987456" y="4196942"/>
            <a:ext cx="3936006" cy="18990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PH" dirty="0" smtClean="0"/>
          </a:p>
          <a:p>
            <a:r>
              <a:rPr lang="en-PH" sz="1600" dirty="0" smtClean="0">
                <a:solidFill>
                  <a:schemeClr val="tx2">
                    <a:lumMod val="75000"/>
                  </a:schemeClr>
                </a:solidFill>
              </a:rPr>
              <a:t>Approving </a:t>
            </a:r>
            <a:r>
              <a:rPr lang="en-PH" sz="1600" dirty="0" smtClean="0">
                <a:solidFill>
                  <a:schemeClr val="tx2">
                    <a:lumMod val="75000"/>
                  </a:schemeClr>
                </a:solidFill>
              </a:rPr>
              <a:t>the delisting of motor vehicles in the list of common-use supplies and equipment in the Procurement Service.</a:t>
            </a:r>
            <a:endParaRPr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3547</Words>
  <Application>Microsoft Office PowerPoint</Application>
  <PresentationFormat>On-screen Show (4:3)</PresentationFormat>
  <Paragraphs>476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Recent GPPB Resolutions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Framework Agreement</vt:lpstr>
      <vt:lpstr>PowerPoint Presentation</vt:lpstr>
      <vt:lpstr>PowerPoint Presentation</vt:lpstr>
      <vt:lpstr>PowerPoint Presentation</vt:lpstr>
      <vt:lpstr>For a duration of one (1) year</vt:lpstr>
      <vt:lpstr>For a duration of two (2) to three (3) years</vt:lpstr>
      <vt:lpstr>PowerPoint Presentation</vt:lpstr>
      <vt:lpstr>The Agreement shall include the following: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Allowed</vt:lpstr>
      <vt:lpstr>Guidelines on Early  Procurement Activities</vt:lpstr>
      <vt:lpstr>What is EPA?</vt:lpstr>
      <vt:lpstr>Basis for the conduct of EPA</vt:lpstr>
      <vt:lpstr>Basis for the conduct of EPA</vt:lpstr>
      <vt:lpstr>Basis for the conduct of EPA</vt:lpstr>
      <vt:lpstr>PowerPoint Presentation</vt:lpstr>
      <vt:lpstr>PowerPoint Presentation</vt:lpstr>
      <vt:lpstr>Discussion:</vt:lpstr>
      <vt:lpstr>Discussion:</vt:lpstr>
      <vt:lpstr>Discussion:</vt:lpstr>
      <vt:lpstr>Discussion:</vt:lpstr>
      <vt:lpstr>Discussion:</vt:lpstr>
      <vt:lpstr>Discussion:</vt:lpstr>
      <vt:lpstr>Discussion:</vt:lpstr>
      <vt:lpstr>Discussion:</vt:lpstr>
      <vt:lpstr>Illustrative Example:</vt:lpstr>
      <vt:lpstr>Discussion:</vt:lpstr>
      <vt:lpstr>Illustrative Example</vt:lpstr>
      <vt:lpstr>Discussion:</vt:lpstr>
      <vt:lpstr>PowerPoint Presentation</vt:lpstr>
      <vt:lpstr>Discussion:</vt:lpstr>
      <vt:lpstr>Discussion:</vt:lpstr>
      <vt:lpstr>Illustrative Example:</vt:lpstr>
      <vt:lpstr>Discussion:</vt:lpstr>
      <vt:lpstr>Discussion:</vt:lpstr>
      <vt:lpstr>Discussion:</vt:lpstr>
      <vt:lpstr>Discussion:</vt:lpstr>
      <vt:lpstr>PowerPoint Presentation</vt:lpstr>
      <vt:lpstr>Discussion:</vt:lpstr>
      <vt:lpstr>PowerPoint Presentation</vt:lpstr>
      <vt:lpstr>Discussion: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 Entredicho-Caong</dc:creator>
  <cp:lastModifiedBy>mae chua</cp:lastModifiedBy>
  <cp:revision>14</cp:revision>
  <dcterms:created xsi:type="dcterms:W3CDTF">2019-09-17T07:11:04Z</dcterms:created>
  <dcterms:modified xsi:type="dcterms:W3CDTF">2019-09-19T03:47:38Z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2019-09-17T00:00:00Z</vt:filetime>
  </property>
</Properties>
</file>