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339" r:id="rId2"/>
    <p:sldId id="340" r:id="rId3"/>
    <p:sldId id="342" r:id="rId4"/>
    <p:sldId id="366" r:id="rId5"/>
    <p:sldId id="341" r:id="rId6"/>
    <p:sldId id="348" r:id="rId7"/>
    <p:sldId id="350" r:id="rId8"/>
    <p:sldId id="351" r:id="rId9"/>
    <p:sldId id="367" r:id="rId10"/>
    <p:sldId id="355" r:id="rId11"/>
    <p:sldId id="368" r:id="rId12"/>
    <p:sldId id="362" r:id="rId13"/>
    <p:sldId id="343" r:id="rId14"/>
    <p:sldId id="344" r:id="rId15"/>
    <p:sldId id="354" r:id="rId16"/>
    <p:sldId id="357" r:id="rId17"/>
    <p:sldId id="365" r:id="rId18"/>
    <p:sldId id="358" r:id="rId19"/>
    <p:sldId id="360" r:id="rId20"/>
    <p:sldId id="363" r:id="rId21"/>
    <p:sldId id="353" r:id="rId2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 Francesca S. Cortes" initials="SFSC" lastIdx="1" clrIdx="0">
    <p:extLst>
      <p:ext uri="{19B8F6BF-5375-455C-9EA6-DF929625EA0E}">
        <p15:presenceInfo xmlns:p15="http://schemas.microsoft.com/office/powerpoint/2012/main" userId="Sol Francesca S. Cort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65349" autoAdjust="0"/>
  </p:normalViewPr>
  <p:slideViewPr>
    <p:cSldViewPr snapToGrid="0">
      <p:cViewPr varScale="1">
        <p:scale>
          <a:sx n="56" d="100"/>
          <a:sy n="56" d="100"/>
        </p:scale>
        <p:origin x="1851" y="45"/>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835A29-9D50-4D94-8C0A-0DCC4043E320}"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US"/>
        </a:p>
      </dgm:t>
    </dgm:pt>
    <dgm:pt modelId="{17BCE43F-BE13-48A1-9C56-703E90630045}">
      <dgm:prSet phldrT="[Text]"/>
      <dgm:spPr/>
      <dgm:t>
        <a:bodyPr/>
        <a:lstStyle/>
        <a:p>
          <a:r>
            <a:rPr lang="en-US" dirty="0" smtClean="0"/>
            <a:t>Legal Framework</a:t>
          </a:r>
          <a:endParaRPr lang="en-US" dirty="0"/>
        </a:p>
      </dgm:t>
    </dgm:pt>
    <dgm:pt modelId="{71A54959-59DC-4358-A626-DEE8750164D8}" type="parTrans" cxnId="{04996AAA-D761-4B14-9EEC-0BBFAA8E4B5D}">
      <dgm:prSet/>
      <dgm:spPr/>
      <dgm:t>
        <a:bodyPr/>
        <a:lstStyle/>
        <a:p>
          <a:endParaRPr lang="en-US"/>
        </a:p>
      </dgm:t>
    </dgm:pt>
    <dgm:pt modelId="{9DB3C2A3-941C-422F-86E4-54C6175DC118}" type="sibTrans" cxnId="{04996AAA-D761-4B14-9EEC-0BBFAA8E4B5D}">
      <dgm:prSet/>
      <dgm:spPr/>
      <dgm:t>
        <a:bodyPr/>
        <a:lstStyle/>
        <a:p>
          <a:endParaRPr lang="en-US"/>
        </a:p>
      </dgm:t>
    </dgm:pt>
    <dgm:pt modelId="{CDFD43F4-AD97-4294-A4BB-B60A65379D5C}">
      <dgm:prSet phldrT="[Text]"/>
      <dgm:spPr/>
      <dgm:t>
        <a:bodyPr/>
        <a:lstStyle/>
        <a:p>
          <a:r>
            <a:rPr lang="en-US" dirty="0" smtClean="0"/>
            <a:t>1. Fiscal Framework</a:t>
          </a:r>
          <a:endParaRPr lang="en-US" dirty="0"/>
        </a:p>
      </dgm:t>
    </dgm:pt>
    <dgm:pt modelId="{8455E350-B4F6-48D0-AFDF-9FE846CC7400}" type="parTrans" cxnId="{AACB6651-58C8-418B-A6BB-3719164EB4CD}">
      <dgm:prSet/>
      <dgm:spPr/>
      <dgm:t>
        <a:bodyPr/>
        <a:lstStyle/>
        <a:p>
          <a:endParaRPr lang="en-US"/>
        </a:p>
      </dgm:t>
    </dgm:pt>
    <dgm:pt modelId="{991826D9-4656-4D13-A9C0-D4E6654DB050}" type="sibTrans" cxnId="{AACB6651-58C8-418B-A6BB-3719164EB4CD}">
      <dgm:prSet/>
      <dgm:spPr/>
      <dgm:t>
        <a:bodyPr/>
        <a:lstStyle/>
        <a:p>
          <a:endParaRPr lang="en-US"/>
        </a:p>
      </dgm:t>
    </dgm:pt>
    <dgm:pt modelId="{86859F0D-89D3-4649-ADA7-E4DFA08B69B1}">
      <dgm:prSet phldrT="[Text]"/>
      <dgm:spPr/>
      <dgm:t>
        <a:bodyPr/>
        <a:lstStyle/>
        <a:p>
          <a:r>
            <a:rPr lang="en-US" dirty="0" smtClean="0"/>
            <a:t>2. Budget Preparation and Legislation</a:t>
          </a:r>
          <a:endParaRPr lang="en-US" dirty="0"/>
        </a:p>
      </dgm:t>
    </dgm:pt>
    <dgm:pt modelId="{9BB24B25-64C2-44D6-B813-0403BB4BDFB8}" type="parTrans" cxnId="{4ECF16AA-CF09-45F6-9691-F60588426679}">
      <dgm:prSet/>
      <dgm:spPr/>
      <dgm:t>
        <a:bodyPr/>
        <a:lstStyle/>
        <a:p>
          <a:endParaRPr lang="en-US"/>
        </a:p>
      </dgm:t>
    </dgm:pt>
    <dgm:pt modelId="{0E73E467-236D-4253-A97D-DE52D4257536}" type="sibTrans" cxnId="{4ECF16AA-CF09-45F6-9691-F60588426679}">
      <dgm:prSet/>
      <dgm:spPr/>
      <dgm:t>
        <a:bodyPr/>
        <a:lstStyle/>
        <a:p>
          <a:endParaRPr lang="en-US"/>
        </a:p>
      </dgm:t>
    </dgm:pt>
    <dgm:pt modelId="{D7211171-D4D0-466C-AD35-7627FCA0583C}">
      <dgm:prSet phldrT="[Text]"/>
      <dgm:spPr/>
      <dgm:t>
        <a:bodyPr/>
        <a:lstStyle/>
        <a:p>
          <a:r>
            <a:rPr lang="en-US" dirty="0" smtClean="0"/>
            <a:t>3. Budget Execution</a:t>
          </a:r>
          <a:endParaRPr lang="en-US" dirty="0"/>
        </a:p>
      </dgm:t>
    </dgm:pt>
    <dgm:pt modelId="{E65242FC-48A8-41F5-8534-DE743D9A3038}" type="parTrans" cxnId="{D8E5F26F-4032-4094-97D9-96C2ED80015B}">
      <dgm:prSet/>
      <dgm:spPr/>
      <dgm:t>
        <a:bodyPr/>
        <a:lstStyle/>
        <a:p>
          <a:endParaRPr lang="en-US"/>
        </a:p>
      </dgm:t>
    </dgm:pt>
    <dgm:pt modelId="{397B29EC-B438-472B-B2C6-D15AFD61E2AB}" type="sibTrans" cxnId="{D8E5F26F-4032-4094-97D9-96C2ED80015B}">
      <dgm:prSet/>
      <dgm:spPr/>
      <dgm:t>
        <a:bodyPr/>
        <a:lstStyle/>
        <a:p>
          <a:endParaRPr lang="en-US"/>
        </a:p>
      </dgm:t>
    </dgm:pt>
    <dgm:pt modelId="{7B028F4F-2909-4BDB-88F9-93B175A04064}">
      <dgm:prSet phldrT="[Text]"/>
      <dgm:spPr/>
      <dgm:t>
        <a:bodyPr/>
        <a:lstStyle/>
        <a:p>
          <a:r>
            <a:rPr lang="en-US" dirty="0" smtClean="0"/>
            <a:t>5. Control and Audit</a:t>
          </a:r>
          <a:endParaRPr lang="en-US" dirty="0"/>
        </a:p>
      </dgm:t>
    </dgm:pt>
    <dgm:pt modelId="{E5D99D22-7FC1-4937-9367-C7E86A791F58}" type="parTrans" cxnId="{8C07F3B3-1C8D-4C4A-8B52-3F12824EBCF4}">
      <dgm:prSet/>
      <dgm:spPr/>
      <dgm:t>
        <a:bodyPr/>
        <a:lstStyle/>
        <a:p>
          <a:endParaRPr lang="en-US"/>
        </a:p>
      </dgm:t>
    </dgm:pt>
    <dgm:pt modelId="{72406D55-B204-4F0D-98E6-D2CE68B36136}" type="sibTrans" cxnId="{8C07F3B3-1C8D-4C4A-8B52-3F12824EBCF4}">
      <dgm:prSet/>
      <dgm:spPr/>
      <dgm:t>
        <a:bodyPr/>
        <a:lstStyle/>
        <a:p>
          <a:endParaRPr lang="en-US"/>
        </a:p>
      </dgm:t>
    </dgm:pt>
    <dgm:pt modelId="{10DCF42E-2D34-4E80-9679-596A9E5D3542}">
      <dgm:prSet phldrT="[Text]"/>
      <dgm:spPr/>
      <dgm:t>
        <a:bodyPr/>
        <a:lstStyle/>
        <a:p>
          <a:r>
            <a:rPr lang="en-US" dirty="0" smtClean="0"/>
            <a:t>4. Accounting and Reporting</a:t>
          </a:r>
          <a:endParaRPr lang="en-US" dirty="0"/>
        </a:p>
      </dgm:t>
    </dgm:pt>
    <dgm:pt modelId="{630D6B02-E829-41D6-939C-8D630277A3A5}" type="parTrans" cxnId="{9D1D8803-BCD5-47D4-91A0-460FB352F8C5}">
      <dgm:prSet/>
      <dgm:spPr/>
      <dgm:t>
        <a:bodyPr/>
        <a:lstStyle/>
        <a:p>
          <a:endParaRPr lang="en-US"/>
        </a:p>
      </dgm:t>
    </dgm:pt>
    <dgm:pt modelId="{CEAE6288-E1B9-43DD-98DF-D0142BF4FBDA}" type="sibTrans" cxnId="{9D1D8803-BCD5-47D4-91A0-460FB352F8C5}">
      <dgm:prSet/>
      <dgm:spPr/>
      <dgm:t>
        <a:bodyPr/>
        <a:lstStyle/>
        <a:p>
          <a:endParaRPr lang="en-US"/>
        </a:p>
      </dgm:t>
    </dgm:pt>
    <dgm:pt modelId="{512180F8-8E09-4690-9867-1F5E2B360660}" type="pres">
      <dgm:prSet presAssocID="{93835A29-9D50-4D94-8C0A-0DCC4043E320}" presName="Name0" presStyleCnt="0">
        <dgm:presLayoutVars>
          <dgm:chMax val="1"/>
          <dgm:dir/>
          <dgm:animLvl val="ctr"/>
          <dgm:resizeHandles val="exact"/>
        </dgm:presLayoutVars>
      </dgm:prSet>
      <dgm:spPr/>
      <dgm:t>
        <a:bodyPr/>
        <a:lstStyle/>
        <a:p>
          <a:endParaRPr lang="en-US"/>
        </a:p>
      </dgm:t>
    </dgm:pt>
    <dgm:pt modelId="{5F269981-CDF2-499B-9F5A-DA397B38916E}" type="pres">
      <dgm:prSet presAssocID="{17BCE43F-BE13-48A1-9C56-703E90630045}" presName="centerShape" presStyleLbl="node0" presStyleIdx="0" presStyleCnt="1"/>
      <dgm:spPr/>
      <dgm:t>
        <a:bodyPr/>
        <a:lstStyle/>
        <a:p>
          <a:endParaRPr lang="en-US"/>
        </a:p>
      </dgm:t>
    </dgm:pt>
    <dgm:pt modelId="{E45586AD-16ED-4325-9E6D-D286EF43F6B3}" type="pres">
      <dgm:prSet presAssocID="{CDFD43F4-AD97-4294-A4BB-B60A65379D5C}" presName="node" presStyleLbl="node1" presStyleIdx="0" presStyleCnt="5">
        <dgm:presLayoutVars>
          <dgm:bulletEnabled val="1"/>
        </dgm:presLayoutVars>
      </dgm:prSet>
      <dgm:spPr/>
      <dgm:t>
        <a:bodyPr/>
        <a:lstStyle/>
        <a:p>
          <a:endParaRPr lang="en-US"/>
        </a:p>
      </dgm:t>
    </dgm:pt>
    <dgm:pt modelId="{F779D9A8-4493-4A1A-A05B-2C61FEA38BAF}" type="pres">
      <dgm:prSet presAssocID="{CDFD43F4-AD97-4294-A4BB-B60A65379D5C}" presName="dummy" presStyleCnt="0"/>
      <dgm:spPr/>
      <dgm:t>
        <a:bodyPr/>
        <a:lstStyle/>
        <a:p>
          <a:endParaRPr lang="en-US"/>
        </a:p>
      </dgm:t>
    </dgm:pt>
    <dgm:pt modelId="{1DD99811-1079-480A-97B9-AC45202BEFA6}" type="pres">
      <dgm:prSet presAssocID="{991826D9-4656-4D13-A9C0-D4E6654DB050}" presName="sibTrans" presStyleLbl="sibTrans2D1" presStyleIdx="0" presStyleCnt="5"/>
      <dgm:spPr/>
      <dgm:t>
        <a:bodyPr/>
        <a:lstStyle/>
        <a:p>
          <a:endParaRPr lang="en-US"/>
        </a:p>
      </dgm:t>
    </dgm:pt>
    <dgm:pt modelId="{0EA3DE55-4B63-4312-B53A-A83A3489F564}" type="pres">
      <dgm:prSet presAssocID="{86859F0D-89D3-4649-ADA7-E4DFA08B69B1}" presName="node" presStyleLbl="node1" presStyleIdx="1" presStyleCnt="5">
        <dgm:presLayoutVars>
          <dgm:bulletEnabled val="1"/>
        </dgm:presLayoutVars>
      </dgm:prSet>
      <dgm:spPr/>
      <dgm:t>
        <a:bodyPr/>
        <a:lstStyle/>
        <a:p>
          <a:endParaRPr lang="en-US"/>
        </a:p>
      </dgm:t>
    </dgm:pt>
    <dgm:pt modelId="{49B0915B-1783-42A9-99F8-C5A696912167}" type="pres">
      <dgm:prSet presAssocID="{86859F0D-89D3-4649-ADA7-E4DFA08B69B1}" presName="dummy" presStyleCnt="0"/>
      <dgm:spPr/>
      <dgm:t>
        <a:bodyPr/>
        <a:lstStyle/>
        <a:p>
          <a:endParaRPr lang="en-US"/>
        </a:p>
      </dgm:t>
    </dgm:pt>
    <dgm:pt modelId="{499232BB-CA58-4C5E-A84A-4787DB1AF818}" type="pres">
      <dgm:prSet presAssocID="{0E73E467-236D-4253-A97D-DE52D4257536}" presName="sibTrans" presStyleLbl="sibTrans2D1" presStyleIdx="1" presStyleCnt="5"/>
      <dgm:spPr/>
      <dgm:t>
        <a:bodyPr/>
        <a:lstStyle/>
        <a:p>
          <a:endParaRPr lang="en-US"/>
        </a:p>
      </dgm:t>
    </dgm:pt>
    <dgm:pt modelId="{896030C9-48D5-4B5B-ADBC-D0A01D3E5685}" type="pres">
      <dgm:prSet presAssocID="{D7211171-D4D0-466C-AD35-7627FCA0583C}" presName="node" presStyleLbl="node1" presStyleIdx="2" presStyleCnt="5">
        <dgm:presLayoutVars>
          <dgm:bulletEnabled val="1"/>
        </dgm:presLayoutVars>
      </dgm:prSet>
      <dgm:spPr/>
      <dgm:t>
        <a:bodyPr/>
        <a:lstStyle/>
        <a:p>
          <a:endParaRPr lang="en-US"/>
        </a:p>
      </dgm:t>
    </dgm:pt>
    <dgm:pt modelId="{70F5A2F4-2C76-4449-9940-7C79759C8780}" type="pres">
      <dgm:prSet presAssocID="{D7211171-D4D0-466C-AD35-7627FCA0583C}" presName="dummy" presStyleCnt="0"/>
      <dgm:spPr/>
      <dgm:t>
        <a:bodyPr/>
        <a:lstStyle/>
        <a:p>
          <a:endParaRPr lang="en-US"/>
        </a:p>
      </dgm:t>
    </dgm:pt>
    <dgm:pt modelId="{67053BC6-7C3C-4AAB-A8ED-1ECF851662D0}" type="pres">
      <dgm:prSet presAssocID="{397B29EC-B438-472B-B2C6-D15AFD61E2AB}" presName="sibTrans" presStyleLbl="sibTrans2D1" presStyleIdx="2" presStyleCnt="5"/>
      <dgm:spPr/>
      <dgm:t>
        <a:bodyPr/>
        <a:lstStyle/>
        <a:p>
          <a:endParaRPr lang="en-US"/>
        </a:p>
      </dgm:t>
    </dgm:pt>
    <dgm:pt modelId="{CC349233-0152-42AF-989B-18D47E3BD3CB}" type="pres">
      <dgm:prSet presAssocID="{10DCF42E-2D34-4E80-9679-596A9E5D3542}" presName="node" presStyleLbl="node1" presStyleIdx="3" presStyleCnt="5">
        <dgm:presLayoutVars>
          <dgm:bulletEnabled val="1"/>
        </dgm:presLayoutVars>
      </dgm:prSet>
      <dgm:spPr/>
      <dgm:t>
        <a:bodyPr/>
        <a:lstStyle/>
        <a:p>
          <a:endParaRPr lang="en-US"/>
        </a:p>
      </dgm:t>
    </dgm:pt>
    <dgm:pt modelId="{628EFACA-7355-4CA5-9BCC-2B8BA602CF2A}" type="pres">
      <dgm:prSet presAssocID="{10DCF42E-2D34-4E80-9679-596A9E5D3542}" presName="dummy" presStyleCnt="0"/>
      <dgm:spPr/>
      <dgm:t>
        <a:bodyPr/>
        <a:lstStyle/>
        <a:p>
          <a:endParaRPr lang="en-US"/>
        </a:p>
      </dgm:t>
    </dgm:pt>
    <dgm:pt modelId="{DF68328F-CA72-4F39-B307-AE41E8424D3E}" type="pres">
      <dgm:prSet presAssocID="{CEAE6288-E1B9-43DD-98DF-D0142BF4FBDA}" presName="sibTrans" presStyleLbl="sibTrans2D1" presStyleIdx="3" presStyleCnt="5"/>
      <dgm:spPr/>
      <dgm:t>
        <a:bodyPr/>
        <a:lstStyle/>
        <a:p>
          <a:endParaRPr lang="en-US"/>
        </a:p>
      </dgm:t>
    </dgm:pt>
    <dgm:pt modelId="{62C72449-0AD9-4874-966D-AC2FBB3F6BC1}" type="pres">
      <dgm:prSet presAssocID="{7B028F4F-2909-4BDB-88F9-93B175A04064}" presName="node" presStyleLbl="node1" presStyleIdx="4" presStyleCnt="5">
        <dgm:presLayoutVars>
          <dgm:bulletEnabled val="1"/>
        </dgm:presLayoutVars>
      </dgm:prSet>
      <dgm:spPr/>
      <dgm:t>
        <a:bodyPr/>
        <a:lstStyle/>
        <a:p>
          <a:endParaRPr lang="en-US"/>
        </a:p>
      </dgm:t>
    </dgm:pt>
    <dgm:pt modelId="{9FE4FB7D-AB7A-4B76-A513-6C46FA1CE3C8}" type="pres">
      <dgm:prSet presAssocID="{7B028F4F-2909-4BDB-88F9-93B175A04064}" presName="dummy" presStyleCnt="0"/>
      <dgm:spPr/>
      <dgm:t>
        <a:bodyPr/>
        <a:lstStyle/>
        <a:p>
          <a:endParaRPr lang="en-US"/>
        </a:p>
      </dgm:t>
    </dgm:pt>
    <dgm:pt modelId="{89AD152E-F3A2-4323-B286-8028F35F24D5}" type="pres">
      <dgm:prSet presAssocID="{72406D55-B204-4F0D-98E6-D2CE68B36136}" presName="sibTrans" presStyleLbl="sibTrans2D1" presStyleIdx="4" presStyleCnt="5"/>
      <dgm:spPr/>
      <dgm:t>
        <a:bodyPr/>
        <a:lstStyle/>
        <a:p>
          <a:endParaRPr lang="en-US"/>
        </a:p>
      </dgm:t>
    </dgm:pt>
  </dgm:ptLst>
  <dgm:cxnLst>
    <dgm:cxn modelId="{8807B3AE-7023-4EB3-B8C3-7B75717B5857}" type="presOf" srcId="{0E73E467-236D-4253-A97D-DE52D4257536}" destId="{499232BB-CA58-4C5E-A84A-4787DB1AF818}" srcOrd="0" destOrd="0" presId="urn:microsoft.com/office/officeart/2005/8/layout/radial6"/>
    <dgm:cxn modelId="{9D1D8803-BCD5-47D4-91A0-460FB352F8C5}" srcId="{17BCE43F-BE13-48A1-9C56-703E90630045}" destId="{10DCF42E-2D34-4E80-9679-596A9E5D3542}" srcOrd="3" destOrd="0" parTransId="{630D6B02-E829-41D6-939C-8D630277A3A5}" sibTransId="{CEAE6288-E1B9-43DD-98DF-D0142BF4FBDA}"/>
    <dgm:cxn modelId="{36C60C6A-69EE-48E9-9256-7D4569806354}" type="presOf" srcId="{72406D55-B204-4F0D-98E6-D2CE68B36136}" destId="{89AD152E-F3A2-4323-B286-8028F35F24D5}" srcOrd="0" destOrd="0" presId="urn:microsoft.com/office/officeart/2005/8/layout/radial6"/>
    <dgm:cxn modelId="{4CD4B1AD-704F-411A-BB45-501B673167F9}" type="presOf" srcId="{93835A29-9D50-4D94-8C0A-0DCC4043E320}" destId="{512180F8-8E09-4690-9867-1F5E2B360660}" srcOrd="0" destOrd="0" presId="urn:microsoft.com/office/officeart/2005/8/layout/radial6"/>
    <dgm:cxn modelId="{AACB6651-58C8-418B-A6BB-3719164EB4CD}" srcId="{17BCE43F-BE13-48A1-9C56-703E90630045}" destId="{CDFD43F4-AD97-4294-A4BB-B60A65379D5C}" srcOrd="0" destOrd="0" parTransId="{8455E350-B4F6-48D0-AFDF-9FE846CC7400}" sibTransId="{991826D9-4656-4D13-A9C0-D4E6654DB050}"/>
    <dgm:cxn modelId="{D8E5F26F-4032-4094-97D9-96C2ED80015B}" srcId="{17BCE43F-BE13-48A1-9C56-703E90630045}" destId="{D7211171-D4D0-466C-AD35-7627FCA0583C}" srcOrd="2" destOrd="0" parTransId="{E65242FC-48A8-41F5-8534-DE743D9A3038}" sibTransId="{397B29EC-B438-472B-B2C6-D15AFD61E2AB}"/>
    <dgm:cxn modelId="{2E9ADE01-44FE-4F87-9E53-61DB40BD2167}" type="presOf" srcId="{397B29EC-B438-472B-B2C6-D15AFD61E2AB}" destId="{67053BC6-7C3C-4AAB-A8ED-1ECF851662D0}" srcOrd="0" destOrd="0" presId="urn:microsoft.com/office/officeart/2005/8/layout/radial6"/>
    <dgm:cxn modelId="{8C07F3B3-1C8D-4C4A-8B52-3F12824EBCF4}" srcId="{17BCE43F-BE13-48A1-9C56-703E90630045}" destId="{7B028F4F-2909-4BDB-88F9-93B175A04064}" srcOrd="4" destOrd="0" parTransId="{E5D99D22-7FC1-4937-9367-C7E86A791F58}" sibTransId="{72406D55-B204-4F0D-98E6-D2CE68B36136}"/>
    <dgm:cxn modelId="{8E0FE8E3-5B4A-4FF3-899E-E79E3AC5C37F}" type="presOf" srcId="{CDFD43F4-AD97-4294-A4BB-B60A65379D5C}" destId="{E45586AD-16ED-4325-9E6D-D286EF43F6B3}" srcOrd="0" destOrd="0" presId="urn:microsoft.com/office/officeart/2005/8/layout/radial6"/>
    <dgm:cxn modelId="{CCC33143-4032-4509-A42B-0423064D819E}" type="presOf" srcId="{86859F0D-89D3-4649-ADA7-E4DFA08B69B1}" destId="{0EA3DE55-4B63-4312-B53A-A83A3489F564}" srcOrd="0" destOrd="0" presId="urn:microsoft.com/office/officeart/2005/8/layout/radial6"/>
    <dgm:cxn modelId="{59DC7B8E-E7A6-4447-A7B9-3AD2840D01D1}" type="presOf" srcId="{D7211171-D4D0-466C-AD35-7627FCA0583C}" destId="{896030C9-48D5-4B5B-ADBC-D0A01D3E5685}" srcOrd="0" destOrd="0" presId="urn:microsoft.com/office/officeart/2005/8/layout/radial6"/>
    <dgm:cxn modelId="{2ED27805-3DAA-4215-A7BB-FB52201B2D1E}" type="presOf" srcId="{7B028F4F-2909-4BDB-88F9-93B175A04064}" destId="{62C72449-0AD9-4874-966D-AC2FBB3F6BC1}" srcOrd="0" destOrd="0" presId="urn:microsoft.com/office/officeart/2005/8/layout/radial6"/>
    <dgm:cxn modelId="{04996AAA-D761-4B14-9EEC-0BBFAA8E4B5D}" srcId="{93835A29-9D50-4D94-8C0A-0DCC4043E320}" destId="{17BCE43F-BE13-48A1-9C56-703E90630045}" srcOrd="0" destOrd="0" parTransId="{71A54959-59DC-4358-A626-DEE8750164D8}" sibTransId="{9DB3C2A3-941C-422F-86E4-54C6175DC118}"/>
    <dgm:cxn modelId="{01DAD1DE-2F28-44F6-8E0D-6642A771C4EF}" type="presOf" srcId="{17BCE43F-BE13-48A1-9C56-703E90630045}" destId="{5F269981-CDF2-499B-9F5A-DA397B38916E}" srcOrd="0" destOrd="0" presId="urn:microsoft.com/office/officeart/2005/8/layout/radial6"/>
    <dgm:cxn modelId="{67512758-76AB-458E-A187-8F00E13B08D1}" type="presOf" srcId="{991826D9-4656-4D13-A9C0-D4E6654DB050}" destId="{1DD99811-1079-480A-97B9-AC45202BEFA6}" srcOrd="0" destOrd="0" presId="urn:microsoft.com/office/officeart/2005/8/layout/radial6"/>
    <dgm:cxn modelId="{677A367E-5D02-477A-8BBC-D1D713B722CD}" type="presOf" srcId="{CEAE6288-E1B9-43DD-98DF-D0142BF4FBDA}" destId="{DF68328F-CA72-4F39-B307-AE41E8424D3E}" srcOrd="0" destOrd="0" presId="urn:microsoft.com/office/officeart/2005/8/layout/radial6"/>
    <dgm:cxn modelId="{4ECF16AA-CF09-45F6-9691-F60588426679}" srcId="{17BCE43F-BE13-48A1-9C56-703E90630045}" destId="{86859F0D-89D3-4649-ADA7-E4DFA08B69B1}" srcOrd="1" destOrd="0" parTransId="{9BB24B25-64C2-44D6-B813-0403BB4BDFB8}" sibTransId="{0E73E467-236D-4253-A97D-DE52D4257536}"/>
    <dgm:cxn modelId="{DBC55A3A-318A-4BC3-A10F-E34753FB22C1}" type="presOf" srcId="{10DCF42E-2D34-4E80-9679-596A9E5D3542}" destId="{CC349233-0152-42AF-989B-18D47E3BD3CB}" srcOrd="0" destOrd="0" presId="urn:microsoft.com/office/officeart/2005/8/layout/radial6"/>
    <dgm:cxn modelId="{2343D40A-9576-477C-9C7A-B93943F8B335}" type="presParOf" srcId="{512180F8-8E09-4690-9867-1F5E2B360660}" destId="{5F269981-CDF2-499B-9F5A-DA397B38916E}" srcOrd="0" destOrd="0" presId="urn:microsoft.com/office/officeart/2005/8/layout/radial6"/>
    <dgm:cxn modelId="{73B69339-E759-465B-86D7-9D4656D94A5D}" type="presParOf" srcId="{512180F8-8E09-4690-9867-1F5E2B360660}" destId="{E45586AD-16ED-4325-9E6D-D286EF43F6B3}" srcOrd="1" destOrd="0" presId="urn:microsoft.com/office/officeart/2005/8/layout/radial6"/>
    <dgm:cxn modelId="{F9932D28-C6B0-4014-B92F-8E0D9E455107}" type="presParOf" srcId="{512180F8-8E09-4690-9867-1F5E2B360660}" destId="{F779D9A8-4493-4A1A-A05B-2C61FEA38BAF}" srcOrd="2" destOrd="0" presId="urn:microsoft.com/office/officeart/2005/8/layout/radial6"/>
    <dgm:cxn modelId="{3BF34F5B-5716-4A4E-9AEE-C2963E2BFFD4}" type="presParOf" srcId="{512180F8-8E09-4690-9867-1F5E2B360660}" destId="{1DD99811-1079-480A-97B9-AC45202BEFA6}" srcOrd="3" destOrd="0" presId="urn:microsoft.com/office/officeart/2005/8/layout/radial6"/>
    <dgm:cxn modelId="{7F7E2443-E755-426B-8097-1F7CECC3B142}" type="presParOf" srcId="{512180F8-8E09-4690-9867-1F5E2B360660}" destId="{0EA3DE55-4B63-4312-B53A-A83A3489F564}" srcOrd="4" destOrd="0" presId="urn:microsoft.com/office/officeart/2005/8/layout/radial6"/>
    <dgm:cxn modelId="{35759263-4340-48D1-8111-CEE3C11825C5}" type="presParOf" srcId="{512180F8-8E09-4690-9867-1F5E2B360660}" destId="{49B0915B-1783-42A9-99F8-C5A696912167}" srcOrd="5" destOrd="0" presId="urn:microsoft.com/office/officeart/2005/8/layout/radial6"/>
    <dgm:cxn modelId="{83E8639A-01BC-4A66-8630-DA1A10160BAB}" type="presParOf" srcId="{512180F8-8E09-4690-9867-1F5E2B360660}" destId="{499232BB-CA58-4C5E-A84A-4787DB1AF818}" srcOrd="6" destOrd="0" presId="urn:microsoft.com/office/officeart/2005/8/layout/radial6"/>
    <dgm:cxn modelId="{F19DF7EB-8FB7-49D9-8B7B-BB8E915DB402}" type="presParOf" srcId="{512180F8-8E09-4690-9867-1F5E2B360660}" destId="{896030C9-48D5-4B5B-ADBC-D0A01D3E5685}" srcOrd="7" destOrd="0" presId="urn:microsoft.com/office/officeart/2005/8/layout/radial6"/>
    <dgm:cxn modelId="{04C7552B-ED4C-4BBB-AA30-8B0CA78207C4}" type="presParOf" srcId="{512180F8-8E09-4690-9867-1F5E2B360660}" destId="{70F5A2F4-2C76-4449-9940-7C79759C8780}" srcOrd="8" destOrd="0" presId="urn:microsoft.com/office/officeart/2005/8/layout/radial6"/>
    <dgm:cxn modelId="{B63F302D-CA8D-431D-82FE-628661A8B44D}" type="presParOf" srcId="{512180F8-8E09-4690-9867-1F5E2B360660}" destId="{67053BC6-7C3C-4AAB-A8ED-1ECF851662D0}" srcOrd="9" destOrd="0" presId="urn:microsoft.com/office/officeart/2005/8/layout/radial6"/>
    <dgm:cxn modelId="{13DD3FD5-EFF7-4FBA-A4E1-FF77630692BD}" type="presParOf" srcId="{512180F8-8E09-4690-9867-1F5E2B360660}" destId="{CC349233-0152-42AF-989B-18D47E3BD3CB}" srcOrd="10" destOrd="0" presId="urn:microsoft.com/office/officeart/2005/8/layout/radial6"/>
    <dgm:cxn modelId="{597DEAB4-7FC6-4799-B7F1-BCBCDAB4342D}" type="presParOf" srcId="{512180F8-8E09-4690-9867-1F5E2B360660}" destId="{628EFACA-7355-4CA5-9BCC-2B8BA602CF2A}" srcOrd="11" destOrd="0" presId="urn:microsoft.com/office/officeart/2005/8/layout/radial6"/>
    <dgm:cxn modelId="{EF482148-B193-4A93-81D1-E67E4B6ECE4C}" type="presParOf" srcId="{512180F8-8E09-4690-9867-1F5E2B360660}" destId="{DF68328F-CA72-4F39-B307-AE41E8424D3E}" srcOrd="12" destOrd="0" presId="urn:microsoft.com/office/officeart/2005/8/layout/radial6"/>
    <dgm:cxn modelId="{9CA55A41-105C-44A2-BFEA-9BDFB3B668D9}" type="presParOf" srcId="{512180F8-8E09-4690-9867-1F5E2B360660}" destId="{62C72449-0AD9-4874-966D-AC2FBB3F6BC1}" srcOrd="13" destOrd="0" presId="urn:microsoft.com/office/officeart/2005/8/layout/radial6"/>
    <dgm:cxn modelId="{D3F6E8C5-6786-4090-B1F3-81DCC2211539}" type="presParOf" srcId="{512180F8-8E09-4690-9867-1F5E2B360660}" destId="{9FE4FB7D-AB7A-4B76-A513-6C46FA1CE3C8}" srcOrd="14" destOrd="0" presId="urn:microsoft.com/office/officeart/2005/8/layout/radial6"/>
    <dgm:cxn modelId="{C513A27A-A5FF-46FF-AEBC-47392EBDB327}" type="presParOf" srcId="{512180F8-8E09-4690-9867-1F5E2B360660}" destId="{89AD152E-F3A2-4323-B286-8028F35F24D5}"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128535-D5A8-412D-97EF-0DA1F54F1796}" type="doc">
      <dgm:prSet loTypeId="urn:microsoft.com/office/officeart/2005/8/layout/balance1" loCatId="relationship" qsTypeId="urn:microsoft.com/office/officeart/2005/8/quickstyle/simple1" qsCatId="simple" csTypeId="urn:microsoft.com/office/officeart/2005/8/colors/colorful1" csCatId="colorful" phldr="1"/>
      <dgm:spPr/>
      <dgm:t>
        <a:bodyPr/>
        <a:lstStyle/>
        <a:p>
          <a:endParaRPr lang="en-US"/>
        </a:p>
      </dgm:t>
    </dgm:pt>
    <dgm:pt modelId="{EF823D40-8B44-426B-B05B-2A2914834E8C}">
      <dgm:prSet phldrT="[Text]"/>
      <dgm:spPr/>
      <dgm:t>
        <a:bodyPr/>
        <a:lstStyle/>
        <a:p>
          <a:r>
            <a:rPr lang="en-US" dirty="0" smtClean="0"/>
            <a:t>Cash Inflow</a:t>
          </a:r>
          <a:endParaRPr lang="en-US" dirty="0"/>
        </a:p>
      </dgm:t>
    </dgm:pt>
    <dgm:pt modelId="{1DD1C8AE-3F46-4B93-9E80-5D583EBA6E32}" type="parTrans" cxnId="{600BFF91-D0B8-4297-926D-7F08207418F0}">
      <dgm:prSet/>
      <dgm:spPr/>
      <dgm:t>
        <a:bodyPr/>
        <a:lstStyle/>
        <a:p>
          <a:endParaRPr lang="en-US"/>
        </a:p>
      </dgm:t>
    </dgm:pt>
    <dgm:pt modelId="{9D0A47D1-D852-48B0-A9CC-06AD2F97A332}" type="sibTrans" cxnId="{600BFF91-D0B8-4297-926D-7F08207418F0}">
      <dgm:prSet/>
      <dgm:spPr/>
      <dgm:t>
        <a:bodyPr/>
        <a:lstStyle/>
        <a:p>
          <a:endParaRPr lang="en-US"/>
        </a:p>
      </dgm:t>
    </dgm:pt>
    <dgm:pt modelId="{6D2B40F8-E8B8-4128-86BF-00A1BF9FCB89}">
      <dgm:prSet phldrT="[Text]"/>
      <dgm:spPr/>
      <dgm:t>
        <a:bodyPr/>
        <a:lstStyle/>
        <a:p>
          <a:r>
            <a:rPr lang="en-US" dirty="0" smtClean="0"/>
            <a:t>Non Tax Revenue</a:t>
          </a:r>
          <a:endParaRPr lang="en-US" dirty="0"/>
        </a:p>
      </dgm:t>
    </dgm:pt>
    <dgm:pt modelId="{DBE11271-AC6F-4707-B67E-907CA316CFA8}" type="parTrans" cxnId="{55987317-F26B-4091-BAD2-2F48F244E6F5}">
      <dgm:prSet/>
      <dgm:spPr/>
      <dgm:t>
        <a:bodyPr/>
        <a:lstStyle/>
        <a:p>
          <a:endParaRPr lang="en-US"/>
        </a:p>
      </dgm:t>
    </dgm:pt>
    <dgm:pt modelId="{CB867668-694A-4EB6-B0EE-60DCF15F1464}" type="sibTrans" cxnId="{55987317-F26B-4091-BAD2-2F48F244E6F5}">
      <dgm:prSet/>
      <dgm:spPr/>
      <dgm:t>
        <a:bodyPr/>
        <a:lstStyle/>
        <a:p>
          <a:endParaRPr lang="en-US"/>
        </a:p>
      </dgm:t>
    </dgm:pt>
    <dgm:pt modelId="{EBE584FF-BECA-48E7-9E90-2D9954B5EBC6}">
      <dgm:prSet phldrT="[Text]"/>
      <dgm:spPr/>
      <dgm:t>
        <a:bodyPr/>
        <a:lstStyle/>
        <a:p>
          <a:r>
            <a:rPr lang="en-US" dirty="0" smtClean="0"/>
            <a:t>Tax Revenue</a:t>
          </a:r>
          <a:endParaRPr lang="en-US" dirty="0"/>
        </a:p>
      </dgm:t>
    </dgm:pt>
    <dgm:pt modelId="{0DDA7608-4D69-45C3-ABDE-0AA956ED86CE}" type="parTrans" cxnId="{F4240DC2-4D9C-4416-86EA-AC8D672CC1EF}">
      <dgm:prSet/>
      <dgm:spPr/>
      <dgm:t>
        <a:bodyPr/>
        <a:lstStyle/>
        <a:p>
          <a:endParaRPr lang="en-US"/>
        </a:p>
      </dgm:t>
    </dgm:pt>
    <dgm:pt modelId="{DA14C3D3-AF0F-46CE-835A-E3335782E420}" type="sibTrans" cxnId="{F4240DC2-4D9C-4416-86EA-AC8D672CC1EF}">
      <dgm:prSet/>
      <dgm:spPr/>
      <dgm:t>
        <a:bodyPr/>
        <a:lstStyle/>
        <a:p>
          <a:endParaRPr lang="en-US"/>
        </a:p>
      </dgm:t>
    </dgm:pt>
    <dgm:pt modelId="{E48F0DD8-81A4-496A-A5F5-1ABAB9E847DB}">
      <dgm:prSet phldrT="[Text]"/>
      <dgm:spPr/>
      <dgm:t>
        <a:bodyPr/>
        <a:lstStyle/>
        <a:p>
          <a:r>
            <a:rPr lang="en-US" dirty="0" smtClean="0"/>
            <a:t>Cash Outflow</a:t>
          </a:r>
          <a:endParaRPr lang="en-US" dirty="0"/>
        </a:p>
      </dgm:t>
    </dgm:pt>
    <dgm:pt modelId="{CA2B6232-3F30-4360-BF92-F0C89BBACC6A}" type="parTrans" cxnId="{FC6DAA84-BD6B-43A2-BB5A-629CC1D7F936}">
      <dgm:prSet/>
      <dgm:spPr/>
      <dgm:t>
        <a:bodyPr/>
        <a:lstStyle/>
        <a:p>
          <a:endParaRPr lang="en-US"/>
        </a:p>
      </dgm:t>
    </dgm:pt>
    <dgm:pt modelId="{16F804B3-EDD4-4FA5-99FF-D1CB22B271BB}" type="sibTrans" cxnId="{FC6DAA84-BD6B-43A2-BB5A-629CC1D7F936}">
      <dgm:prSet/>
      <dgm:spPr/>
      <dgm:t>
        <a:bodyPr/>
        <a:lstStyle/>
        <a:p>
          <a:endParaRPr lang="en-US"/>
        </a:p>
      </dgm:t>
    </dgm:pt>
    <dgm:pt modelId="{6246EA10-8CFA-489C-891D-FE58B824CFF3}">
      <dgm:prSet phldrT="[Text]"/>
      <dgm:spPr/>
      <dgm:t>
        <a:bodyPr/>
        <a:lstStyle/>
        <a:p>
          <a:r>
            <a:rPr lang="en-US" dirty="0" smtClean="0"/>
            <a:t>Debt Service</a:t>
          </a:r>
          <a:endParaRPr lang="en-US" dirty="0"/>
        </a:p>
      </dgm:t>
    </dgm:pt>
    <dgm:pt modelId="{C331175D-DB99-46C8-A217-395A19ECFE8C}" type="parTrans" cxnId="{4F16B9AE-B9E9-4610-AEF2-9468FFAA2A94}">
      <dgm:prSet/>
      <dgm:spPr/>
      <dgm:t>
        <a:bodyPr/>
        <a:lstStyle/>
        <a:p>
          <a:endParaRPr lang="en-US"/>
        </a:p>
      </dgm:t>
    </dgm:pt>
    <dgm:pt modelId="{41806C96-D611-41C7-831E-C32BF1E0D74C}" type="sibTrans" cxnId="{4F16B9AE-B9E9-4610-AEF2-9468FFAA2A94}">
      <dgm:prSet/>
      <dgm:spPr/>
      <dgm:t>
        <a:bodyPr/>
        <a:lstStyle/>
        <a:p>
          <a:endParaRPr lang="en-US"/>
        </a:p>
      </dgm:t>
    </dgm:pt>
    <dgm:pt modelId="{3EF97AA8-7335-4EBC-A17C-EBDBD4A603C7}">
      <dgm:prSet phldrT="[Text]"/>
      <dgm:spPr/>
      <dgm:t>
        <a:bodyPr/>
        <a:lstStyle/>
        <a:p>
          <a:r>
            <a:rPr lang="en-US" dirty="0" smtClean="0"/>
            <a:t>Goods and Services</a:t>
          </a:r>
          <a:endParaRPr lang="en-US" dirty="0"/>
        </a:p>
      </dgm:t>
    </dgm:pt>
    <dgm:pt modelId="{93C42F5A-57A2-4E8F-9601-2D6671E2B740}" type="parTrans" cxnId="{BA6034E1-4EA7-401F-8016-6923D5E4180E}">
      <dgm:prSet/>
      <dgm:spPr/>
      <dgm:t>
        <a:bodyPr/>
        <a:lstStyle/>
        <a:p>
          <a:endParaRPr lang="en-US"/>
        </a:p>
      </dgm:t>
    </dgm:pt>
    <dgm:pt modelId="{7BB0A039-A1A1-4D38-8E53-22F5A0CCD40B}" type="sibTrans" cxnId="{BA6034E1-4EA7-401F-8016-6923D5E4180E}">
      <dgm:prSet/>
      <dgm:spPr/>
      <dgm:t>
        <a:bodyPr/>
        <a:lstStyle/>
        <a:p>
          <a:endParaRPr lang="en-US"/>
        </a:p>
      </dgm:t>
    </dgm:pt>
    <dgm:pt modelId="{9AF45FEE-5B08-4235-A6AE-07E46500DA65}">
      <dgm:prSet phldrT="[Text]"/>
      <dgm:spPr/>
      <dgm:t>
        <a:bodyPr/>
        <a:lstStyle/>
        <a:p>
          <a:r>
            <a:rPr lang="en-US" dirty="0" smtClean="0"/>
            <a:t>Salaries/Wages</a:t>
          </a:r>
          <a:endParaRPr lang="en-US" dirty="0"/>
        </a:p>
      </dgm:t>
    </dgm:pt>
    <dgm:pt modelId="{B3AE68A7-1186-4C2E-B37D-2C8E13843160}" type="parTrans" cxnId="{A4546E98-5EC7-4A5A-BB25-4AA964C26793}">
      <dgm:prSet/>
      <dgm:spPr/>
      <dgm:t>
        <a:bodyPr/>
        <a:lstStyle/>
        <a:p>
          <a:endParaRPr lang="en-US"/>
        </a:p>
      </dgm:t>
    </dgm:pt>
    <dgm:pt modelId="{43D65334-B773-47A4-A32F-DD24CAF97F7D}" type="sibTrans" cxnId="{A4546E98-5EC7-4A5A-BB25-4AA964C26793}">
      <dgm:prSet/>
      <dgm:spPr/>
      <dgm:t>
        <a:bodyPr/>
        <a:lstStyle/>
        <a:p>
          <a:endParaRPr lang="en-US"/>
        </a:p>
      </dgm:t>
    </dgm:pt>
    <dgm:pt modelId="{A10B40BF-97AD-4597-8738-079F3CCF9107}" type="pres">
      <dgm:prSet presAssocID="{EA128535-D5A8-412D-97EF-0DA1F54F1796}" presName="outerComposite" presStyleCnt="0">
        <dgm:presLayoutVars>
          <dgm:chMax val="2"/>
          <dgm:animLvl val="lvl"/>
          <dgm:resizeHandles val="exact"/>
        </dgm:presLayoutVars>
      </dgm:prSet>
      <dgm:spPr/>
      <dgm:t>
        <a:bodyPr/>
        <a:lstStyle/>
        <a:p>
          <a:endParaRPr lang="en-US"/>
        </a:p>
      </dgm:t>
    </dgm:pt>
    <dgm:pt modelId="{98B597F9-94BA-4811-9D48-94862128E00F}" type="pres">
      <dgm:prSet presAssocID="{EA128535-D5A8-412D-97EF-0DA1F54F1796}" presName="dummyMaxCanvas" presStyleCnt="0"/>
      <dgm:spPr/>
    </dgm:pt>
    <dgm:pt modelId="{91FC263C-51EA-4460-9DB4-613FA3D56860}" type="pres">
      <dgm:prSet presAssocID="{EA128535-D5A8-412D-97EF-0DA1F54F1796}" presName="parentComposite" presStyleCnt="0"/>
      <dgm:spPr/>
    </dgm:pt>
    <dgm:pt modelId="{85BB15B5-479D-4FD6-A8AB-9314BC55B3A4}" type="pres">
      <dgm:prSet presAssocID="{EA128535-D5A8-412D-97EF-0DA1F54F1796}" presName="parent1" presStyleLbl="alignAccFollowNode1" presStyleIdx="0" presStyleCnt="4">
        <dgm:presLayoutVars>
          <dgm:chMax val="4"/>
        </dgm:presLayoutVars>
      </dgm:prSet>
      <dgm:spPr/>
      <dgm:t>
        <a:bodyPr/>
        <a:lstStyle/>
        <a:p>
          <a:endParaRPr lang="en-US"/>
        </a:p>
      </dgm:t>
    </dgm:pt>
    <dgm:pt modelId="{FF39C3B5-886B-4D0C-BA5F-E82C7ACB2B1A}" type="pres">
      <dgm:prSet presAssocID="{EA128535-D5A8-412D-97EF-0DA1F54F1796}" presName="parent2" presStyleLbl="alignAccFollowNode1" presStyleIdx="1" presStyleCnt="4">
        <dgm:presLayoutVars>
          <dgm:chMax val="4"/>
        </dgm:presLayoutVars>
      </dgm:prSet>
      <dgm:spPr/>
      <dgm:t>
        <a:bodyPr/>
        <a:lstStyle/>
        <a:p>
          <a:endParaRPr lang="en-US"/>
        </a:p>
      </dgm:t>
    </dgm:pt>
    <dgm:pt modelId="{39C718AE-6B6D-4219-8FB6-1804DEAC802D}" type="pres">
      <dgm:prSet presAssocID="{EA128535-D5A8-412D-97EF-0DA1F54F1796}" presName="childrenComposite" presStyleCnt="0"/>
      <dgm:spPr/>
    </dgm:pt>
    <dgm:pt modelId="{7885B38A-1FEF-40C9-973C-353F8CFA01DC}" type="pres">
      <dgm:prSet presAssocID="{EA128535-D5A8-412D-97EF-0DA1F54F1796}" presName="dummyMaxCanvas_ChildArea" presStyleCnt="0"/>
      <dgm:spPr/>
    </dgm:pt>
    <dgm:pt modelId="{A2233705-D487-4B78-90B4-20ADD21055D6}" type="pres">
      <dgm:prSet presAssocID="{EA128535-D5A8-412D-97EF-0DA1F54F1796}" presName="fulcrum" presStyleLbl="alignAccFollowNode1" presStyleIdx="2" presStyleCnt="4"/>
      <dgm:spPr/>
    </dgm:pt>
    <dgm:pt modelId="{75E7668C-3838-4497-8196-0F5D8BF9E385}" type="pres">
      <dgm:prSet presAssocID="{EA128535-D5A8-412D-97EF-0DA1F54F1796}" presName="balance_23" presStyleLbl="alignAccFollowNode1" presStyleIdx="3" presStyleCnt="4">
        <dgm:presLayoutVars>
          <dgm:bulletEnabled val="1"/>
        </dgm:presLayoutVars>
      </dgm:prSet>
      <dgm:spPr/>
    </dgm:pt>
    <dgm:pt modelId="{BD4C2181-FC8D-4B46-8DE2-47345B082DAA}" type="pres">
      <dgm:prSet presAssocID="{EA128535-D5A8-412D-97EF-0DA1F54F1796}" presName="right_23_1" presStyleLbl="node1" presStyleIdx="0" presStyleCnt="5">
        <dgm:presLayoutVars>
          <dgm:bulletEnabled val="1"/>
        </dgm:presLayoutVars>
      </dgm:prSet>
      <dgm:spPr/>
      <dgm:t>
        <a:bodyPr/>
        <a:lstStyle/>
        <a:p>
          <a:endParaRPr lang="en-US"/>
        </a:p>
      </dgm:t>
    </dgm:pt>
    <dgm:pt modelId="{38B7C772-25B3-4EEE-B293-58113B78E945}" type="pres">
      <dgm:prSet presAssocID="{EA128535-D5A8-412D-97EF-0DA1F54F1796}" presName="right_23_2" presStyleLbl="node1" presStyleIdx="1" presStyleCnt="5">
        <dgm:presLayoutVars>
          <dgm:bulletEnabled val="1"/>
        </dgm:presLayoutVars>
      </dgm:prSet>
      <dgm:spPr/>
      <dgm:t>
        <a:bodyPr/>
        <a:lstStyle/>
        <a:p>
          <a:endParaRPr lang="en-US"/>
        </a:p>
      </dgm:t>
    </dgm:pt>
    <dgm:pt modelId="{1ED81DDA-3637-455C-89C1-8F1DD7849F3A}" type="pres">
      <dgm:prSet presAssocID="{EA128535-D5A8-412D-97EF-0DA1F54F1796}" presName="right_23_3" presStyleLbl="node1" presStyleIdx="2" presStyleCnt="5">
        <dgm:presLayoutVars>
          <dgm:bulletEnabled val="1"/>
        </dgm:presLayoutVars>
      </dgm:prSet>
      <dgm:spPr/>
      <dgm:t>
        <a:bodyPr/>
        <a:lstStyle/>
        <a:p>
          <a:endParaRPr lang="en-US"/>
        </a:p>
      </dgm:t>
    </dgm:pt>
    <dgm:pt modelId="{6A7D809D-3FFB-4074-9F08-26885C36817D}" type="pres">
      <dgm:prSet presAssocID="{EA128535-D5A8-412D-97EF-0DA1F54F1796}" presName="left_23_1" presStyleLbl="node1" presStyleIdx="3" presStyleCnt="5">
        <dgm:presLayoutVars>
          <dgm:bulletEnabled val="1"/>
        </dgm:presLayoutVars>
      </dgm:prSet>
      <dgm:spPr/>
      <dgm:t>
        <a:bodyPr/>
        <a:lstStyle/>
        <a:p>
          <a:endParaRPr lang="en-US"/>
        </a:p>
      </dgm:t>
    </dgm:pt>
    <dgm:pt modelId="{1CEF169F-E6C4-4B9A-83E5-01177273B6F2}" type="pres">
      <dgm:prSet presAssocID="{EA128535-D5A8-412D-97EF-0DA1F54F1796}" presName="left_23_2" presStyleLbl="node1" presStyleIdx="4" presStyleCnt="5">
        <dgm:presLayoutVars>
          <dgm:bulletEnabled val="1"/>
        </dgm:presLayoutVars>
      </dgm:prSet>
      <dgm:spPr/>
      <dgm:t>
        <a:bodyPr/>
        <a:lstStyle/>
        <a:p>
          <a:endParaRPr lang="en-US"/>
        </a:p>
      </dgm:t>
    </dgm:pt>
  </dgm:ptLst>
  <dgm:cxnLst>
    <dgm:cxn modelId="{F95B2FD9-B97E-4F83-8197-D40DBD556BCE}" type="presOf" srcId="{6246EA10-8CFA-489C-891D-FE58B824CFF3}" destId="{BD4C2181-FC8D-4B46-8DE2-47345B082DAA}" srcOrd="0" destOrd="0" presId="urn:microsoft.com/office/officeart/2005/8/layout/balance1"/>
    <dgm:cxn modelId="{0628D63A-E148-45C8-9F09-4D3EC83ACFCB}" type="presOf" srcId="{9AF45FEE-5B08-4235-A6AE-07E46500DA65}" destId="{1ED81DDA-3637-455C-89C1-8F1DD7849F3A}" srcOrd="0" destOrd="0" presId="urn:microsoft.com/office/officeart/2005/8/layout/balance1"/>
    <dgm:cxn modelId="{6637CC3A-FB66-4F39-A659-48CCFA5A6AC5}" type="presOf" srcId="{EBE584FF-BECA-48E7-9E90-2D9954B5EBC6}" destId="{1CEF169F-E6C4-4B9A-83E5-01177273B6F2}" srcOrd="0" destOrd="0" presId="urn:microsoft.com/office/officeart/2005/8/layout/balance1"/>
    <dgm:cxn modelId="{BA6034E1-4EA7-401F-8016-6923D5E4180E}" srcId="{E48F0DD8-81A4-496A-A5F5-1ABAB9E847DB}" destId="{3EF97AA8-7335-4EBC-A17C-EBDBD4A603C7}" srcOrd="1" destOrd="0" parTransId="{93C42F5A-57A2-4E8F-9601-2D6671E2B740}" sibTransId="{7BB0A039-A1A1-4D38-8E53-22F5A0CCD40B}"/>
    <dgm:cxn modelId="{2E885488-EE50-48F7-AE4F-F7C1D7DF7DB5}" type="presOf" srcId="{E48F0DD8-81A4-496A-A5F5-1ABAB9E847DB}" destId="{FF39C3B5-886B-4D0C-BA5F-E82C7ACB2B1A}" srcOrd="0" destOrd="0" presId="urn:microsoft.com/office/officeart/2005/8/layout/balance1"/>
    <dgm:cxn modelId="{7FA65C7A-B55E-4E5D-9606-413666790C92}" type="presOf" srcId="{3EF97AA8-7335-4EBC-A17C-EBDBD4A603C7}" destId="{38B7C772-25B3-4EEE-B293-58113B78E945}" srcOrd="0" destOrd="0" presId="urn:microsoft.com/office/officeart/2005/8/layout/balance1"/>
    <dgm:cxn modelId="{FC6DAA84-BD6B-43A2-BB5A-629CC1D7F936}" srcId="{EA128535-D5A8-412D-97EF-0DA1F54F1796}" destId="{E48F0DD8-81A4-496A-A5F5-1ABAB9E847DB}" srcOrd="1" destOrd="0" parTransId="{CA2B6232-3F30-4360-BF92-F0C89BBACC6A}" sibTransId="{16F804B3-EDD4-4FA5-99FF-D1CB22B271BB}"/>
    <dgm:cxn modelId="{55987317-F26B-4091-BAD2-2F48F244E6F5}" srcId="{EF823D40-8B44-426B-B05B-2A2914834E8C}" destId="{6D2B40F8-E8B8-4128-86BF-00A1BF9FCB89}" srcOrd="0" destOrd="0" parTransId="{DBE11271-AC6F-4707-B67E-907CA316CFA8}" sibTransId="{CB867668-694A-4EB6-B0EE-60DCF15F1464}"/>
    <dgm:cxn modelId="{356FCFF7-9437-48C8-997A-E80D28DAD75A}" type="presOf" srcId="{EA128535-D5A8-412D-97EF-0DA1F54F1796}" destId="{A10B40BF-97AD-4597-8738-079F3CCF9107}" srcOrd="0" destOrd="0" presId="urn:microsoft.com/office/officeart/2005/8/layout/balance1"/>
    <dgm:cxn modelId="{600BFF91-D0B8-4297-926D-7F08207418F0}" srcId="{EA128535-D5A8-412D-97EF-0DA1F54F1796}" destId="{EF823D40-8B44-426B-B05B-2A2914834E8C}" srcOrd="0" destOrd="0" parTransId="{1DD1C8AE-3F46-4B93-9E80-5D583EBA6E32}" sibTransId="{9D0A47D1-D852-48B0-A9CC-06AD2F97A332}"/>
    <dgm:cxn modelId="{A4546E98-5EC7-4A5A-BB25-4AA964C26793}" srcId="{E48F0DD8-81A4-496A-A5F5-1ABAB9E847DB}" destId="{9AF45FEE-5B08-4235-A6AE-07E46500DA65}" srcOrd="2" destOrd="0" parTransId="{B3AE68A7-1186-4C2E-B37D-2C8E13843160}" sibTransId="{43D65334-B773-47A4-A32F-DD24CAF97F7D}"/>
    <dgm:cxn modelId="{47C7508A-BA1D-4F31-8990-343162546F20}" type="presOf" srcId="{6D2B40F8-E8B8-4128-86BF-00A1BF9FCB89}" destId="{6A7D809D-3FFB-4074-9F08-26885C36817D}" srcOrd="0" destOrd="0" presId="urn:microsoft.com/office/officeart/2005/8/layout/balance1"/>
    <dgm:cxn modelId="{4F16B9AE-B9E9-4610-AEF2-9468FFAA2A94}" srcId="{E48F0DD8-81A4-496A-A5F5-1ABAB9E847DB}" destId="{6246EA10-8CFA-489C-891D-FE58B824CFF3}" srcOrd="0" destOrd="0" parTransId="{C331175D-DB99-46C8-A217-395A19ECFE8C}" sibTransId="{41806C96-D611-41C7-831E-C32BF1E0D74C}"/>
    <dgm:cxn modelId="{8C07420C-AE49-4A9D-B7D3-433D45DF925E}" type="presOf" srcId="{EF823D40-8B44-426B-B05B-2A2914834E8C}" destId="{85BB15B5-479D-4FD6-A8AB-9314BC55B3A4}" srcOrd="0" destOrd="0" presId="urn:microsoft.com/office/officeart/2005/8/layout/balance1"/>
    <dgm:cxn modelId="{F4240DC2-4D9C-4416-86EA-AC8D672CC1EF}" srcId="{EF823D40-8B44-426B-B05B-2A2914834E8C}" destId="{EBE584FF-BECA-48E7-9E90-2D9954B5EBC6}" srcOrd="1" destOrd="0" parTransId="{0DDA7608-4D69-45C3-ABDE-0AA956ED86CE}" sibTransId="{DA14C3D3-AF0F-46CE-835A-E3335782E420}"/>
    <dgm:cxn modelId="{52CE143D-32F4-4863-A542-E9D530747890}" type="presParOf" srcId="{A10B40BF-97AD-4597-8738-079F3CCF9107}" destId="{98B597F9-94BA-4811-9D48-94862128E00F}" srcOrd="0" destOrd="0" presId="urn:microsoft.com/office/officeart/2005/8/layout/balance1"/>
    <dgm:cxn modelId="{B11B4219-B3D6-4E87-BAA8-CC4601426A6B}" type="presParOf" srcId="{A10B40BF-97AD-4597-8738-079F3CCF9107}" destId="{91FC263C-51EA-4460-9DB4-613FA3D56860}" srcOrd="1" destOrd="0" presId="urn:microsoft.com/office/officeart/2005/8/layout/balance1"/>
    <dgm:cxn modelId="{3A279FC5-BF78-48E6-A7FD-A58501087FA8}" type="presParOf" srcId="{91FC263C-51EA-4460-9DB4-613FA3D56860}" destId="{85BB15B5-479D-4FD6-A8AB-9314BC55B3A4}" srcOrd="0" destOrd="0" presId="urn:microsoft.com/office/officeart/2005/8/layout/balance1"/>
    <dgm:cxn modelId="{218C941A-6310-4FA3-A91E-4DB904752688}" type="presParOf" srcId="{91FC263C-51EA-4460-9DB4-613FA3D56860}" destId="{FF39C3B5-886B-4D0C-BA5F-E82C7ACB2B1A}" srcOrd="1" destOrd="0" presId="urn:microsoft.com/office/officeart/2005/8/layout/balance1"/>
    <dgm:cxn modelId="{AF4CEB7C-D3A3-4BCF-854D-13AB31042781}" type="presParOf" srcId="{A10B40BF-97AD-4597-8738-079F3CCF9107}" destId="{39C718AE-6B6D-4219-8FB6-1804DEAC802D}" srcOrd="2" destOrd="0" presId="urn:microsoft.com/office/officeart/2005/8/layout/balance1"/>
    <dgm:cxn modelId="{3480E251-BEAB-46DC-B7E7-540480C0B62F}" type="presParOf" srcId="{39C718AE-6B6D-4219-8FB6-1804DEAC802D}" destId="{7885B38A-1FEF-40C9-973C-353F8CFA01DC}" srcOrd="0" destOrd="0" presId="urn:microsoft.com/office/officeart/2005/8/layout/balance1"/>
    <dgm:cxn modelId="{F09A9E33-98A4-4116-B290-481C883A1FDC}" type="presParOf" srcId="{39C718AE-6B6D-4219-8FB6-1804DEAC802D}" destId="{A2233705-D487-4B78-90B4-20ADD21055D6}" srcOrd="1" destOrd="0" presId="urn:microsoft.com/office/officeart/2005/8/layout/balance1"/>
    <dgm:cxn modelId="{92AE2056-FF18-4F3C-8CD5-5B960DF69E47}" type="presParOf" srcId="{39C718AE-6B6D-4219-8FB6-1804DEAC802D}" destId="{75E7668C-3838-4497-8196-0F5D8BF9E385}" srcOrd="2" destOrd="0" presId="urn:microsoft.com/office/officeart/2005/8/layout/balance1"/>
    <dgm:cxn modelId="{BAB6151E-EDF3-458F-BD2C-E73E3B5BC111}" type="presParOf" srcId="{39C718AE-6B6D-4219-8FB6-1804DEAC802D}" destId="{BD4C2181-FC8D-4B46-8DE2-47345B082DAA}" srcOrd="3" destOrd="0" presId="urn:microsoft.com/office/officeart/2005/8/layout/balance1"/>
    <dgm:cxn modelId="{E9C2CD92-DFD4-490D-A7A0-2911498F5D84}" type="presParOf" srcId="{39C718AE-6B6D-4219-8FB6-1804DEAC802D}" destId="{38B7C772-25B3-4EEE-B293-58113B78E945}" srcOrd="4" destOrd="0" presId="urn:microsoft.com/office/officeart/2005/8/layout/balance1"/>
    <dgm:cxn modelId="{F321D7EA-DDEC-43BC-B3ED-5710DEEC9E64}" type="presParOf" srcId="{39C718AE-6B6D-4219-8FB6-1804DEAC802D}" destId="{1ED81DDA-3637-455C-89C1-8F1DD7849F3A}" srcOrd="5" destOrd="0" presId="urn:microsoft.com/office/officeart/2005/8/layout/balance1"/>
    <dgm:cxn modelId="{861DF657-9BD1-444B-906E-527E33FD4442}" type="presParOf" srcId="{39C718AE-6B6D-4219-8FB6-1804DEAC802D}" destId="{6A7D809D-3FFB-4074-9F08-26885C36817D}" srcOrd="6" destOrd="0" presId="urn:microsoft.com/office/officeart/2005/8/layout/balance1"/>
    <dgm:cxn modelId="{4F54787D-A6C4-48DF-A1A6-3741FC42AA4C}" type="presParOf" srcId="{39C718AE-6B6D-4219-8FB6-1804DEAC802D}" destId="{1CEF169F-E6C4-4B9A-83E5-01177273B6F2}"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53D82F-9515-4251-B7A9-9C28A9C742FF}" type="doc">
      <dgm:prSet loTypeId="urn:microsoft.com/office/officeart/2005/8/layout/process2" loCatId="process" qsTypeId="urn:microsoft.com/office/officeart/2005/8/quickstyle/simple1" qsCatId="simple" csTypeId="urn:microsoft.com/office/officeart/2005/8/colors/colorful5" csCatId="colorful" phldr="1"/>
      <dgm:spPr/>
      <dgm:t>
        <a:bodyPr/>
        <a:lstStyle/>
        <a:p>
          <a:endParaRPr lang="en-US"/>
        </a:p>
      </dgm:t>
    </dgm:pt>
    <dgm:pt modelId="{6F32CA6C-FB75-4146-9EAF-9871CC4C4238}">
      <dgm:prSet phldrT="[Text]"/>
      <dgm:spPr/>
      <dgm:t>
        <a:bodyPr/>
        <a:lstStyle/>
        <a:p>
          <a:r>
            <a:rPr lang="en-US" dirty="0" smtClean="0"/>
            <a:t>Forecast daily Cash flow Requirement</a:t>
          </a:r>
          <a:endParaRPr lang="en-US" dirty="0"/>
        </a:p>
      </dgm:t>
    </dgm:pt>
    <dgm:pt modelId="{44F6F61B-9C4C-4798-BE8E-594E6F5BF614}" type="parTrans" cxnId="{0D52A2AD-69BD-4CD2-8C89-B0989617B943}">
      <dgm:prSet/>
      <dgm:spPr/>
      <dgm:t>
        <a:bodyPr/>
        <a:lstStyle/>
        <a:p>
          <a:endParaRPr lang="en-US"/>
        </a:p>
      </dgm:t>
    </dgm:pt>
    <dgm:pt modelId="{01D1AD89-4EA6-48FF-B9DF-545BD2451B89}" type="sibTrans" cxnId="{0D52A2AD-69BD-4CD2-8C89-B0989617B943}">
      <dgm:prSet/>
      <dgm:spPr/>
      <dgm:t>
        <a:bodyPr/>
        <a:lstStyle/>
        <a:p>
          <a:endParaRPr lang="en-US"/>
        </a:p>
      </dgm:t>
    </dgm:pt>
    <dgm:pt modelId="{480CCFAD-95AF-498E-AB46-A61C3C4C52C1}">
      <dgm:prSet phldrT="[Text]"/>
      <dgm:spPr/>
      <dgm:t>
        <a:bodyPr/>
        <a:lstStyle/>
        <a:p>
          <a:r>
            <a:rPr lang="en-US" dirty="0" smtClean="0"/>
            <a:t>3 months  CPR</a:t>
          </a:r>
          <a:endParaRPr lang="en-US" dirty="0"/>
        </a:p>
      </dgm:t>
    </dgm:pt>
    <dgm:pt modelId="{63F6D589-DB9D-409D-862E-1F249A3A16FB}" type="parTrans" cxnId="{CEEB1C26-D7AD-425E-9004-B3DB74714C44}">
      <dgm:prSet/>
      <dgm:spPr/>
      <dgm:t>
        <a:bodyPr/>
        <a:lstStyle/>
        <a:p>
          <a:endParaRPr lang="en-US"/>
        </a:p>
      </dgm:t>
    </dgm:pt>
    <dgm:pt modelId="{8294D0A9-1F5C-4C39-A445-63F15C4B58A6}" type="sibTrans" cxnId="{CEEB1C26-D7AD-425E-9004-B3DB74714C44}">
      <dgm:prSet/>
      <dgm:spPr/>
      <dgm:t>
        <a:bodyPr/>
        <a:lstStyle/>
        <a:p>
          <a:endParaRPr lang="en-US"/>
        </a:p>
      </dgm:t>
    </dgm:pt>
    <dgm:pt modelId="{30660C0C-0274-407D-B053-386F5B1037F9}" type="pres">
      <dgm:prSet presAssocID="{B953D82F-9515-4251-B7A9-9C28A9C742FF}" presName="linearFlow" presStyleCnt="0">
        <dgm:presLayoutVars>
          <dgm:resizeHandles val="exact"/>
        </dgm:presLayoutVars>
      </dgm:prSet>
      <dgm:spPr/>
      <dgm:t>
        <a:bodyPr/>
        <a:lstStyle/>
        <a:p>
          <a:endParaRPr lang="en-US"/>
        </a:p>
      </dgm:t>
    </dgm:pt>
    <dgm:pt modelId="{A3216B69-2DC2-49EA-A7EE-9B3D3E955AFA}" type="pres">
      <dgm:prSet presAssocID="{6F32CA6C-FB75-4146-9EAF-9871CC4C4238}" presName="node" presStyleLbl="node1" presStyleIdx="0" presStyleCnt="2">
        <dgm:presLayoutVars>
          <dgm:bulletEnabled val="1"/>
        </dgm:presLayoutVars>
      </dgm:prSet>
      <dgm:spPr/>
      <dgm:t>
        <a:bodyPr/>
        <a:lstStyle/>
        <a:p>
          <a:endParaRPr lang="en-US"/>
        </a:p>
      </dgm:t>
    </dgm:pt>
    <dgm:pt modelId="{07EF94D6-3E50-41B5-A8B0-124C7B0A47A9}" type="pres">
      <dgm:prSet presAssocID="{01D1AD89-4EA6-48FF-B9DF-545BD2451B89}" presName="sibTrans" presStyleLbl="sibTrans2D1" presStyleIdx="0" presStyleCnt="1"/>
      <dgm:spPr/>
      <dgm:t>
        <a:bodyPr/>
        <a:lstStyle/>
        <a:p>
          <a:endParaRPr lang="en-US"/>
        </a:p>
      </dgm:t>
    </dgm:pt>
    <dgm:pt modelId="{C36BA754-3764-486D-ADDA-DE5EF84CF62E}" type="pres">
      <dgm:prSet presAssocID="{01D1AD89-4EA6-48FF-B9DF-545BD2451B89}" presName="connectorText" presStyleLbl="sibTrans2D1" presStyleIdx="0" presStyleCnt="1"/>
      <dgm:spPr/>
      <dgm:t>
        <a:bodyPr/>
        <a:lstStyle/>
        <a:p>
          <a:endParaRPr lang="en-US"/>
        </a:p>
      </dgm:t>
    </dgm:pt>
    <dgm:pt modelId="{F592ACB1-B4EE-4558-966E-8FE52DC5120A}" type="pres">
      <dgm:prSet presAssocID="{480CCFAD-95AF-498E-AB46-A61C3C4C52C1}" presName="node" presStyleLbl="node1" presStyleIdx="1" presStyleCnt="2">
        <dgm:presLayoutVars>
          <dgm:bulletEnabled val="1"/>
        </dgm:presLayoutVars>
      </dgm:prSet>
      <dgm:spPr/>
      <dgm:t>
        <a:bodyPr/>
        <a:lstStyle/>
        <a:p>
          <a:endParaRPr lang="en-US"/>
        </a:p>
      </dgm:t>
    </dgm:pt>
  </dgm:ptLst>
  <dgm:cxnLst>
    <dgm:cxn modelId="{58A57029-DF31-4F81-BF7F-78F7662BEF7D}" type="presOf" srcId="{480CCFAD-95AF-498E-AB46-A61C3C4C52C1}" destId="{F592ACB1-B4EE-4558-966E-8FE52DC5120A}" srcOrd="0" destOrd="0" presId="urn:microsoft.com/office/officeart/2005/8/layout/process2"/>
    <dgm:cxn modelId="{08675DE2-4486-4317-AE53-44BEBD548356}" type="presOf" srcId="{01D1AD89-4EA6-48FF-B9DF-545BD2451B89}" destId="{C36BA754-3764-486D-ADDA-DE5EF84CF62E}" srcOrd="1" destOrd="0" presId="urn:microsoft.com/office/officeart/2005/8/layout/process2"/>
    <dgm:cxn modelId="{CEEB1C26-D7AD-425E-9004-B3DB74714C44}" srcId="{B953D82F-9515-4251-B7A9-9C28A9C742FF}" destId="{480CCFAD-95AF-498E-AB46-A61C3C4C52C1}" srcOrd="1" destOrd="0" parTransId="{63F6D589-DB9D-409D-862E-1F249A3A16FB}" sibTransId="{8294D0A9-1F5C-4C39-A445-63F15C4B58A6}"/>
    <dgm:cxn modelId="{679ADB96-8559-412B-A1EB-5ED6DCA42165}" type="presOf" srcId="{B953D82F-9515-4251-B7A9-9C28A9C742FF}" destId="{30660C0C-0274-407D-B053-386F5B1037F9}" srcOrd="0" destOrd="0" presId="urn:microsoft.com/office/officeart/2005/8/layout/process2"/>
    <dgm:cxn modelId="{A8AC9DA1-165B-4EF1-B28C-E2F09CBE857D}" type="presOf" srcId="{6F32CA6C-FB75-4146-9EAF-9871CC4C4238}" destId="{A3216B69-2DC2-49EA-A7EE-9B3D3E955AFA}" srcOrd="0" destOrd="0" presId="urn:microsoft.com/office/officeart/2005/8/layout/process2"/>
    <dgm:cxn modelId="{FEAFE86A-F3B1-49BD-B64F-9DF5A5AAECFD}" type="presOf" srcId="{01D1AD89-4EA6-48FF-B9DF-545BD2451B89}" destId="{07EF94D6-3E50-41B5-A8B0-124C7B0A47A9}" srcOrd="0" destOrd="0" presId="urn:microsoft.com/office/officeart/2005/8/layout/process2"/>
    <dgm:cxn modelId="{0D52A2AD-69BD-4CD2-8C89-B0989617B943}" srcId="{B953D82F-9515-4251-B7A9-9C28A9C742FF}" destId="{6F32CA6C-FB75-4146-9EAF-9871CC4C4238}" srcOrd="0" destOrd="0" parTransId="{44F6F61B-9C4C-4798-BE8E-594E6F5BF614}" sibTransId="{01D1AD89-4EA6-48FF-B9DF-545BD2451B89}"/>
    <dgm:cxn modelId="{80D786DF-6E23-4833-91BB-B4DA74CDDB8A}" type="presParOf" srcId="{30660C0C-0274-407D-B053-386F5B1037F9}" destId="{A3216B69-2DC2-49EA-A7EE-9B3D3E955AFA}" srcOrd="0" destOrd="0" presId="urn:microsoft.com/office/officeart/2005/8/layout/process2"/>
    <dgm:cxn modelId="{A478A0E6-4A84-4561-ACFD-EE040936F6EB}" type="presParOf" srcId="{30660C0C-0274-407D-B053-386F5B1037F9}" destId="{07EF94D6-3E50-41B5-A8B0-124C7B0A47A9}" srcOrd="1" destOrd="0" presId="urn:microsoft.com/office/officeart/2005/8/layout/process2"/>
    <dgm:cxn modelId="{6D2F511E-4613-47A5-8E68-1BC469432220}" type="presParOf" srcId="{07EF94D6-3E50-41B5-A8B0-124C7B0A47A9}" destId="{C36BA754-3764-486D-ADDA-DE5EF84CF62E}" srcOrd="0" destOrd="0" presId="urn:microsoft.com/office/officeart/2005/8/layout/process2"/>
    <dgm:cxn modelId="{386924C4-B64F-4ADA-8D5B-6526BC1689C3}" type="presParOf" srcId="{30660C0C-0274-407D-B053-386F5B1037F9}" destId="{F592ACB1-B4EE-4558-966E-8FE52DC5120A}" srcOrd="2" destOrd="0" presId="urn:microsoft.com/office/officeart/2005/8/layout/process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D3B78D-FE5C-4E2D-8468-2BF00454814D}" type="doc">
      <dgm:prSet loTypeId="urn:microsoft.com/office/officeart/2005/8/layout/hList3" loCatId="list" qsTypeId="urn:microsoft.com/office/officeart/2005/8/quickstyle/simple1" qsCatId="simple" csTypeId="urn:microsoft.com/office/officeart/2005/8/colors/accent1_5" csCatId="accent1" phldr="1"/>
      <dgm:spPr/>
      <dgm:t>
        <a:bodyPr/>
        <a:lstStyle/>
        <a:p>
          <a:endParaRPr lang="en-US"/>
        </a:p>
      </dgm:t>
    </dgm:pt>
    <dgm:pt modelId="{6CCBFDE1-C721-4D73-9ADE-F33DE318B5BA}">
      <dgm:prSet phldrT="[Text]" custT="1"/>
      <dgm:spPr/>
      <dgm:t>
        <a:bodyPr/>
        <a:lstStyle/>
        <a:p>
          <a:r>
            <a:rPr lang="en-US" sz="3600" dirty="0" smtClean="0"/>
            <a:t>Timely Information</a:t>
          </a:r>
          <a:endParaRPr lang="en-US" sz="3600" dirty="0"/>
        </a:p>
      </dgm:t>
    </dgm:pt>
    <dgm:pt modelId="{BE555030-F482-445E-B799-DB9ADFAF1D89}" type="parTrans" cxnId="{DCEB84B3-2DF4-41F4-9926-DEB2B83BB596}">
      <dgm:prSet/>
      <dgm:spPr/>
      <dgm:t>
        <a:bodyPr/>
        <a:lstStyle/>
        <a:p>
          <a:endParaRPr lang="en-US"/>
        </a:p>
      </dgm:t>
    </dgm:pt>
    <dgm:pt modelId="{301857D8-48FD-4840-AFA4-F6356D762A98}" type="sibTrans" cxnId="{DCEB84B3-2DF4-41F4-9926-DEB2B83BB596}">
      <dgm:prSet/>
      <dgm:spPr/>
      <dgm:t>
        <a:bodyPr/>
        <a:lstStyle/>
        <a:p>
          <a:endParaRPr lang="en-US"/>
        </a:p>
      </dgm:t>
    </dgm:pt>
    <dgm:pt modelId="{3098306D-8CC6-466B-88E2-84C8C9018545}">
      <dgm:prSet phldrT="[Text]" custT="1"/>
      <dgm:spPr>
        <a:solidFill>
          <a:schemeClr val="accent1">
            <a:lumMod val="40000"/>
            <a:lumOff val="60000"/>
            <a:alpha val="90000"/>
          </a:schemeClr>
        </a:solidFill>
      </dgm:spPr>
      <dgm:t>
        <a:bodyPr/>
        <a:lstStyle/>
        <a:p>
          <a:r>
            <a:rPr lang="en-US" sz="2000" b="1" u="sng" dirty="0" smtClean="0">
              <a:solidFill>
                <a:schemeClr val="accent6">
                  <a:lumMod val="75000"/>
                </a:schemeClr>
              </a:solidFill>
            </a:rPr>
            <a:t>Cash Inflows</a:t>
          </a:r>
        </a:p>
        <a:p>
          <a:r>
            <a:rPr lang="en-US" sz="2000" dirty="0" smtClean="0">
              <a:solidFill>
                <a:schemeClr val="accent6">
                  <a:lumMod val="75000"/>
                </a:schemeClr>
              </a:solidFill>
            </a:rPr>
            <a:t>Tax Revenue</a:t>
          </a:r>
        </a:p>
        <a:p>
          <a:r>
            <a:rPr lang="en-US" sz="2000" dirty="0" smtClean="0">
              <a:solidFill>
                <a:schemeClr val="accent6">
                  <a:lumMod val="75000"/>
                </a:schemeClr>
              </a:solidFill>
            </a:rPr>
            <a:t>Non Tax Revenue Grants</a:t>
          </a:r>
        </a:p>
        <a:p>
          <a:r>
            <a:rPr lang="en-US" sz="2000" dirty="0" smtClean="0">
              <a:solidFill>
                <a:schemeClr val="accent6">
                  <a:lumMod val="75000"/>
                </a:schemeClr>
              </a:solidFill>
            </a:rPr>
            <a:t>Sale of Assets</a:t>
          </a:r>
        </a:p>
        <a:p>
          <a:r>
            <a:rPr lang="en-US" sz="2000" dirty="0" smtClean="0">
              <a:solidFill>
                <a:schemeClr val="accent6">
                  <a:lumMod val="75000"/>
                </a:schemeClr>
              </a:solidFill>
            </a:rPr>
            <a:t>Borrowing</a:t>
          </a:r>
          <a:endParaRPr lang="en-US" sz="2000" dirty="0">
            <a:solidFill>
              <a:schemeClr val="accent6">
                <a:lumMod val="75000"/>
              </a:schemeClr>
            </a:solidFill>
          </a:endParaRPr>
        </a:p>
      </dgm:t>
    </dgm:pt>
    <dgm:pt modelId="{EC8CDC67-468D-4DDD-8398-58DA9F809207}" type="parTrans" cxnId="{AD2532C3-4F6C-4278-8B31-4FC60BA08F5F}">
      <dgm:prSet/>
      <dgm:spPr/>
      <dgm:t>
        <a:bodyPr/>
        <a:lstStyle/>
        <a:p>
          <a:endParaRPr lang="en-US"/>
        </a:p>
      </dgm:t>
    </dgm:pt>
    <dgm:pt modelId="{601E07DE-AE95-4107-B5BF-ED3546629321}" type="sibTrans" cxnId="{AD2532C3-4F6C-4278-8B31-4FC60BA08F5F}">
      <dgm:prSet/>
      <dgm:spPr/>
      <dgm:t>
        <a:bodyPr/>
        <a:lstStyle/>
        <a:p>
          <a:endParaRPr lang="en-US"/>
        </a:p>
      </dgm:t>
    </dgm:pt>
    <dgm:pt modelId="{67DCFDFA-B755-4A4C-B9BD-A3655FA4C26A}">
      <dgm:prSet phldrT="[Text]" custT="1"/>
      <dgm:spPr/>
      <dgm:t>
        <a:bodyPr/>
        <a:lstStyle/>
        <a:p>
          <a:r>
            <a:rPr lang="en-US" sz="2000" b="1" u="sng" dirty="0" smtClean="0">
              <a:solidFill>
                <a:schemeClr val="accent6">
                  <a:lumMod val="75000"/>
                </a:schemeClr>
              </a:solidFill>
            </a:rPr>
            <a:t>Cash Outflows</a:t>
          </a:r>
        </a:p>
        <a:p>
          <a:r>
            <a:rPr lang="en-US" sz="1500" dirty="0" smtClean="0">
              <a:solidFill>
                <a:schemeClr val="accent6">
                  <a:lumMod val="75000"/>
                </a:schemeClr>
              </a:solidFill>
            </a:rPr>
            <a:t>Salaries/wages</a:t>
          </a:r>
        </a:p>
        <a:p>
          <a:r>
            <a:rPr lang="en-US" sz="1500" dirty="0" smtClean="0">
              <a:solidFill>
                <a:schemeClr val="accent6">
                  <a:lumMod val="75000"/>
                </a:schemeClr>
              </a:solidFill>
            </a:rPr>
            <a:t>Subsidies or Transfers</a:t>
          </a:r>
        </a:p>
        <a:p>
          <a:r>
            <a:rPr lang="en-US" sz="1500" dirty="0" smtClean="0">
              <a:solidFill>
                <a:schemeClr val="accent6">
                  <a:lumMod val="75000"/>
                </a:schemeClr>
              </a:solidFill>
            </a:rPr>
            <a:t>Interest or Financial Expense</a:t>
          </a:r>
        </a:p>
        <a:p>
          <a:r>
            <a:rPr lang="en-US" sz="1500" dirty="0" smtClean="0">
              <a:solidFill>
                <a:schemeClr val="accent6">
                  <a:lumMod val="75000"/>
                </a:schemeClr>
              </a:solidFill>
            </a:rPr>
            <a:t>Operational Expenses</a:t>
          </a:r>
        </a:p>
        <a:p>
          <a:r>
            <a:rPr lang="en-US" sz="1500" dirty="0" smtClean="0">
              <a:solidFill>
                <a:schemeClr val="accent6">
                  <a:lumMod val="75000"/>
                </a:schemeClr>
              </a:solidFill>
            </a:rPr>
            <a:t>Purchase of Assets</a:t>
          </a:r>
        </a:p>
        <a:p>
          <a:r>
            <a:rPr lang="en-US" sz="1500" dirty="0" smtClean="0">
              <a:solidFill>
                <a:schemeClr val="accent6">
                  <a:lumMod val="75000"/>
                </a:schemeClr>
              </a:solidFill>
            </a:rPr>
            <a:t>Debt Repayments</a:t>
          </a:r>
          <a:endParaRPr lang="en-US" sz="1500" dirty="0">
            <a:solidFill>
              <a:schemeClr val="accent6">
                <a:lumMod val="75000"/>
              </a:schemeClr>
            </a:solidFill>
          </a:endParaRPr>
        </a:p>
      </dgm:t>
    </dgm:pt>
    <dgm:pt modelId="{CF80AA05-2DB0-43BE-91C6-736FD3589DD4}" type="parTrans" cxnId="{81D89DF4-0C74-45FD-9D25-8A1AE26B9CA5}">
      <dgm:prSet/>
      <dgm:spPr/>
      <dgm:t>
        <a:bodyPr/>
        <a:lstStyle/>
        <a:p>
          <a:endParaRPr lang="en-US"/>
        </a:p>
      </dgm:t>
    </dgm:pt>
    <dgm:pt modelId="{DFC7AC38-FAEB-42F3-A674-A03060BA962E}" type="sibTrans" cxnId="{81D89DF4-0C74-45FD-9D25-8A1AE26B9CA5}">
      <dgm:prSet/>
      <dgm:spPr/>
      <dgm:t>
        <a:bodyPr/>
        <a:lstStyle/>
        <a:p>
          <a:endParaRPr lang="en-US"/>
        </a:p>
      </dgm:t>
    </dgm:pt>
    <dgm:pt modelId="{46797679-76B8-49D1-8FBF-2D36C60670C2}" type="pres">
      <dgm:prSet presAssocID="{D1D3B78D-FE5C-4E2D-8468-2BF00454814D}" presName="composite" presStyleCnt="0">
        <dgm:presLayoutVars>
          <dgm:chMax val="1"/>
          <dgm:dir/>
          <dgm:resizeHandles val="exact"/>
        </dgm:presLayoutVars>
      </dgm:prSet>
      <dgm:spPr/>
      <dgm:t>
        <a:bodyPr/>
        <a:lstStyle/>
        <a:p>
          <a:endParaRPr lang="en-US"/>
        </a:p>
      </dgm:t>
    </dgm:pt>
    <dgm:pt modelId="{98E63CF4-B5D4-4C2E-B633-094D910F16F2}" type="pres">
      <dgm:prSet presAssocID="{6CCBFDE1-C721-4D73-9ADE-F33DE318B5BA}" presName="roof" presStyleLbl="dkBgShp" presStyleIdx="0" presStyleCnt="2" custLinFactNeighborX="6255" custLinFactNeighborY="-7792"/>
      <dgm:spPr/>
      <dgm:t>
        <a:bodyPr/>
        <a:lstStyle/>
        <a:p>
          <a:endParaRPr lang="en-US"/>
        </a:p>
      </dgm:t>
    </dgm:pt>
    <dgm:pt modelId="{1869EC19-9E1A-4193-B7ED-3E106FAB3D2F}" type="pres">
      <dgm:prSet presAssocID="{6CCBFDE1-C721-4D73-9ADE-F33DE318B5BA}" presName="pillars" presStyleCnt="0"/>
      <dgm:spPr/>
    </dgm:pt>
    <dgm:pt modelId="{16D0CAEA-1547-4D44-B9C2-98A4C1048DF3}" type="pres">
      <dgm:prSet presAssocID="{6CCBFDE1-C721-4D73-9ADE-F33DE318B5BA}" presName="pillar1" presStyleLbl="node1" presStyleIdx="0" presStyleCnt="2">
        <dgm:presLayoutVars>
          <dgm:bulletEnabled val="1"/>
        </dgm:presLayoutVars>
      </dgm:prSet>
      <dgm:spPr/>
      <dgm:t>
        <a:bodyPr/>
        <a:lstStyle/>
        <a:p>
          <a:endParaRPr lang="en-US"/>
        </a:p>
      </dgm:t>
    </dgm:pt>
    <dgm:pt modelId="{27EDE200-6637-47B6-9F55-BBC038AB77F8}" type="pres">
      <dgm:prSet presAssocID="{67DCFDFA-B755-4A4C-B9BD-A3655FA4C26A}" presName="pillarX" presStyleLbl="node1" presStyleIdx="1" presStyleCnt="2">
        <dgm:presLayoutVars>
          <dgm:bulletEnabled val="1"/>
        </dgm:presLayoutVars>
      </dgm:prSet>
      <dgm:spPr/>
      <dgm:t>
        <a:bodyPr/>
        <a:lstStyle/>
        <a:p>
          <a:endParaRPr lang="en-US"/>
        </a:p>
      </dgm:t>
    </dgm:pt>
    <dgm:pt modelId="{B6D0DC71-B180-4FAD-A166-65FF317532AE}" type="pres">
      <dgm:prSet presAssocID="{6CCBFDE1-C721-4D73-9ADE-F33DE318B5BA}" presName="base" presStyleLbl="dkBgShp" presStyleIdx="1" presStyleCnt="2"/>
      <dgm:spPr/>
    </dgm:pt>
  </dgm:ptLst>
  <dgm:cxnLst>
    <dgm:cxn modelId="{F49E12C5-533F-4458-9A10-60CA7A62A30E}" type="presOf" srcId="{3098306D-8CC6-466B-88E2-84C8C9018545}" destId="{16D0CAEA-1547-4D44-B9C2-98A4C1048DF3}" srcOrd="0" destOrd="0" presId="urn:microsoft.com/office/officeart/2005/8/layout/hList3"/>
    <dgm:cxn modelId="{AD2532C3-4F6C-4278-8B31-4FC60BA08F5F}" srcId="{6CCBFDE1-C721-4D73-9ADE-F33DE318B5BA}" destId="{3098306D-8CC6-466B-88E2-84C8C9018545}" srcOrd="0" destOrd="0" parTransId="{EC8CDC67-468D-4DDD-8398-58DA9F809207}" sibTransId="{601E07DE-AE95-4107-B5BF-ED3546629321}"/>
    <dgm:cxn modelId="{81D89DF4-0C74-45FD-9D25-8A1AE26B9CA5}" srcId="{6CCBFDE1-C721-4D73-9ADE-F33DE318B5BA}" destId="{67DCFDFA-B755-4A4C-B9BD-A3655FA4C26A}" srcOrd="1" destOrd="0" parTransId="{CF80AA05-2DB0-43BE-91C6-736FD3589DD4}" sibTransId="{DFC7AC38-FAEB-42F3-A674-A03060BA962E}"/>
    <dgm:cxn modelId="{7895A4C1-5089-47B9-8142-AA4C7D687C68}" type="presOf" srcId="{67DCFDFA-B755-4A4C-B9BD-A3655FA4C26A}" destId="{27EDE200-6637-47B6-9F55-BBC038AB77F8}" srcOrd="0" destOrd="0" presId="urn:microsoft.com/office/officeart/2005/8/layout/hList3"/>
    <dgm:cxn modelId="{22A0BC4D-F977-4F47-B21A-F4DCDDF52055}" type="presOf" srcId="{D1D3B78D-FE5C-4E2D-8468-2BF00454814D}" destId="{46797679-76B8-49D1-8FBF-2D36C60670C2}" srcOrd="0" destOrd="0" presId="urn:microsoft.com/office/officeart/2005/8/layout/hList3"/>
    <dgm:cxn modelId="{DCEB84B3-2DF4-41F4-9926-DEB2B83BB596}" srcId="{D1D3B78D-FE5C-4E2D-8468-2BF00454814D}" destId="{6CCBFDE1-C721-4D73-9ADE-F33DE318B5BA}" srcOrd="0" destOrd="0" parTransId="{BE555030-F482-445E-B799-DB9ADFAF1D89}" sibTransId="{301857D8-48FD-4840-AFA4-F6356D762A98}"/>
    <dgm:cxn modelId="{47E2B667-21FF-4C3B-B741-92396F9624A3}" type="presOf" srcId="{6CCBFDE1-C721-4D73-9ADE-F33DE318B5BA}" destId="{98E63CF4-B5D4-4C2E-B633-094D910F16F2}" srcOrd="0" destOrd="0" presId="urn:microsoft.com/office/officeart/2005/8/layout/hList3"/>
    <dgm:cxn modelId="{71112956-8114-428A-BB15-93F42DE5F4B6}" type="presParOf" srcId="{46797679-76B8-49D1-8FBF-2D36C60670C2}" destId="{98E63CF4-B5D4-4C2E-B633-094D910F16F2}" srcOrd="0" destOrd="0" presId="urn:microsoft.com/office/officeart/2005/8/layout/hList3"/>
    <dgm:cxn modelId="{C977E2AE-6838-4383-958F-AF18EFA8531E}" type="presParOf" srcId="{46797679-76B8-49D1-8FBF-2D36C60670C2}" destId="{1869EC19-9E1A-4193-B7ED-3E106FAB3D2F}" srcOrd="1" destOrd="0" presId="urn:microsoft.com/office/officeart/2005/8/layout/hList3"/>
    <dgm:cxn modelId="{9061F611-0B28-4ED3-ABF5-B4C0673F7FBA}" type="presParOf" srcId="{1869EC19-9E1A-4193-B7ED-3E106FAB3D2F}" destId="{16D0CAEA-1547-4D44-B9C2-98A4C1048DF3}" srcOrd="0" destOrd="0" presId="urn:microsoft.com/office/officeart/2005/8/layout/hList3"/>
    <dgm:cxn modelId="{05CA3CA6-2AA4-40C8-AFB7-1E365B0F85FD}" type="presParOf" srcId="{1869EC19-9E1A-4193-B7ED-3E106FAB3D2F}" destId="{27EDE200-6637-47B6-9F55-BBC038AB77F8}" srcOrd="1" destOrd="0" presId="urn:microsoft.com/office/officeart/2005/8/layout/hList3"/>
    <dgm:cxn modelId="{E40FA43A-28E9-456D-928B-4526AC2A2AE6}" type="presParOf" srcId="{46797679-76B8-49D1-8FBF-2D36C60670C2}" destId="{B6D0DC71-B180-4FAD-A166-65FF317532AE}" srcOrd="2" destOrd="0" presId="urn:microsoft.com/office/officeart/2005/8/layout/hLis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D152E-F3A2-4323-B286-8028F35F24D5}">
      <dsp:nvSpPr>
        <dsp:cNvPr id="0" name=""/>
        <dsp:cNvSpPr/>
      </dsp:nvSpPr>
      <dsp:spPr>
        <a:xfrm>
          <a:off x="1607293" y="508998"/>
          <a:ext cx="3395763" cy="3395763"/>
        </a:xfrm>
        <a:prstGeom prst="blockArc">
          <a:avLst>
            <a:gd name="adj1" fmla="val 11880000"/>
            <a:gd name="adj2" fmla="val 16200000"/>
            <a:gd name="adj3" fmla="val 4637"/>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68328F-CA72-4F39-B307-AE41E8424D3E}">
      <dsp:nvSpPr>
        <dsp:cNvPr id="0" name=""/>
        <dsp:cNvSpPr/>
      </dsp:nvSpPr>
      <dsp:spPr>
        <a:xfrm>
          <a:off x="1607293" y="508998"/>
          <a:ext cx="3395763" cy="3395763"/>
        </a:xfrm>
        <a:prstGeom prst="blockArc">
          <a:avLst>
            <a:gd name="adj1" fmla="val 7560000"/>
            <a:gd name="adj2" fmla="val 11880000"/>
            <a:gd name="adj3" fmla="val 463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053BC6-7C3C-4AAB-A8ED-1ECF851662D0}">
      <dsp:nvSpPr>
        <dsp:cNvPr id="0" name=""/>
        <dsp:cNvSpPr/>
      </dsp:nvSpPr>
      <dsp:spPr>
        <a:xfrm>
          <a:off x="1607293" y="508998"/>
          <a:ext cx="3395763" cy="3395763"/>
        </a:xfrm>
        <a:prstGeom prst="blockArc">
          <a:avLst>
            <a:gd name="adj1" fmla="val 3240000"/>
            <a:gd name="adj2" fmla="val 7560000"/>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9232BB-CA58-4C5E-A84A-4787DB1AF818}">
      <dsp:nvSpPr>
        <dsp:cNvPr id="0" name=""/>
        <dsp:cNvSpPr/>
      </dsp:nvSpPr>
      <dsp:spPr>
        <a:xfrm>
          <a:off x="1607293" y="508998"/>
          <a:ext cx="3395763" cy="3395763"/>
        </a:xfrm>
        <a:prstGeom prst="blockArc">
          <a:avLst>
            <a:gd name="adj1" fmla="val 20520000"/>
            <a:gd name="adj2" fmla="val 3240000"/>
            <a:gd name="adj3" fmla="val 463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D99811-1079-480A-97B9-AC45202BEFA6}">
      <dsp:nvSpPr>
        <dsp:cNvPr id="0" name=""/>
        <dsp:cNvSpPr/>
      </dsp:nvSpPr>
      <dsp:spPr>
        <a:xfrm>
          <a:off x="1607293" y="508998"/>
          <a:ext cx="3395763" cy="3395763"/>
        </a:xfrm>
        <a:prstGeom prst="blockArc">
          <a:avLst>
            <a:gd name="adj1" fmla="val 16200000"/>
            <a:gd name="adj2" fmla="val 20520000"/>
            <a:gd name="adj3" fmla="val 463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269981-CDF2-499B-9F5A-DA397B38916E}">
      <dsp:nvSpPr>
        <dsp:cNvPr id="0" name=""/>
        <dsp:cNvSpPr/>
      </dsp:nvSpPr>
      <dsp:spPr>
        <a:xfrm>
          <a:off x="2524069" y="1425774"/>
          <a:ext cx="1562211" cy="156221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Legal Framework</a:t>
          </a:r>
          <a:endParaRPr lang="en-US" sz="1800" kern="1200" dirty="0"/>
        </a:p>
      </dsp:txBody>
      <dsp:txXfrm>
        <a:off x="2752850" y="1654555"/>
        <a:ext cx="1104649" cy="1104649"/>
      </dsp:txXfrm>
    </dsp:sp>
    <dsp:sp modelId="{E45586AD-16ED-4325-9E6D-D286EF43F6B3}">
      <dsp:nvSpPr>
        <dsp:cNvPr id="0" name=""/>
        <dsp:cNvSpPr/>
      </dsp:nvSpPr>
      <dsp:spPr>
        <a:xfrm>
          <a:off x="2758400" y="1592"/>
          <a:ext cx="1093548" cy="109354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1. Fiscal Framework</a:t>
          </a:r>
          <a:endParaRPr lang="en-US" sz="1200" kern="1200" dirty="0"/>
        </a:p>
      </dsp:txBody>
      <dsp:txXfrm>
        <a:off x="2918546" y="161738"/>
        <a:ext cx="773256" cy="773256"/>
      </dsp:txXfrm>
    </dsp:sp>
    <dsp:sp modelId="{0EA3DE55-4B63-4312-B53A-A83A3489F564}">
      <dsp:nvSpPr>
        <dsp:cNvPr id="0" name=""/>
        <dsp:cNvSpPr/>
      </dsp:nvSpPr>
      <dsp:spPr>
        <a:xfrm>
          <a:off x="4335741" y="1147597"/>
          <a:ext cx="1093548" cy="109354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2. Budget Preparation and Legislation</a:t>
          </a:r>
          <a:endParaRPr lang="en-US" sz="1200" kern="1200" dirty="0"/>
        </a:p>
      </dsp:txBody>
      <dsp:txXfrm>
        <a:off x="4495887" y="1307743"/>
        <a:ext cx="773256" cy="773256"/>
      </dsp:txXfrm>
    </dsp:sp>
    <dsp:sp modelId="{896030C9-48D5-4B5B-ADBC-D0A01D3E5685}">
      <dsp:nvSpPr>
        <dsp:cNvPr id="0" name=""/>
        <dsp:cNvSpPr/>
      </dsp:nvSpPr>
      <dsp:spPr>
        <a:xfrm>
          <a:off x="3733251" y="3001872"/>
          <a:ext cx="1093548" cy="109354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3. Budget Execution</a:t>
          </a:r>
          <a:endParaRPr lang="en-US" sz="1200" kern="1200" dirty="0"/>
        </a:p>
      </dsp:txBody>
      <dsp:txXfrm>
        <a:off x="3893397" y="3162018"/>
        <a:ext cx="773256" cy="773256"/>
      </dsp:txXfrm>
    </dsp:sp>
    <dsp:sp modelId="{CC349233-0152-42AF-989B-18D47E3BD3CB}">
      <dsp:nvSpPr>
        <dsp:cNvPr id="0" name=""/>
        <dsp:cNvSpPr/>
      </dsp:nvSpPr>
      <dsp:spPr>
        <a:xfrm>
          <a:off x="1783550" y="3001872"/>
          <a:ext cx="1093548" cy="109354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4. Accounting and Reporting</a:t>
          </a:r>
          <a:endParaRPr lang="en-US" sz="1200" kern="1200" dirty="0"/>
        </a:p>
      </dsp:txBody>
      <dsp:txXfrm>
        <a:off x="1943696" y="3162018"/>
        <a:ext cx="773256" cy="773256"/>
      </dsp:txXfrm>
    </dsp:sp>
    <dsp:sp modelId="{62C72449-0AD9-4874-966D-AC2FBB3F6BC1}">
      <dsp:nvSpPr>
        <dsp:cNvPr id="0" name=""/>
        <dsp:cNvSpPr/>
      </dsp:nvSpPr>
      <dsp:spPr>
        <a:xfrm>
          <a:off x="1181060" y="1147597"/>
          <a:ext cx="1093548" cy="109354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5. Control and Audit</a:t>
          </a:r>
          <a:endParaRPr lang="en-US" sz="1200" kern="1200" dirty="0"/>
        </a:p>
      </dsp:txBody>
      <dsp:txXfrm>
        <a:off x="1341206" y="1307743"/>
        <a:ext cx="773256" cy="7732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B15B5-479D-4FD6-A8AB-9314BC55B3A4}">
      <dsp:nvSpPr>
        <dsp:cNvPr id="0" name=""/>
        <dsp:cNvSpPr/>
      </dsp:nvSpPr>
      <dsp:spPr>
        <a:xfrm>
          <a:off x="1259840" y="0"/>
          <a:ext cx="1463040" cy="812800"/>
        </a:xfrm>
        <a:prstGeom prst="roundRect">
          <a:avLst>
            <a:gd name="adj" fmla="val 1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Cash Inflow</a:t>
          </a:r>
          <a:endParaRPr lang="en-US" sz="2100" kern="1200" dirty="0"/>
        </a:p>
      </dsp:txBody>
      <dsp:txXfrm>
        <a:off x="1283646" y="23806"/>
        <a:ext cx="1415428" cy="765188"/>
      </dsp:txXfrm>
    </dsp:sp>
    <dsp:sp modelId="{FF39C3B5-886B-4D0C-BA5F-E82C7ACB2B1A}">
      <dsp:nvSpPr>
        <dsp:cNvPr id="0" name=""/>
        <dsp:cNvSpPr/>
      </dsp:nvSpPr>
      <dsp:spPr>
        <a:xfrm>
          <a:off x="3373120" y="0"/>
          <a:ext cx="1463040" cy="812800"/>
        </a:xfrm>
        <a:prstGeom prst="roundRect">
          <a:avLst>
            <a:gd name="adj" fmla="val 1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Cash Outflow</a:t>
          </a:r>
          <a:endParaRPr lang="en-US" sz="2100" kern="1200" dirty="0"/>
        </a:p>
      </dsp:txBody>
      <dsp:txXfrm>
        <a:off x="3396926" y="23806"/>
        <a:ext cx="1415428" cy="765188"/>
      </dsp:txXfrm>
    </dsp:sp>
    <dsp:sp modelId="{A2233705-D487-4B78-90B4-20ADD21055D6}">
      <dsp:nvSpPr>
        <dsp:cNvPr id="0" name=""/>
        <dsp:cNvSpPr/>
      </dsp:nvSpPr>
      <dsp:spPr>
        <a:xfrm>
          <a:off x="2743200" y="3454400"/>
          <a:ext cx="609600" cy="609600"/>
        </a:xfrm>
        <a:prstGeom prst="triangle">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E7668C-3838-4497-8196-0F5D8BF9E385}">
      <dsp:nvSpPr>
        <dsp:cNvPr id="0" name=""/>
        <dsp:cNvSpPr/>
      </dsp:nvSpPr>
      <dsp:spPr>
        <a:xfrm rot="240000">
          <a:off x="1218641" y="3193179"/>
          <a:ext cx="3658717" cy="255842"/>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4C2181-FC8D-4B46-8DE2-47345B082DAA}">
      <dsp:nvSpPr>
        <dsp:cNvPr id="0" name=""/>
        <dsp:cNvSpPr/>
      </dsp:nvSpPr>
      <dsp:spPr>
        <a:xfrm rot="240000">
          <a:off x="3415383" y="2553510"/>
          <a:ext cx="1459793" cy="68011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Debt Service</a:t>
          </a:r>
          <a:endParaRPr lang="en-US" sz="1600" kern="1200" dirty="0"/>
        </a:p>
      </dsp:txBody>
      <dsp:txXfrm>
        <a:off x="3448583" y="2586710"/>
        <a:ext cx="1393393" cy="613714"/>
      </dsp:txXfrm>
    </dsp:sp>
    <dsp:sp modelId="{38B7C772-25B3-4EEE-B293-58113B78E945}">
      <dsp:nvSpPr>
        <dsp:cNvPr id="0" name=""/>
        <dsp:cNvSpPr/>
      </dsp:nvSpPr>
      <dsp:spPr>
        <a:xfrm rot="240000">
          <a:off x="3468215" y="1821990"/>
          <a:ext cx="1459793" cy="68011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Goods and Services</a:t>
          </a:r>
          <a:endParaRPr lang="en-US" sz="1600" kern="1200" dirty="0"/>
        </a:p>
      </dsp:txBody>
      <dsp:txXfrm>
        <a:off x="3501415" y="1855190"/>
        <a:ext cx="1393393" cy="613714"/>
      </dsp:txXfrm>
    </dsp:sp>
    <dsp:sp modelId="{1ED81DDA-3637-455C-89C1-8F1DD7849F3A}">
      <dsp:nvSpPr>
        <dsp:cNvPr id="0" name=""/>
        <dsp:cNvSpPr/>
      </dsp:nvSpPr>
      <dsp:spPr>
        <a:xfrm rot="240000">
          <a:off x="3521047" y="1106726"/>
          <a:ext cx="1459793" cy="68011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Salaries/Wages</a:t>
          </a:r>
          <a:endParaRPr lang="en-US" sz="1600" kern="1200" dirty="0"/>
        </a:p>
      </dsp:txBody>
      <dsp:txXfrm>
        <a:off x="3554247" y="1139926"/>
        <a:ext cx="1393393" cy="613714"/>
      </dsp:txXfrm>
    </dsp:sp>
    <dsp:sp modelId="{6A7D809D-3FFB-4074-9F08-26885C36817D}">
      <dsp:nvSpPr>
        <dsp:cNvPr id="0" name=""/>
        <dsp:cNvSpPr/>
      </dsp:nvSpPr>
      <dsp:spPr>
        <a:xfrm rot="240000">
          <a:off x="1322423" y="2407206"/>
          <a:ext cx="1459793" cy="6801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Non Tax Revenue</a:t>
          </a:r>
          <a:endParaRPr lang="en-US" sz="1600" kern="1200" dirty="0"/>
        </a:p>
      </dsp:txBody>
      <dsp:txXfrm>
        <a:off x="1355623" y="2440406"/>
        <a:ext cx="1393393" cy="613714"/>
      </dsp:txXfrm>
    </dsp:sp>
    <dsp:sp modelId="{1CEF169F-E6C4-4B9A-83E5-01177273B6F2}">
      <dsp:nvSpPr>
        <dsp:cNvPr id="0" name=""/>
        <dsp:cNvSpPr/>
      </dsp:nvSpPr>
      <dsp:spPr>
        <a:xfrm rot="240000">
          <a:off x="1375255" y="1675686"/>
          <a:ext cx="1459793" cy="680114"/>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Tax Revenue</a:t>
          </a:r>
          <a:endParaRPr lang="en-US" sz="1600" kern="1200" dirty="0"/>
        </a:p>
      </dsp:txBody>
      <dsp:txXfrm>
        <a:off x="1408455" y="1708886"/>
        <a:ext cx="1393393" cy="6137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216B69-2DC2-49EA-A7EE-9B3D3E955AFA}">
      <dsp:nvSpPr>
        <dsp:cNvPr id="0" name=""/>
        <dsp:cNvSpPr/>
      </dsp:nvSpPr>
      <dsp:spPr>
        <a:xfrm>
          <a:off x="1147159" y="463"/>
          <a:ext cx="2734880" cy="15193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Forecast daily Cash flow Requirement</a:t>
          </a:r>
          <a:endParaRPr lang="en-US" sz="2800" kern="1200" dirty="0"/>
        </a:p>
      </dsp:txBody>
      <dsp:txXfrm>
        <a:off x="1191660" y="44964"/>
        <a:ext cx="2645878" cy="1430376"/>
      </dsp:txXfrm>
    </dsp:sp>
    <dsp:sp modelId="{07EF94D6-3E50-41B5-A8B0-124C7B0A47A9}">
      <dsp:nvSpPr>
        <dsp:cNvPr id="0" name=""/>
        <dsp:cNvSpPr/>
      </dsp:nvSpPr>
      <dsp:spPr>
        <a:xfrm rot="5400000">
          <a:off x="2229716" y="1557826"/>
          <a:ext cx="569766" cy="68372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rot="-5400000">
        <a:off x="2309483" y="1614803"/>
        <a:ext cx="410232" cy="398836"/>
      </dsp:txXfrm>
    </dsp:sp>
    <dsp:sp modelId="{F592ACB1-B4EE-4558-966E-8FE52DC5120A}">
      <dsp:nvSpPr>
        <dsp:cNvPr id="0" name=""/>
        <dsp:cNvSpPr/>
      </dsp:nvSpPr>
      <dsp:spPr>
        <a:xfrm>
          <a:off x="1147159" y="2279531"/>
          <a:ext cx="2734880" cy="1519378"/>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3 months  CPR</a:t>
          </a:r>
          <a:endParaRPr lang="en-US" sz="2800" kern="1200" dirty="0"/>
        </a:p>
      </dsp:txBody>
      <dsp:txXfrm>
        <a:off x="1191660" y="2324032"/>
        <a:ext cx="2645878" cy="14303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E63CF4-B5D4-4C2E-B633-094D910F16F2}">
      <dsp:nvSpPr>
        <dsp:cNvPr id="0" name=""/>
        <dsp:cNvSpPr/>
      </dsp:nvSpPr>
      <dsp:spPr>
        <a:xfrm>
          <a:off x="0" y="0"/>
          <a:ext cx="4559526" cy="1043838"/>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Timely Information</a:t>
          </a:r>
          <a:endParaRPr lang="en-US" sz="3600" kern="1200" dirty="0"/>
        </a:p>
      </dsp:txBody>
      <dsp:txXfrm>
        <a:off x="0" y="0"/>
        <a:ext cx="4559526" cy="1043838"/>
      </dsp:txXfrm>
    </dsp:sp>
    <dsp:sp modelId="{16D0CAEA-1547-4D44-B9C2-98A4C1048DF3}">
      <dsp:nvSpPr>
        <dsp:cNvPr id="0" name=""/>
        <dsp:cNvSpPr/>
      </dsp:nvSpPr>
      <dsp:spPr>
        <a:xfrm>
          <a:off x="0" y="1043838"/>
          <a:ext cx="2279763" cy="2192061"/>
        </a:xfrm>
        <a:prstGeom prst="rect">
          <a:avLst/>
        </a:prstGeom>
        <a:solidFill>
          <a:schemeClr val="accent1">
            <a:lumMod val="40000"/>
            <a:lumOff val="60000"/>
            <a:alpha val="9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u="sng" kern="1200" dirty="0" smtClean="0">
              <a:solidFill>
                <a:schemeClr val="accent6">
                  <a:lumMod val="75000"/>
                </a:schemeClr>
              </a:solidFill>
            </a:rPr>
            <a:t>Cash Inflows</a:t>
          </a:r>
        </a:p>
        <a:p>
          <a:pPr lvl="0" algn="ctr" defTabSz="889000">
            <a:lnSpc>
              <a:spcPct val="90000"/>
            </a:lnSpc>
            <a:spcBef>
              <a:spcPct val="0"/>
            </a:spcBef>
            <a:spcAft>
              <a:spcPct val="35000"/>
            </a:spcAft>
          </a:pPr>
          <a:r>
            <a:rPr lang="en-US" sz="2000" kern="1200" dirty="0" smtClean="0">
              <a:solidFill>
                <a:schemeClr val="accent6">
                  <a:lumMod val="75000"/>
                </a:schemeClr>
              </a:solidFill>
            </a:rPr>
            <a:t>Tax Revenue</a:t>
          </a:r>
        </a:p>
        <a:p>
          <a:pPr lvl="0" algn="ctr" defTabSz="889000">
            <a:lnSpc>
              <a:spcPct val="90000"/>
            </a:lnSpc>
            <a:spcBef>
              <a:spcPct val="0"/>
            </a:spcBef>
            <a:spcAft>
              <a:spcPct val="35000"/>
            </a:spcAft>
          </a:pPr>
          <a:r>
            <a:rPr lang="en-US" sz="2000" kern="1200" dirty="0" smtClean="0">
              <a:solidFill>
                <a:schemeClr val="accent6">
                  <a:lumMod val="75000"/>
                </a:schemeClr>
              </a:solidFill>
            </a:rPr>
            <a:t>Non Tax Revenue Grants</a:t>
          </a:r>
        </a:p>
        <a:p>
          <a:pPr lvl="0" algn="ctr" defTabSz="889000">
            <a:lnSpc>
              <a:spcPct val="90000"/>
            </a:lnSpc>
            <a:spcBef>
              <a:spcPct val="0"/>
            </a:spcBef>
            <a:spcAft>
              <a:spcPct val="35000"/>
            </a:spcAft>
          </a:pPr>
          <a:r>
            <a:rPr lang="en-US" sz="2000" kern="1200" dirty="0" smtClean="0">
              <a:solidFill>
                <a:schemeClr val="accent6">
                  <a:lumMod val="75000"/>
                </a:schemeClr>
              </a:solidFill>
            </a:rPr>
            <a:t>Sale of Assets</a:t>
          </a:r>
        </a:p>
        <a:p>
          <a:pPr lvl="0" algn="ctr" defTabSz="889000">
            <a:lnSpc>
              <a:spcPct val="90000"/>
            </a:lnSpc>
            <a:spcBef>
              <a:spcPct val="0"/>
            </a:spcBef>
            <a:spcAft>
              <a:spcPct val="35000"/>
            </a:spcAft>
          </a:pPr>
          <a:r>
            <a:rPr lang="en-US" sz="2000" kern="1200" dirty="0" smtClean="0">
              <a:solidFill>
                <a:schemeClr val="accent6">
                  <a:lumMod val="75000"/>
                </a:schemeClr>
              </a:solidFill>
            </a:rPr>
            <a:t>Borrowing</a:t>
          </a:r>
          <a:endParaRPr lang="en-US" sz="2000" kern="1200" dirty="0">
            <a:solidFill>
              <a:schemeClr val="accent6">
                <a:lumMod val="75000"/>
              </a:schemeClr>
            </a:solidFill>
          </a:endParaRPr>
        </a:p>
      </dsp:txBody>
      <dsp:txXfrm>
        <a:off x="0" y="1043838"/>
        <a:ext cx="2279763" cy="2192061"/>
      </dsp:txXfrm>
    </dsp:sp>
    <dsp:sp modelId="{27EDE200-6637-47B6-9F55-BBC038AB77F8}">
      <dsp:nvSpPr>
        <dsp:cNvPr id="0" name=""/>
        <dsp:cNvSpPr/>
      </dsp:nvSpPr>
      <dsp:spPr>
        <a:xfrm>
          <a:off x="2279763" y="1043838"/>
          <a:ext cx="2279763" cy="2192061"/>
        </a:xfrm>
        <a:prstGeom prst="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u="sng" kern="1200" dirty="0" smtClean="0">
              <a:solidFill>
                <a:schemeClr val="accent6">
                  <a:lumMod val="75000"/>
                </a:schemeClr>
              </a:solidFill>
            </a:rPr>
            <a:t>Cash Outflows</a:t>
          </a:r>
        </a:p>
        <a:p>
          <a:pPr lvl="0" algn="ctr" defTabSz="889000">
            <a:lnSpc>
              <a:spcPct val="90000"/>
            </a:lnSpc>
            <a:spcBef>
              <a:spcPct val="0"/>
            </a:spcBef>
            <a:spcAft>
              <a:spcPct val="35000"/>
            </a:spcAft>
          </a:pPr>
          <a:r>
            <a:rPr lang="en-US" sz="1500" kern="1200" dirty="0" smtClean="0">
              <a:solidFill>
                <a:schemeClr val="accent6">
                  <a:lumMod val="75000"/>
                </a:schemeClr>
              </a:solidFill>
            </a:rPr>
            <a:t>Salaries/wages</a:t>
          </a:r>
        </a:p>
        <a:p>
          <a:pPr lvl="0" algn="ctr" defTabSz="889000">
            <a:lnSpc>
              <a:spcPct val="90000"/>
            </a:lnSpc>
            <a:spcBef>
              <a:spcPct val="0"/>
            </a:spcBef>
            <a:spcAft>
              <a:spcPct val="35000"/>
            </a:spcAft>
          </a:pPr>
          <a:r>
            <a:rPr lang="en-US" sz="1500" kern="1200" dirty="0" smtClean="0">
              <a:solidFill>
                <a:schemeClr val="accent6">
                  <a:lumMod val="75000"/>
                </a:schemeClr>
              </a:solidFill>
            </a:rPr>
            <a:t>Subsidies or Transfers</a:t>
          </a:r>
        </a:p>
        <a:p>
          <a:pPr lvl="0" algn="ctr" defTabSz="889000">
            <a:lnSpc>
              <a:spcPct val="90000"/>
            </a:lnSpc>
            <a:spcBef>
              <a:spcPct val="0"/>
            </a:spcBef>
            <a:spcAft>
              <a:spcPct val="35000"/>
            </a:spcAft>
          </a:pPr>
          <a:r>
            <a:rPr lang="en-US" sz="1500" kern="1200" dirty="0" smtClean="0">
              <a:solidFill>
                <a:schemeClr val="accent6">
                  <a:lumMod val="75000"/>
                </a:schemeClr>
              </a:solidFill>
            </a:rPr>
            <a:t>Interest or Financial Expense</a:t>
          </a:r>
        </a:p>
        <a:p>
          <a:pPr lvl="0" algn="ctr" defTabSz="889000">
            <a:lnSpc>
              <a:spcPct val="90000"/>
            </a:lnSpc>
            <a:spcBef>
              <a:spcPct val="0"/>
            </a:spcBef>
            <a:spcAft>
              <a:spcPct val="35000"/>
            </a:spcAft>
          </a:pPr>
          <a:r>
            <a:rPr lang="en-US" sz="1500" kern="1200" dirty="0" smtClean="0">
              <a:solidFill>
                <a:schemeClr val="accent6">
                  <a:lumMod val="75000"/>
                </a:schemeClr>
              </a:solidFill>
            </a:rPr>
            <a:t>Operational Expenses</a:t>
          </a:r>
        </a:p>
        <a:p>
          <a:pPr lvl="0" algn="ctr" defTabSz="889000">
            <a:lnSpc>
              <a:spcPct val="90000"/>
            </a:lnSpc>
            <a:spcBef>
              <a:spcPct val="0"/>
            </a:spcBef>
            <a:spcAft>
              <a:spcPct val="35000"/>
            </a:spcAft>
          </a:pPr>
          <a:r>
            <a:rPr lang="en-US" sz="1500" kern="1200" dirty="0" smtClean="0">
              <a:solidFill>
                <a:schemeClr val="accent6">
                  <a:lumMod val="75000"/>
                </a:schemeClr>
              </a:solidFill>
            </a:rPr>
            <a:t>Purchase of Assets</a:t>
          </a:r>
        </a:p>
        <a:p>
          <a:pPr lvl="0" algn="ctr" defTabSz="889000">
            <a:lnSpc>
              <a:spcPct val="90000"/>
            </a:lnSpc>
            <a:spcBef>
              <a:spcPct val="0"/>
            </a:spcBef>
            <a:spcAft>
              <a:spcPct val="35000"/>
            </a:spcAft>
          </a:pPr>
          <a:r>
            <a:rPr lang="en-US" sz="1500" kern="1200" dirty="0" smtClean="0">
              <a:solidFill>
                <a:schemeClr val="accent6">
                  <a:lumMod val="75000"/>
                </a:schemeClr>
              </a:solidFill>
            </a:rPr>
            <a:t>Debt Repayments</a:t>
          </a:r>
          <a:endParaRPr lang="en-US" sz="1500" kern="1200" dirty="0">
            <a:solidFill>
              <a:schemeClr val="accent6">
                <a:lumMod val="75000"/>
              </a:schemeClr>
            </a:solidFill>
          </a:endParaRPr>
        </a:p>
      </dsp:txBody>
      <dsp:txXfrm>
        <a:off x="2279763" y="1043838"/>
        <a:ext cx="2279763" cy="2192061"/>
      </dsp:txXfrm>
    </dsp:sp>
    <dsp:sp modelId="{B6D0DC71-B180-4FAD-A166-65FF317532AE}">
      <dsp:nvSpPr>
        <dsp:cNvPr id="0" name=""/>
        <dsp:cNvSpPr/>
      </dsp:nvSpPr>
      <dsp:spPr>
        <a:xfrm>
          <a:off x="0" y="3235900"/>
          <a:ext cx="4559526" cy="243562"/>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82119" cy="466436"/>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sz="quarter" idx="1"/>
          </p:nvPr>
        </p:nvSpPr>
        <p:spPr>
          <a:xfrm>
            <a:off x="3898104" y="2"/>
            <a:ext cx="2982119" cy="466436"/>
          </a:xfrm>
          <a:prstGeom prst="rect">
            <a:avLst/>
          </a:prstGeom>
        </p:spPr>
        <p:txBody>
          <a:bodyPr vert="horz" lIns="91440" tIns="45720" rIns="91440" bIns="45720" rtlCol="0"/>
          <a:lstStyle>
            <a:lvl1pPr algn="r">
              <a:defRPr sz="1200"/>
            </a:lvl1pPr>
          </a:lstStyle>
          <a:p>
            <a:fld id="{26D345FB-8F2E-4CD2-9DCD-18A1F7839A52}" type="datetimeFigureOut">
              <a:rPr lang="en-PH" smtClean="0"/>
              <a:t>09/18/2019</a:t>
            </a:fld>
            <a:endParaRPr lang="en-PH"/>
          </a:p>
        </p:txBody>
      </p:sp>
      <p:sp>
        <p:nvSpPr>
          <p:cNvPr id="4" name="Footer Placeholder 3"/>
          <p:cNvSpPr>
            <a:spLocks noGrp="1"/>
          </p:cNvSpPr>
          <p:nvPr>
            <p:ph type="ftr" sz="quarter" idx="2"/>
          </p:nvPr>
        </p:nvSpPr>
        <p:spPr>
          <a:xfrm>
            <a:off x="2" y="8829969"/>
            <a:ext cx="2982119" cy="466434"/>
          </a:xfrm>
          <a:prstGeom prst="rect">
            <a:avLst/>
          </a:prstGeom>
        </p:spPr>
        <p:txBody>
          <a:bodyPr vert="horz" lIns="91440" tIns="45720" rIns="91440" bIns="45720" rtlCol="0" anchor="b"/>
          <a:lstStyle>
            <a:lvl1pPr algn="l">
              <a:defRPr sz="1200"/>
            </a:lvl1pPr>
          </a:lstStyle>
          <a:p>
            <a:endParaRPr lang="en-PH"/>
          </a:p>
        </p:txBody>
      </p:sp>
      <p:sp>
        <p:nvSpPr>
          <p:cNvPr id="5" name="Slide Number Placeholder 4"/>
          <p:cNvSpPr>
            <a:spLocks noGrp="1"/>
          </p:cNvSpPr>
          <p:nvPr>
            <p:ph type="sldNum" sz="quarter" idx="3"/>
          </p:nvPr>
        </p:nvSpPr>
        <p:spPr>
          <a:xfrm>
            <a:off x="3898104" y="8829969"/>
            <a:ext cx="2982119" cy="466434"/>
          </a:xfrm>
          <a:prstGeom prst="rect">
            <a:avLst/>
          </a:prstGeom>
        </p:spPr>
        <p:txBody>
          <a:bodyPr vert="horz" lIns="91440" tIns="45720" rIns="91440" bIns="45720" rtlCol="0" anchor="b"/>
          <a:lstStyle>
            <a:lvl1pPr algn="r">
              <a:defRPr sz="1200"/>
            </a:lvl1pPr>
          </a:lstStyle>
          <a:p>
            <a:fld id="{11C283E8-42CC-48D7-847C-89970A7B551A}" type="slidenum">
              <a:rPr lang="en-PH" smtClean="0"/>
              <a:t>‹#›</a:t>
            </a:fld>
            <a:endParaRPr lang="en-PH"/>
          </a:p>
        </p:txBody>
      </p:sp>
    </p:spTree>
    <p:extLst>
      <p:ext uri="{BB962C8B-B14F-4D97-AF65-F5344CB8AC3E}">
        <p14:creationId xmlns:p14="http://schemas.microsoft.com/office/powerpoint/2010/main" val="2287645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82119" cy="466436"/>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98104" y="2"/>
            <a:ext cx="2982119" cy="466436"/>
          </a:xfrm>
          <a:prstGeom prst="rect">
            <a:avLst/>
          </a:prstGeom>
        </p:spPr>
        <p:txBody>
          <a:bodyPr vert="horz" lIns="91440" tIns="45720" rIns="91440" bIns="45720" rtlCol="0"/>
          <a:lstStyle>
            <a:lvl1pPr algn="r">
              <a:defRPr sz="1200"/>
            </a:lvl1pPr>
          </a:lstStyle>
          <a:p>
            <a:fld id="{89A329B9-5E8A-41B2-9980-A5AE5E0C1265}" type="datetimeFigureOut">
              <a:rPr lang="en-PH" smtClean="0"/>
              <a:t>09/18/2019</a:t>
            </a:fld>
            <a:endParaRPr lang="en-PH"/>
          </a:p>
        </p:txBody>
      </p:sp>
      <p:sp>
        <p:nvSpPr>
          <p:cNvPr id="4" name="Slide Image Placeholder 3"/>
          <p:cNvSpPr>
            <a:spLocks noGrp="1" noRot="1" noChangeAspect="1"/>
          </p:cNvSpPr>
          <p:nvPr>
            <p:ph type="sldImg" idx="2"/>
          </p:nvPr>
        </p:nvSpPr>
        <p:spPr>
          <a:xfrm>
            <a:off x="1349375" y="1160463"/>
            <a:ext cx="4183063" cy="31369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8182" y="4473895"/>
            <a:ext cx="550545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2" y="8829969"/>
            <a:ext cx="2982119" cy="466434"/>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98104" y="8829969"/>
            <a:ext cx="2982119" cy="466434"/>
          </a:xfrm>
          <a:prstGeom prst="rect">
            <a:avLst/>
          </a:prstGeom>
        </p:spPr>
        <p:txBody>
          <a:bodyPr vert="horz" lIns="91440" tIns="45720" rIns="91440" bIns="45720" rtlCol="0" anchor="b"/>
          <a:lstStyle>
            <a:lvl1pPr algn="r">
              <a:defRPr sz="1200"/>
            </a:lvl1pPr>
          </a:lstStyle>
          <a:p>
            <a:fld id="{A3631249-572A-4BE0-B4A6-5DC8D807893E}" type="slidenum">
              <a:rPr lang="en-PH" smtClean="0"/>
              <a:t>‹#›</a:t>
            </a:fld>
            <a:endParaRPr lang="en-PH"/>
          </a:p>
        </p:txBody>
      </p:sp>
    </p:spTree>
    <p:extLst>
      <p:ext uri="{BB962C8B-B14F-4D97-AF65-F5344CB8AC3E}">
        <p14:creationId xmlns:p14="http://schemas.microsoft.com/office/powerpoint/2010/main" val="253840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a:t>
            </a:fld>
            <a:endParaRPr lang="en-PH"/>
          </a:p>
        </p:txBody>
      </p:sp>
    </p:spTree>
    <p:extLst>
      <p:ext uri="{BB962C8B-B14F-4D97-AF65-F5344CB8AC3E}">
        <p14:creationId xmlns:p14="http://schemas.microsoft.com/office/powerpoint/2010/main" val="1243443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err="1" smtClean="0"/>
              <a:t>BTr</a:t>
            </a:r>
            <a:r>
              <a:rPr lang="en-PH" dirty="0" smtClean="0"/>
              <a:t> issues</a:t>
            </a:r>
            <a:r>
              <a:rPr lang="en-PH" baseline="0" dirty="0" smtClean="0"/>
              <a:t> government securities, which are debt instruments, that allows us to augment the National Government budget to finance the country’s projects, social services, debt repayments, and keeping a sufficient amount of cash buffer</a:t>
            </a:r>
          </a:p>
          <a:p>
            <a:endParaRPr lang="en-PH" baseline="0" dirty="0" smtClean="0"/>
          </a:p>
          <a:p>
            <a:r>
              <a:rPr lang="en-PH" baseline="0" dirty="0" smtClean="0"/>
              <a:t>In your point of view as investors, government securities are alternative investment outlets in your portfolio that provide fixed returns. These could take the place of your usual time deposits and loan products. Government securities are direct obligations of the National Government, hence, it a risk-free investment, and it’s suitable for conservative investors.</a:t>
            </a:r>
          </a:p>
          <a:p>
            <a:endParaRPr lang="en-PH"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PH" dirty="0" smtClean="0"/>
              <a:t>As of now, </a:t>
            </a:r>
            <a:r>
              <a:rPr lang="en-PH" dirty="0" err="1" smtClean="0"/>
              <a:t>BTr</a:t>
            </a:r>
            <a:r>
              <a:rPr lang="en-PH" dirty="0" smtClean="0"/>
              <a:t> is offering</a:t>
            </a:r>
            <a:r>
              <a:rPr lang="en-PH" baseline="0" dirty="0" smtClean="0"/>
              <a:t> government securities in different structures. </a:t>
            </a:r>
            <a:r>
              <a:rPr lang="en-PH" dirty="0" smtClean="0"/>
              <a:t>Aside from the</a:t>
            </a:r>
            <a:r>
              <a:rPr lang="en-PH" baseline="0" dirty="0" smtClean="0"/>
              <a:t> </a:t>
            </a:r>
            <a:r>
              <a:rPr lang="en-PH" dirty="0" smtClean="0"/>
              <a:t>usual domestic peso-denominated fixed-rate bonds, we also have external government securities listed in a jurisdiction outside the country. Some government securities are short-term, with the shortest treasury bill at 91 days, while some extend, by law, treasury</a:t>
            </a:r>
            <a:r>
              <a:rPr lang="en-PH" baseline="0" dirty="0" smtClean="0"/>
              <a:t> bond </a:t>
            </a:r>
            <a:r>
              <a:rPr lang="en-PH" dirty="0" smtClean="0"/>
              <a:t>up to 25 years. This diversity in government securities provide the investors with a lot of choices in their investment so that they can properly choose which to invest into depending on asset-liability management considerations.</a:t>
            </a:r>
          </a:p>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15</a:t>
            </a:fld>
            <a:endParaRPr lang="en-PH"/>
          </a:p>
        </p:txBody>
      </p:sp>
    </p:spTree>
    <p:extLst>
      <p:ext uri="{BB962C8B-B14F-4D97-AF65-F5344CB8AC3E}">
        <p14:creationId xmlns:p14="http://schemas.microsoft.com/office/powerpoint/2010/main" val="3994799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PH" dirty="0" smtClean="0"/>
              <a:t>Peso-denominated</a:t>
            </a:r>
            <a:r>
              <a:rPr lang="en-PH" baseline="0" dirty="0" smtClean="0"/>
              <a:t> and domestic government securities that </a:t>
            </a:r>
            <a:r>
              <a:rPr lang="en-PH" baseline="0" dirty="0" err="1" smtClean="0"/>
              <a:t>BTr</a:t>
            </a:r>
            <a:r>
              <a:rPr lang="en-PH" baseline="0" dirty="0" smtClean="0"/>
              <a:t> is currently offering</a:t>
            </a:r>
          </a:p>
          <a:p>
            <a:pPr marL="0" indent="0">
              <a:buFont typeface="Arial" panose="020B0604020202020204" pitchFamily="34" charset="0"/>
              <a:buNone/>
            </a:pPr>
            <a:endParaRPr lang="en-PH" baseline="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PH" baseline="0" dirty="0" smtClean="0"/>
              <a:t>Treasury Bills is issued at discount. If you invest P100,000 in 91D T-Bills, you will give an initial outlay of only around P99,000 at the start, and after 91 days, you will receive P100,000, leading to a P1,000 return on a P100,000 investment for 3 months.</a:t>
            </a:r>
          </a:p>
          <a:p>
            <a:pPr marL="0" indent="0">
              <a:buFont typeface="Arial" panose="020B0604020202020204" pitchFamily="34" charset="0"/>
              <a:buNone/>
            </a:pPr>
            <a:endParaRPr lang="en-PH" baseline="0" dirty="0" smtClean="0"/>
          </a:p>
          <a:p>
            <a:pPr marL="0" indent="0">
              <a:buFont typeface="Arial" panose="020B0604020202020204" pitchFamily="34" charset="0"/>
              <a:buNone/>
            </a:pPr>
            <a:r>
              <a:rPr lang="en-PH" baseline="0" dirty="0" smtClean="0"/>
              <a:t>Fixed Rate Treasury Notes (FXTNs) and Retail Treasury Bonds has a fixed coupon rate wherein investors will be receiving a fixed rate of return during the entire holding period. For example, if you invested P100 in 3Y T-bonds at an annual rate of 5%, you will be getting a P4 coupon every year net of 20% withholding tax. For tax-exempt institutions, they will receive the full P5 in interest rate for every P100 investment. After three years, upon maturity, you will receive the full amount of principal you invested</a:t>
            </a:r>
          </a:p>
          <a:p>
            <a:pPr marL="0" indent="0">
              <a:buFont typeface="Arial" panose="020B0604020202020204" pitchFamily="34" charset="0"/>
              <a:buNone/>
            </a:pPr>
            <a:endParaRPr lang="en-PH" baseline="0" dirty="0" smtClean="0"/>
          </a:p>
          <a:p>
            <a:pPr marL="628650" lvl="1" indent="-171450">
              <a:buFont typeface="Courier New" panose="02070309020205020404" pitchFamily="49" charset="0"/>
              <a:buChar char="o"/>
            </a:pPr>
            <a:endParaRPr lang="en-PH" baseline="0" dirty="0" smtClean="0"/>
          </a:p>
          <a:p>
            <a:pPr marL="171450" indent="-171450">
              <a:buFont typeface="Arial" panose="020B0604020202020204" pitchFamily="34" charset="0"/>
              <a:buChar char="•"/>
            </a:pPr>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16</a:t>
            </a:fld>
            <a:endParaRPr lang="en-PH"/>
          </a:p>
        </p:txBody>
      </p:sp>
    </p:spTree>
    <p:extLst>
      <p:ext uri="{BB962C8B-B14F-4D97-AF65-F5344CB8AC3E}">
        <p14:creationId xmlns:p14="http://schemas.microsoft.com/office/powerpoint/2010/main" val="829794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PH" baseline="0" dirty="0" err="1" smtClean="0"/>
              <a:t>BTr</a:t>
            </a:r>
            <a:r>
              <a:rPr lang="en-PH" baseline="0" dirty="0" smtClean="0"/>
              <a:t> auction off government securities regularly through auctions to Government Securities Eligible Dealers (GSEDs) in the primary market. The GSEDs are the ones who submit bids of amounts and rates during the auctions. Once the GSEDs receive the GS that we issue, then they can sell it down to the investors in the secondary market. You would have to get your GS investments through the GSEDs</a:t>
            </a:r>
          </a:p>
          <a:p>
            <a:pPr marL="0" indent="0">
              <a:buFont typeface="Arial" panose="020B0604020202020204" pitchFamily="34" charset="0"/>
              <a:buNone/>
            </a:pPr>
            <a:endParaRPr lang="en-PH" baseline="0" dirty="0" smtClean="0"/>
          </a:p>
          <a:p>
            <a:pPr marL="0" indent="0">
              <a:buFont typeface="Arial" panose="020B0604020202020204" pitchFamily="34" charset="0"/>
              <a:buNone/>
            </a:pPr>
            <a:r>
              <a:rPr lang="en-PH" baseline="0" dirty="0" smtClean="0"/>
              <a:t>We auction P15 billion in T-Bills every Monday, while we auction P15 billion in T-bonds every other Tuesday, the volume issuance varies depending on our financing needs. During auction, for example, a bank bids P1 B at 3% while another banks submits another bid of P1B at 3.5% and so on. </a:t>
            </a:r>
            <a:r>
              <a:rPr lang="en-PH" baseline="0" dirty="0" err="1" smtClean="0"/>
              <a:t>BTr</a:t>
            </a:r>
            <a:r>
              <a:rPr lang="en-PH" baseline="0" dirty="0" smtClean="0"/>
              <a:t> can see which bids have low rates and prefers lower rates for our borrowings, and then we accept the bids we prefer until we reach P15 billion. There are times when bid rates are too high, so we can opt to reject their bids if we think that the rates are way off-market.</a:t>
            </a:r>
          </a:p>
        </p:txBody>
      </p:sp>
      <p:sp>
        <p:nvSpPr>
          <p:cNvPr id="4" name="Slide Number Placeholder 3"/>
          <p:cNvSpPr>
            <a:spLocks noGrp="1"/>
          </p:cNvSpPr>
          <p:nvPr>
            <p:ph type="sldNum" sz="quarter" idx="10"/>
          </p:nvPr>
        </p:nvSpPr>
        <p:spPr/>
        <p:txBody>
          <a:bodyPr/>
          <a:lstStyle/>
          <a:p>
            <a:fld id="{A3631249-572A-4BE0-B4A6-5DC8D807893E}" type="slidenum">
              <a:rPr lang="en-PH" smtClean="0"/>
              <a:t>17</a:t>
            </a:fld>
            <a:endParaRPr lang="en-PH"/>
          </a:p>
        </p:txBody>
      </p:sp>
    </p:spTree>
    <p:extLst>
      <p:ext uri="{BB962C8B-B14F-4D97-AF65-F5344CB8AC3E}">
        <p14:creationId xmlns:p14="http://schemas.microsoft.com/office/powerpoint/2010/main" val="872340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LGUs, should you want to participate in our offering of GS, here are the necessary documents that you need to secure. Furthermore, it is recommended that you have a deposit account in one of our GSEDs to facilitate the process.</a:t>
            </a:r>
          </a:p>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18</a:t>
            </a:fld>
            <a:endParaRPr lang="en-PH"/>
          </a:p>
        </p:txBody>
      </p:sp>
    </p:spTree>
    <p:extLst>
      <p:ext uri="{BB962C8B-B14F-4D97-AF65-F5344CB8AC3E}">
        <p14:creationId xmlns:p14="http://schemas.microsoft.com/office/powerpoint/2010/main" val="2226672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smtClean="0"/>
              <a:t>The illustration shows how much more</a:t>
            </a:r>
            <a:r>
              <a:rPr lang="en-PH" baseline="0" dirty="0" smtClean="0"/>
              <a:t> annual return you can get from every one billion invested in government securities instead of time deposits. This means more funds for the government for productive spending</a:t>
            </a:r>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19</a:t>
            </a:fld>
            <a:endParaRPr lang="en-PH"/>
          </a:p>
        </p:txBody>
      </p:sp>
    </p:spTree>
    <p:extLst>
      <p:ext uri="{BB962C8B-B14F-4D97-AF65-F5344CB8AC3E}">
        <p14:creationId xmlns:p14="http://schemas.microsoft.com/office/powerpoint/2010/main" val="804763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r>
              <a:rPr lang="en-PH" dirty="0" smtClean="0"/>
              <a:t>The additional</a:t>
            </a:r>
            <a:r>
              <a:rPr lang="en-PH" baseline="0" dirty="0" smtClean="0"/>
              <a:t> earnings from investment in government securities can be</a:t>
            </a:r>
            <a:r>
              <a:rPr lang="en-PH" dirty="0" smtClean="0"/>
              <a:t> channeled</a:t>
            </a:r>
            <a:r>
              <a:rPr lang="en-PH" baseline="0" dirty="0" smtClean="0"/>
              <a:t> to more productive spending in education, healthcare, and social infrastructure development for agriculture and support the local government’s visions, whether they are short term or long term.</a:t>
            </a:r>
          </a:p>
          <a:p>
            <a:endParaRPr lang="en-SG" baseline="0" dirty="0" smtClean="0"/>
          </a:p>
          <a:p>
            <a:r>
              <a:rPr lang="en-SG" baseline="0" dirty="0" smtClean="0"/>
              <a:t>For every PHP42 million saved, LGUs can build around 37 new classrooms, 28 barangay health stations or 155.19 hectares irrigated in rural areas.</a:t>
            </a:r>
          </a:p>
          <a:p>
            <a:endParaRPr lang="en-SG" baseline="0" dirty="0" smtClean="0"/>
          </a:p>
          <a:p>
            <a:endParaRPr lang="en-SG" baseline="0" dirty="0" smtClean="0"/>
          </a:p>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20</a:t>
            </a:fld>
            <a:endParaRPr lang="en-PH"/>
          </a:p>
        </p:txBody>
      </p:sp>
    </p:spTree>
    <p:extLst>
      <p:ext uri="{BB962C8B-B14F-4D97-AF65-F5344CB8AC3E}">
        <p14:creationId xmlns:p14="http://schemas.microsoft.com/office/powerpoint/2010/main" val="1500919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smtClean="0"/>
              <a:t>Here are the key aspects of the government securities as compared</a:t>
            </a:r>
            <a:r>
              <a:rPr lang="en-PH" baseline="0" dirty="0" smtClean="0"/>
              <a:t> to time deposits. As you can see, government securities are the way better investment option than time deposits.</a:t>
            </a:r>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21</a:t>
            </a:fld>
            <a:endParaRPr lang="en-PH"/>
          </a:p>
        </p:txBody>
      </p:sp>
    </p:spTree>
    <p:extLst>
      <p:ext uri="{BB962C8B-B14F-4D97-AF65-F5344CB8AC3E}">
        <p14:creationId xmlns:p14="http://schemas.microsoft.com/office/powerpoint/2010/main" val="2803845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r>
              <a:rPr lang="en-PH" dirty="0" smtClean="0"/>
              <a:t>The Bureau of the Treasury is primarily tasked to ensure the proper accounting of the</a:t>
            </a:r>
            <a:r>
              <a:rPr lang="en-PH" baseline="0" dirty="0" smtClean="0"/>
              <a:t> national government’s transactions, to oversee cash and asset management and to undertake financing and liability management.</a:t>
            </a:r>
            <a:br>
              <a:rPr lang="en-PH" baseline="0" dirty="0" smtClean="0"/>
            </a:br>
            <a:endParaRPr lang="en-PH" baseline="0" dirty="0" smtClean="0"/>
          </a:p>
          <a:p>
            <a:r>
              <a:rPr lang="en-PH" dirty="0" smtClean="0"/>
              <a:t>The role of cash manager for the National Government falls to </a:t>
            </a:r>
            <a:r>
              <a:rPr lang="en-PH" dirty="0" err="1" smtClean="0"/>
              <a:t>BTr</a:t>
            </a:r>
            <a:r>
              <a:rPr lang="en-PH" dirty="0" smtClean="0"/>
              <a:t>. </a:t>
            </a:r>
            <a:r>
              <a:rPr lang="en-PH" dirty="0" err="1" smtClean="0"/>
              <a:t>BTr</a:t>
            </a:r>
            <a:r>
              <a:rPr lang="en-PH" dirty="0" smtClean="0"/>
              <a:t> oversees the management</a:t>
            </a:r>
            <a:r>
              <a:rPr lang="en-PH" baseline="0" dirty="0" smtClean="0"/>
              <a:t> and investment of government financial assets and we ensure that there is cash available to fund the operations of the National Government as well as other obligations.</a:t>
            </a:r>
            <a:endParaRPr lang="en-PH" dirty="0" smtClean="0"/>
          </a:p>
          <a:p>
            <a:endParaRPr lang="en-PH" dirty="0" smtClean="0"/>
          </a:p>
          <a:p>
            <a:r>
              <a:rPr lang="en-PH" dirty="0" smtClean="0"/>
              <a:t>Part of effective cash management</a:t>
            </a:r>
            <a:r>
              <a:rPr lang="en-PH" baseline="0" dirty="0" smtClean="0"/>
              <a:t> entails generating income by investing idle or excess funds. We have focused on strengthening the efficiency of the National Government’s cash management practices to ensure the proper handling of National Government resources.</a:t>
            </a:r>
          </a:p>
          <a:p>
            <a:endParaRPr lang="en-PH" baseline="0" dirty="0" smtClean="0"/>
          </a:p>
          <a:p>
            <a:endParaRPr lang="en-PH" baseline="0" dirty="0" smtClean="0"/>
          </a:p>
        </p:txBody>
      </p:sp>
      <p:sp>
        <p:nvSpPr>
          <p:cNvPr id="4" name="Slide Number Placeholder 3"/>
          <p:cNvSpPr>
            <a:spLocks noGrp="1"/>
          </p:cNvSpPr>
          <p:nvPr>
            <p:ph type="sldNum" sz="quarter" idx="10"/>
          </p:nvPr>
        </p:nvSpPr>
        <p:spPr/>
        <p:txBody>
          <a:bodyPr/>
          <a:lstStyle/>
          <a:p>
            <a:fld id="{A3631249-572A-4BE0-B4A6-5DC8D807893E}" type="slidenum">
              <a:rPr lang="en-PH" smtClean="0"/>
              <a:t>2</a:t>
            </a:fld>
            <a:endParaRPr lang="en-PH"/>
          </a:p>
        </p:txBody>
      </p:sp>
    </p:spTree>
    <p:extLst>
      <p:ext uri="{BB962C8B-B14F-4D97-AF65-F5344CB8AC3E}">
        <p14:creationId xmlns:p14="http://schemas.microsoft.com/office/powerpoint/2010/main" val="1776328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5</a:t>
            </a:fld>
            <a:endParaRPr lang="en-PH"/>
          </a:p>
        </p:txBody>
      </p:sp>
    </p:spTree>
    <p:extLst>
      <p:ext uri="{BB962C8B-B14F-4D97-AF65-F5344CB8AC3E}">
        <p14:creationId xmlns:p14="http://schemas.microsoft.com/office/powerpoint/2010/main" val="2562557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6</a:t>
            </a:fld>
            <a:endParaRPr lang="en-PH"/>
          </a:p>
        </p:txBody>
      </p:sp>
    </p:spTree>
    <p:extLst>
      <p:ext uri="{BB962C8B-B14F-4D97-AF65-F5344CB8AC3E}">
        <p14:creationId xmlns:p14="http://schemas.microsoft.com/office/powerpoint/2010/main" val="1161062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r>
              <a:rPr lang="en-PH" dirty="0" smtClean="0"/>
              <a:t>Principles of Cash Management</a:t>
            </a:r>
          </a:p>
          <a:p>
            <a:pPr marL="228600" indent="-228600">
              <a:buAutoNum type="arabicPeriod"/>
            </a:pPr>
            <a:r>
              <a:rPr lang="en-PH" baseline="0" dirty="0" smtClean="0"/>
              <a:t>Speed up collection of receivables</a:t>
            </a:r>
          </a:p>
          <a:p>
            <a:pPr marL="228600" indent="-228600">
              <a:buAutoNum type="arabicPeriod"/>
            </a:pPr>
            <a:r>
              <a:rPr lang="en-PH" baseline="0" dirty="0" smtClean="0"/>
              <a:t>Timely payment of liabilities</a:t>
            </a:r>
          </a:p>
          <a:p>
            <a:pPr marL="228600" indent="-228600">
              <a:buAutoNum type="arabicPeriod"/>
            </a:pPr>
            <a:r>
              <a:rPr lang="en-PH" baseline="0" dirty="0" smtClean="0"/>
              <a:t>Invest idle cash</a:t>
            </a:r>
          </a:p>
          <a:p>
            <a:pPr marL="228600" indent="-228600">
              <a:buAutoNum type="arabicPeriod"/>
            </a:pPr>
            <a:r>
              <a:rPr lang="en-PH" baseline="0" dirty="0" smtClean="0"/>
              <a:t>Prepare cash plan or forecast</a:t>
            </a:r>
          </a:p>
        </p:txBody>
      </p:sp>
      <p:sp>
        <p:nvSpPr>
          <p:cNvPr id="4" name="Slide Number Placeholder 3"/>
          <p:cNvSpPr>
            <a:spLocks noGrp="1"/>
          </p:cNvSpPr>
          <p:nvPr>
            <p:ph type="sldNum" sz="quarter" idx="10"/>
          </p:nvPr>
        </p:nvSpPr>
        <p:spPr/>
        <p:txBody>
          <a:bodyPr/>
          <a:lstStyle/>
          <a:p>
            <a:fld id="{A3631249-572A-4BE0-B4A6-5DC8D807893E}" type="slidenum">
              <a:rPr lang="en-PH" smtClean="0"/>
              <a:t>7</a:t>
            </a:fld>
            <a:endParaRPr lang="en-PH"/>
          </a:p>
        </p:txBody>
      </p:sp>
    </p:spTree>
    <p:extLst>
      <p:ext uri="{BB962C8B-B14F-4D97-AF65-F5344CB8AC3E}">
        <p14:creationId xmlns:p14="http://schemas.microsoft.com/office/powerpoint/2010/main" val="3436748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smtClean="0"/>
              <a:t>In BTR, we produce a statement of expected daily cash flows using historical</a:t>
            </a:r>
            <a:r>
              <a:rPr lang="en-PH" baseline="0" dirty="0" smtClean="0"/>
              <a:t> patterns, growth assumptions and scenarios</a:t>
            </a:r>
          </a:p>
          <a:p>
            <a:endParaRPr lang="en-PH" baseline="0" dirty="0" smtClean="0"/>
          </a:p>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8</a:t>
            </a:fld>
            <a:endParaRPr lang="en-PH"/>
          </a:p>
        </p:txBody>
      </p:sp>
    </p:spTree>
    <p:extLst>
      <p:ext uri="{BB962C8B-B14F-4D97-AF65-F5344CB8AC3E}">
        <p14:creationId xmlns:p14="http://schemas.microsoft.com/office/powerpoint/2010/main" val="165515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latin typeface="Arial" panose="020B0604020202020204" pitchFamily="34" charset="0"/>
                <a:cs typeface="Arial" panose="020B0604020202020204" pitchFamily="34" charset="0"/>
              </a:rPr>
              <a:t>Cash</a:t>
            </a:r>
            <a:r>
              <a:rPr lang="en-US" baseline="0" dirty="0" smtClean="0">
                <a:latin typeface="Arial" panose="020B0604020202020204" pitchFamily="34" charset="0"/>
                <a:cs typeface="Arial" panose="020B0604020202020204" pitchFamily="34" charset="0"/>
              </a:rPr>
              <a:t> Planning Report is a</a:t>
            </a:r>
            <a:r>
              <a:rPr lang="en-US" dirty="0" smtClean="0">
                <a:latin typeface="Arial" panose="020B0604020202020204" pitchFamily="34" charset="0"/>
                <a:cs typeface="Arial" panose="020B0604020202020204" pitchFamily="34" charset="0"/>
              </a:rPr>
              <a:t> cash plan to reflect the required cash disbursements to be plotted daily or weekly based on the payment due date/s or estimated schedule of payment/s</a:t>
            </a:r>
          </a:p>
          <a:p>
            <a:pPr marL="0" indent="0">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dirty="0" smtClean="0">
                <a:latin typeface="Arial" panose="020B0604020202020204" pitchFamily="34" charset="0"/>
                <a:cs typeface="Arial" panose="020B0604020202020204" pitchFamily="34" charset="0"/>
              </a:rPr>
              <a:t>The amounts in the report shall be broken down according to the type of expenditures/allotment classification (i.e., PS, MOOE, CO and FINEX)</a:t>
            </a:r>
          </a:p>
          <a:p>
            <a:pPr marL="0" indent="0">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dirty="0" smtClean="0">
                <a:latin typeface="Arial" panose="020B0604020202020204" pitchFamily="34" charset="0"/>
                <a:cs typeface="Arial" panose="020B0604020202020204" pitchFamily="34" charset="0"/>
              </a:rPr>
              <a:t>And it has three (3) parts:</a:t>
            </a:r>
          </a:p>
          <a:p>
            <a:pPr marL="914400" lvl="1" indent="-457200">
              <a:buFont typeface="+mj-lt"/>
              <a:buAutoNum type="arabicPeriod"/>
            </a:pPr>
            <a:r>
              <a:rPr lang="en-US" dirty="0" smtClean="0">
                <a:latin typeface="Arial" panose="020B0604020202020204" pitchFamily="34" charset="0"/>
                <a:cs typeface="Arial" panose="020B0604020202020204" pitchFamily="34" charset="0"/>
              </a:rPr>
              <a:t>Recurring expenditures (e.g. utilities, rental payments, supplies and materials, travels)</a:t>
            </a:r>
          </a:p>
          <a:p>
            <a:pPr marL="914400" lvl="1" indent="-457200">
              <a:buFont typeface="+mj-lt"/>
              <a:buAutoNum type="arabicPeriod"/>
            </a:pPr>
            <a:r>
              <a:rPr lang="en-US" dirty="0" smtClean="0">
                <a:latin typeface="Arial" panose="020B0604020202020204" pitchFamily="34" charset="0"/>
                <a:cs typeface="Arial" panose="020B0604020202020204" pitchFamily="34" charset="0"/>
              </a:rPr>
              <a:t>Non-recurring expenditures as a result of new programs/projects, new and existing Capital Outlays, etc.</a:t>
            </a:r>
          </a:p>
          <a:p>
            <a:pPr marL="914400" lvl="1" indent="-457200">
              <a:buFont typeface="+mj-lt"/>
              <a:buAutoNum type="arabicPeriod"/>
            </a:pPr>
            <a:r>
              <a:rPr lang="en-US" dirty="0" smtClean="0">
                <a:latin typeface="Arial" panose="020B0604020202020204" pitchFamily="34" charset="0"/>
                <a:cs typeface="Arial" panose="020B0604020202020204" pitchFamily="34" charset="0"/>
              </a:rPr>
              <a:t>Accounts Payables</a:t>
            </a:r>
          </a:p>
          <a:p>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12</a:t>
            </a:fld>
            <a:endParaRPr lang="en-PH"/>
          </a:p>
        </p:txBody>
      </p:sp>
    </p:spTree>
    <p:extLst>
      <p:ext uri="{BB962C8B-B14F-4D97-AF65-F5344CB8AC3E}">
        <p14:creationId xmlns:p14="http://schemas.microsoft.com/office/powerpoint/2010/main" val="2687466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smtClean="0"/>
              <a:t>When</a:t>
            </a:r>
            <a:r>
              <a:rPr lang="en-PH" baseline="0" dirty="0" smtClean="0"/>
              <a:t> there are more cash outflows than inflows due to timing mismatch, we incur a deficit. </a:t>
            </a:r>
            <a:r>
              <a:rPr lang="en-PH" dirty="0" smtClean="0"/>
              <a:t>We borrow to bridge the cash</a:t>
            </a:r>
            <a:r>
              <a:rPr lang="en-PH" baseline="0" dirty="0" smtClean="0"/>
              <a:t> liquidity gap and</a:t>
            </a:r>
            <a:r>
              <a:rPr lang="en-PH" dirty="0" smtClean="0"/>
              <a:t> smoothen</a:t>
            </a:r>
            <a:r>
              <a:rPr lang="en-PH" baseline="0" dirty="0" smtClean="0"/>
              <a:t> the cash flow.</a:t>
            </a:r>
          </a:p>
          <a:p>
            <a:endParaRPr lang="en-PH" baseline="0" dirty="0" smtClean="0"/>
          </a:p>
          <a:p>
            <a:r>
              <a:rPr lang="en-PH" baseline="0" dirty="0" smtClean="0"/>
              <a:t>On the other hand, if there are more revenue streams than cash disbursements, we incur a surplus or extra cash. We invest the extra idle cash to maximize our returns.</a:t>
            </a:r>
          </a:p>
          <a:p>
            <a:endParaRPr lang="en-PH" baseline="0" dirty="0" smtClean="0"/>
          </a:p>
        </p:txBody>
      </p:sp>
      <p:sp>
        <p:nvSpPr>
          <p:cNvPr id="4" name="Slide Number Placeholder 3"/>
          <p:cNvSpPr>
            <a:spLocks noGrp="1"/>
          </p:cNvSpPr>
          <p:nvPr>
            <p:ph type="sldNum" sz="quarter" idx="10"/>
          </p:nvPr>
        </p:nvSpPr>
        <p:spPr/>
        <p:txBody>
          <a:bodyPr/>
          <a:lstStyle/>
          <a:p>
            <a:fld id="{A3631249-572A-4BE0-B4A6-5DC8D807893E}" type="slidenum">
              <a:rPr lang="en-PH" smtClean="0"/>
              <a:t>13</a:t>
            </a:fld>
            <a:endParaRPr lang="en-PH"/>
          </a:p>
        </p:txBody>
      </p:sp>
    </p:spTree>
    <p:extLst>
      <p:ext uri="{BB962C8B-B14F-4D97-AF65-F5344CB8AC3E}">
        <p14:creationId xmlns:p14="http://schemas.microsoft.com/office/powerpoint/2010/main" val="338157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49375" y="1160463"/>
            <a:ext cx="4183063" cy="3136900"/>
          </a:xfrm>
        </p:spPr>
      </p:sp>
      <p:sp>
        <p:nvSpPr>
          <p:cNvPr id="3" name="Notes Placeholder 2"/>
          <p:cNvSpPr>
            <a:spLocks noGrp="1"/>
          </p:cNvSpPr>
          <p:nvPr>
            <p:ph type="body" idx="1"/>
          </p:nvPr>
        </p:nvSpPr>
        <p:spPr/>
        <p:txBody>
          <a:bodyPr/>
          <a:lstStyle/>
          <a:p>
            <a:r>
              <a:rPr lang="en-PH" dirty="0" smtClean="0"/>
              <a:t>BSP</a:t>
            </a:r>
            <a:r>
              <a:rPr lang="en-PH" baseline="0" dirty="0" smtClean="0"/>
              <a:t> ODF Rate = 3.75</a:t>
            </a:r>
            <a:endParaRPr lang="en-PH" dirty="0"/>
          </a:p>
        </p:txBody>
      </p:sp>
      <p:sp>
        <p:nvSpPr>
          <p:cNvPr id="4" name="Slide Number Placeholder 3"/>
          <p:cNvSpPr>
            <a:spLocks noGrp="1"/>
          </p:cNvSpPr>
          <p:nvPr>
            <p:ph type="sldNum" sz="quarter" idx="10"/>
          </p:nvPr>
        </p:nvSpPr>
        <p:spPr/>
        <p:txBody>
          <a:bodyPr/>
          <a:lstStyle/>
          <a:p>
            <a:fld id="{A3631249-572A-4BE0-B4A6-5DC8D807893E}" type="slidenum">
              <a:rPr lang="en-PH" smtClean="0"/>
              <a:t>14</a:t>
            </a:fld>
            <a:endParaRPr lang="en-PH"/>
          </a:p>
        </p:txBody>
      </p:sp>
    </p:spTree>
    <p:extLst>
      <p:ext uri="{BB962C8B-B14F-4D97-AF65-F5344CB8AC3E}">
        <p14:creationId xmlns:p14="http://schemas.microsoft.com/office/powerpoint/2010/main" val="140730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060D34-B16A-4849-A6EB-6F5D0E917EF5}" type="datetimeFigureOut">
              <a:rPr lang="en-PH" smtClean="0"/>
              <a:t>09/18/2019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1489787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060D34-B16A-4849-A6EB-6F5D0E917EF5}" type="datetimeFigureOut">
              <a:rPr lang="en-PH" smtClean="0"/>
              <a:t>09/18/2019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3076351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060D34-B16A-4849-A6EB-6F5D0E917EF5}" type="datetimeFigureOut">
              <a:rPr lang="en-PH" smtClean="0"/>
              <a:t>09/18/2019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1582977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61"/>
        <p:cNvGrpSpPr/>
        <p:nvPr/>
      </p:nvGrpSpPr>
      <p:grpSpPr>
        <a:xfrm>
          <a:off x="0" y="0"/>
          <a:ext cx="0" cy="0"/>
          <a:chOff x="0" y="0"/>
          <a:chExt cx="0" cy="0"/>
        </a:xfrm>
      </p:grpSpPr>
      <p:grpSp>
        <p:nvGrpSpPr>
          <p:cNvPr id="62" name="Shape 62"/>
          <p:cNvGrpSpPr/>
          <p:nvPr/>
        </p:nvGrpSpPr>
        <p:grpSpPr>
          <a:xfrm>
            <a:off x="-4" y="54"/>
            <a:ext cx="7072430" cy="1769753"/>
            <a:chOff x="-4" y="40"/>
            <a:chExt cx="7072430" cy="1327315"/>
          </a:xfrm>
        </p:grpSpPr>
        <p:sp>
          <p:nvSpPr>
            <p:cNvPr id="63" name="Shape 63"/>
            <p:cNvSpPr/>
            <p:nvPr/>
          </p:nvSpPr>
          <p:spPr>
            <a:xfrm>
              <a:off x="6292649" y="126425"/>
              <a:ext cx="779700" cy="259800"/>
            </a:xfrm>
            <a:prstGeom prst="triangle">
              <a:avLst>
                <a:gd name="adj" fmla="val 32425"/>
              </a:avLst>
            </a:prstGeom>
            <a:solidFill>
              <a:srgbClr val="263248"/>
            </a:solidFill>
            <a:ln>
              <a:noFill/>
            </a:ln>
          </p:spPr>
          <p:txBody>
            <a:bodyPr wrap="square"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64" name="Shape 64"/>
            <p:cNvGrpSpPr/>
            <p:nvPr/>
          </p:nvGrpSpPr>
          <p:grpSpPr>
            <a:xfrm rot="10800000" flipH="1">
              <a:off x="3" y="40"/>
              <a:ext cx="6756168" cy="1327315"/>
              <a:chOff x="-2168138" y="330075"/>
              <a:chExt cx="8650663" cy="1699506"/>
            </a:xfrm>
          </p:grpSpPr>
          <p:sp>
            <p:nvSpPr>
              <p:cNvPr id="65" name="Shape 65"/>
              <p:cNvSpPr/>
              <p:nvPr/>
            </p:nvSpPr>
            <p:spPr>
              <a:xfrm>
                <a:off x="-2168138" y="330081"/>
                <a:ext cx="6958200" cy="1699500"/>
              </a:xfrm>
              <a:prstGeom prst="rect">
                <a:avLst/>
              </a:prstGeom>
              <a:solidFill>
                <a:schemeClr val="accent3">
                  <a:lumMod val="20000"/>
                  <a:lumOff val="80000"/>
                </a:schemeClr>
              </a:solidFill>
              <a:ln>
                <a:noFill/>
              </a:ln>
            </p:spPr>
            <p:txBody>
              <a:bodyPr wrap="square"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6" name="Shape 66"/>
              <p:cNvSpPr/>
              <p:nvPr/>
            </p:nvSpPr>
            <p:spPr>
              <a:xfrm>
                <a:off x="4783025" y="330075"/>
                <a:ext cx="1699500" cy="1699500"/>
              </a:xfrm>
              <a:prstGeom prst="rtTriangle">
                <a:avLst/>
              </a:prstGeom>
              <a:solidFill>
                <a:schemeClr val="accent3">
                  <a:lumMod val="20000"/>
                  <a:lumOff val="80000"/>
                </a:schemeClr>
              </a:solidFill>
              <a:ln>
                <a:noFill/>
              </a:ln>
            </p:spPr>
            <p:txBody>
              <a:bodyPr wrap="square"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67" name="Shape 67"/>
            <p:cNvGrpSpPr/>
            <p:nvPr/>
          </p:nvGrpSpPr>
          <p:grpSpPr>
            <a:xfrm rot="10800000" flipH="1">
              <a:off x="-4" y="381007"/>
              <a:ext cx="7072430" cy="771744"/>
              <a:chOff x="-9092084" y="330075"/>
              <a:chExt cx="15574609" cy="1699501"/>
            </a:xfrm>
          </p:grpSpPr>
          <p:sp>
            <p:nvSpPr>
              <p:cNvPr id="68" name="Shape 68"/>
              <p:cNvSpPr/>
              <p:nvPr/>
            </p:nvSpPr>
            <p:spPr>
              <a:xfrm>
                <a:off x="-9092084" y="330076"/>
                <a:ext cx="13882200" cy="1699500"/>
              </a:xfrm>
              <a:prstGeom prst="rect">
                <a:avLst/>
              </a:prstGeom>
              <a:solidFill>
                <a:schemeClr val="accent3">
                  <a:lumMod val="50000"/>
                </a:schemeClr>
              </a:solidFill>
              <a:ln>
                <a:noFill/>
              </a:ln>
            </p:spPr>
            <p:txBody>
              <a:bodyPr wrap="square"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9" name="Shape 69"/>
              <p:cNvSpPr/>
              <p:nvPr/>
            </p:nvSpPr>
            <p:spPr>
              <a:xfrm>
                <a:off x="4783025" y="330075"/>
                <a:ext cx="1699500" cy="1699500"/>
              </a:xfrm>
              <a:prstGeom prst="rtTriangle">
                <a:avLst/>
              </a:prstGeom>
              <a:solidFill>
                <a:schemeClr val="accent3">
                  <a:lumMod val="50000"/>
                </a:schemeClr>
              </a:solidFill>
              <a:ln>
                <a:noFill/>
              </a:ln>
            </p:spPr>
            <p:txBody>
              <a:bodyPr wrap="square"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70" name="Shape 70"/>
          <p:cNvGrpSpPr/>
          <p:nvPr/>
        </p:nvGrpSpPr>
        <p:grpSpPr>
          <a:xfrm>
            <a:off x="6946842" y="5963632"/>
            <a:ext cx="2202830" cy="894393"/>
            <a:chOff x="5575242" y="4472723"/>
            <a:chExt cx="2202830" cy="670795"/>
          </a:xfrm>
        </p:grpSpPr>
        <p:sp>
          <p:nvSpPr>
            <p:cNvPr id="71" name="Shape 71"/>
            <p:cNvSpPr/>
            <p:nvPr/>
          </p:nvSpPr>
          <p:spPr>
            <a:xfrm rot="10800000">
              <a:off x="5575242" y="4948334"/>
              <a:ext cx="394200" cy="131400"/>
            </a:xfrm>
            <a:prstGeom prst="triangle">
              <a:avLst>
                <a:gd name="adj" fmla="val 32425"/>
              </a:avLst>
            </a:prstGeom>
            <a:solidFill>
              <a:srgbClr val="D26F00"/>
            </a:solidFill>
            <a:ln>
              <a:noFill/>
            </a:ln>
          </p:spPr>
          <p:txBody>
            <a:bodyPr wrap="square" lIns="91425" tIns="91425" rIns="91425" bIns="91425" anchor="ctr" anchorCtr="0">
              <a:noAutofit/>
            </a:bodyPr>
            <a:lstStyle/>
            <a:p>
              <a:pPr lvl="0">
                <a:spcBef>
                  <a:spcPts val="0"/>
                </a:spcBef>
                <a:buNone/>
              </a:pPr>
              <a:endParaRPr/>
            </a:p>
          </p:txBody>
        </p:sp>
        <p:grpSp>
          <p:nvGrpSpPr>
            <p:cNvPr id="72" name="Shape 72"/>
            <p:cNvGrpSpPr/>
            <p:nvPr/>
          </p:nvGrpSpPr>
          <p:grpSpPr>
            <a:xfrm flipH="1">
              <a:off x="5734850" y="4472723"/>
              <a:ext cx="2040837" cy="670795"/>
              <a:chOff x="1297954" y="330075"/>
              <a:chExt cx="5169293" cy="1699506"/>
            </a:xfrm>
          </p:grpSpPr>
          <p:sp>
            <p:nvSpPr>
              <p:cNvPr id="73" name="Shape 73"/>
              <p:cNvSpPr/>
              <p:nvPr/>
            </p:nvSpPr>
            <p:spPr>
              <a:xfrm>
                <a:off x="1297954" y="330081"/>
                <a:ext cx="3476700" cy="1699500"/>
              </a:xfrm>
              <a:prstGeom prst="rect">
                <a:avLst/>
              </a:prstGeom>
              <a:solidFill>
                <a:srgbClr val="C7D3E6"/>
              </a:solidFill>
              <a:ln>
                <a:noFill/>
              </a:ln>
            </p:spPr>
            <p:txBody>
              <a:bodyPr wrap="square" lIns="91425" tIns="91425" rIns="91425" bIns="91425" anchor="ctr" anchorCtr="0">
                <a:noAutofit/>
              </a:bodyPr>
              <a:lstStyle/>
              <a:p>
                <a:pPr lvl="0" rtl="0">
                  <a:spcBef>
                    <a:spcPts val="0"/>
                  </a:spcBef>
                  <a:buNone/>
                </a:pPr>
                <a:endParaRPr/>
              </a:p>
            </p:txBody>
          </p:sp>
          <p:sp>
            <p:nvSpPr>
              <p:cNvPr id="74" name="Shape 74"/>
              <p:cNvSpPr/>
              <p:nvPr/>
            </p:nvSpPr>
            <p:spPr>
              <a:xfrm>
                <a:off x="4767747" y="330075"/>
                <a:ext cx="1699500" cy="1699500"/>
              </a:xfrm>
              <a:prstGeom prst="rtTriangle">
                <a:avLst/>
              </a:prstGeom>
              <a:solidFill>
                <a:srgbClr val="C7D3E6"/>
              </a:solidFill>
              <a:ln>
                <a:noFill/>
              </a:ln>
            </p:spPr>
            <p:txBody>
              <a:bodyPr wrap="square" lIns="91425" tIns="91425" rIns="91425" bIns="91425" anchor="ctr" anchorCtr="0">
                <a:noAutofit/>
              </a:bodyPr>
              <a:lstStyle/>
              <a:p>
                <a:pPr lvl="0">
                  <a:spcBef>
                    <a:spcPts val="0"/>
                  </a:spcBef>
                  <a:buNone/>
                </a:pPr>
                <a:endParaRPr/>
              </a:p>
            </p:txBody>
          </p:sp>
        </p:grpSp>
        <p:grpSp>
          <p:nvGrpSpPr>
            <p:cNvPr id="75" name="Shape 75"/>
            <p:cNvGrpSpPr/>
            <p:nvPr/>
          </p:nvGrpSpPr>
          <p:grpSpPr>
            <a:xfrm flipH="1">
              <a:off x="5578209" y="4646738"/>
              <a:ext cx="2199863" cy="304563"/>
              <a:chOff x="-5827153" y="330075"/>
              <a:chExt cx="12276019" cy="1699569"/>
            </a:xfrm>
          </p:grpSpPr>
          <p:sp>
            <p:nvSpPr>
              <p:cNvPr id="76" name="Shape 76"/>
              <p:cNvSpPr/>
              <p:nvPr/>
            </p:nvSpPr>
            <p:spPr>
              <a:xfrm>
                <a:off x="-5827153" y="330144"/>
                <a:ext cx="10612200" cy="1699500"/>
              </a:xfrm>
              <a:prstGeom prst="rect">
                <a:avLst/>
              </a:prstGeom>
              <a:solidFill>
                <a:srgbClr val="FF9800"/>
              </a:solidFill>
              <a:ln>
                <a:noFill/>
              </a:ln>
            </p:spPr>
            <p:txBody>
              <a:bodyPr wrap="square" lIns="91425" tIns="91425" rIns="91425" bIns="91425" anchor="ctr" anchorCtr="0">
                <a:noAutofit/>
              </a:bodyPr>
              <a:lstStyle/>
              <a:p>
                <a:pPr lvl="0" rtl="0">
                  <a:spcBef>
                    <a:spcPts val="0"/>
                  </a:spcBef>
                  <a:buNone/>
                </a:pPr>
                <a:endParaRPr/>
              </a:p>
            </p:txBody>
          </p:sp>
          <p:sp>
            <p:nvSpPr>
              <p:cNvPr id="77" name="Shape 77"/>
              <p:cNvSpPr/>
              <p:nvPr/>
            </p:nvSpPr>
            <p:spPr>
              <a:xfrm>
                <a:off x="4749366" y="330075"/>
                <a:ext cx="1699500" cy="1699500"/>
              </a:xfrm>
              <a:prstGeom prst="rtTriangle">
                <a:avLst/>
              </a:prstGeom>
              <a:solidFill>
                <a:srgbClr val="FF9800"/>
              </a:solidFill>
              <a:ln>
                <a:noFill/>
              </a:ln>
            </p:spPr>
            <p:txBody>
              <a:bodyPr wrap="square" lIns="91425" tIns="91425" rIns="91425" bIns="91425" anchor="ctr" anchorCtr="0">
                <a:noAutofit/>
              </a:bodyPr>
              <a:lstStyle/>
              <a:p>
                <a:pPr lvl="0">
                  <a:spcBef>
                    <a:spcPts val="0"/>
                  </a:spcBef>
                  <a:buNone/>
                </a:pPr>
                <a:endParaRPr/>
              </a:p>
            </p:txBody>
          </p:sp>
        </p:grpSp>
      </p:grpSp>
      <p:sp>
        <p:nvSpPr>
          <p:cNvPr id="78" name="Shape 78"/>
          <p:cNvSpPr txBox="1">
            <a:spLocks noGrp="1"/>
          </p:cNvSpPr>
          <p:nvPr>
            <p:ph type="title"/>
          </p:nvPr>
        </p:nvSpPr>
        <p:spPr>
          <a:xfrm>
            <a:off x="814275" y="523433"/>
            <a:ext cx="5492400" cy="1021600"/>
          </a:xfrm>
          <a:prstGeom prst="rect">
            <a:avLst/>
          </a:prstGeom>
        </p:spPr>
        <p:txBody>
          <a:bodyPr wrap="square" lIns="91425" tIns="91425" rIns="91425" bIns="91425" anchor="ctr" anchorCtr="0"/>
          <a:lstStyle>
            <a:lvl1pPr lvl="0">
              <a:spcBef>
                <a:spcPts val="0"/>
              </a:spcBef>
              <a:defRPr sz="32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79" name="Shape 79"/>
          <p:cNvSpPr txBox="1">
            <a:spLocks noGrp="1"/>
          </p:cNvSpPr>
          <p:nvPr>
            <p:ph type="body" idx="1"/>
          </p:nvPr>
        </p:nvSpPr>
        <p:spPr>
          <a:xfrm>
            <a:off x="814275" y="1769800"/>
            <a:ext cx="6132600" cy="41940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80" name="Shape 80"/>
          <p:cNvSpPr txBox="1">
            <a:spLocks noGrp="1"/>
          </p:cNvSpPr>
          <p:nvPr>
            <p:ph type="sldNum" idx="12"/>
          </p:nvPr>
        </p:nvSpPr>
        <p:spPr>
          <a:xfrm>
            <a:off x="7618000" y="6182000"/>
            <a:ext cx="1487400" cy="420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8524" y="5968358"/>
            <a:ext cx="902329" cy="889642"/>
          </a:xfrm>
          <a:prstGeom prst="rect">
            <a:avLst/>
          </a:prstGeom>
        </p:spPr>
      </p:pic>
    </p:spTree>
    <p:extLst>
      <p:ext uri="{BB962C8B-B14F-4D97-AF65-F5344CB8AC3E}">
        <p14:creationId xmlns:p14="http://schemas.microsoft.com/office/powerpoint/2010/main" val="219251267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PH" dirty="0"/>
          </a:p>
        </p:txBody>
      </p:sp>
      <p:sp>
        <p:nvSpPr>
          <p:cNvPr id="5" name="Footer Placeholder 4"/>
          <p:cNvSpPr>
            <a:spLocks noGrp="1"/>
          </p:cNvSpPr>
          <p:nvPr>
            <p:ph type="ftr" sz="quarter" idx="11"/>
          </p:nvPr>
        </p:nvSpPr>
        <p:spPr/>
        <p:txBody>
          <a:bodyPr/>
          <a:lstStyle/>
          <a:p>
            <a:r>
              <a:rPr lang="en-PH" smtClean="0"/>
              <a:t>Bureau of the Treasury</a:t>
            </a:r>
            <a:endParaRPr lang="en-PH" dirty="0"/>
          </a:p>
        </p:txBody>
      </p:sp>
      <p:sp>
        <p:nvSpPr>
          <p:cNvPr id="6" name="Slide Number Placeholder 5"/>
          <p:cNvSpPr>
            <a:spLocks noGrp="1"/>
          </p:cNvSpPr>
          <p:nvPr>
            <p:ph type="sldNum" sz="quarter" idx="12"/>
          </p:nvPr>
        </p:nvSpPr>
        <p:spPr/>
        <p:txBody>
          <a:bodyPr/>
          <a:lstStyle/>
          <a:p>
            <a:fld id="{94FDBDF7-0055-49C6-B8C1-E5C1252CD2C8}" type="slidenum">
              <a:rPr lang="en-PH" smtClean="0"/>
              <a:t>‹#›</a:t>
            </a:fld>
            <a:endParaRPr lang="en-PH"/>
          </a:p>
        </p:txBody>
      </p:sp>
      <p:sp>
        <p:nvSpPr>
          <p:cNvPr id="7" name="Rectangle 6"/>
          <p:cNvSpPr/>
          <p:nvPr userDrawn="1"/>
        </p:nvSpPr>
        <p:spPr>
          <a:xfrm>
            <a:off x="-19708" y="-23657"/>
            <a:ext cx="9163707" cy="212233"/>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800"/>
          </a:p>
        </p:txBody>
      </p:sp>
      <p:sp>
        <p:nvSpPr>
          <p:cNvPr id="8" name="Rectangle 7"/>
          <p:cNvSpPr/>
          <p:nvPr userDrawn="1"/>
        </p:nvSpPr>
        <p:spPr>
          <a:xfrm flipH="1">
            <a:off x="-19708" y="154806"/>
            <a:ext cx="9163707" cy="6213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800"/>
          </a:p>
        </p:txBody>
      </p:sp>
    </p:spTree>
    <p:extLst>
      <p:ext uri="{BB962C8B-B14F-4D97-AF65-F5344CB8AC3E}">
        <p14:creationId xmlns:p14="http://schemas.microsoft.com/office/powerpoint/2010/main" val="1465061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060D34-B16A-4849-A6EB-6F5D0E917EF5}" type="datetimeFigureOut">
              <a:rPr lang="en-PH" smtClean="0"/>
              <a:t>09/18/2019</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3268717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060D34-B16A-4849-A6EB-6F5D0E917EF5}" type="datetimeFigureOut">
              <a:rPr lang="en-PH" smtClean="0"/>
              <a:t>09/18/2019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344801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060D34-B16A-4849-A6EB-6F5D0E917EF5}" type="datetimeFigureOut">
              <a:rPr lang="en-PH" smtClean="0"/>
              <a:t>09/18/2019</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45319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6060D34-B16A-4849-A6EB-6F5D0E917EF5}" type="datetimeFigureOut">
              <a:rPr lang="en-PH" smtClean="0"/>
              <a:t>09/18/2019</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102527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60D34-B16A-4849-A6EB-6F5D0E917EF5}" type="datetimeFigureOut">
              <a:rPr lang="en-PH" smtClean="0"/>
              <a:t>09/18/2019</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287033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060D34-B16A-4849-A6EB-6F5D0E917EF5}" type="datetimeFigureOut">
              <a:rPr lang="en-PH" smtClean="0"/>
              <a:t>09/18/2019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2847193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060D34-B16A-4849-A6EB-6F5D0E917EF5}" type="datetimeFigureOut">
              <a:rPr lang="en-PH" smtClean="0"/>
              <a:t>09/18/2019</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94FDBDF7-0055-49C6-B8C1-E5C1252CD2C8}" type="slidenum">
              <a:rPr lang="en-PH" smtClean="0"/>
              <a:t>‹#›</a:t>
            </a:fld>
            <a:endParaRPr lang="en-PH"/>
          </a:p>
        </p:txBody>
      </p:sp>
    </p:spTree>
    <p:extLst>
      <p:ext uri="{BB962C8B-B14F-4D97-AF65-F5344CB8AC3E}">
        <p14:creationId xmlns:p14="http://schemas.microsoft.com/office/powerpoint/2010/main" val="39538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60D34-B16A-4849-A6EB-6F5D0E917EF5}" type="datetimeFigureOut">
              <a:rPr lang="en-PH" smtClean="0"/>
              <a:t>09/18/2019</a:t>
            </a:fld>
            <a:endParaRPr lang="en-PH"/>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FDBDF7-0055-49C6-B8C1-E5C1252CD2C8}" type="slidenum">
              <a:rPr lang="en-PH" smtClean="0"/>
              <a:t>‹#›</a:t>
            </a:fld>
            <a:endParaRPr lang="en-PH"/>
          </a:p>
        </p:txBody>
      </p:sp>
    </p:spTree>
    <p:extLst>
      <p:ext uri="{BB962C8B-B14F-4D97-AF65-F5344CB8AC3E}">
        <p14:creationId xmlns:p14="http://schemas.microsoft.com/office/powerpoint/2010/main" val="22155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5.png"/><Relationship Id="rId4" Type="http://schemas.openxmlformats.org/officeDocument/2006/relationships/image" Target="../media/image12.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0.png"/><Relationship Id="rId18" Type="http://schemas.openxmlformats.org/officeDocument/2006/relationships/image" Target="../media/image27.svg"/><Relationship Id="rId3" Type="http://schemas.openxmlformats.org/officeDocument/2006/relationships/image" Target="../media/image14.png"/><Relationship Id="rId7" Type="http://schemas.openxmlformats.org/officeDocument/2006/relationships/image" Target="../media/image17.png"/><Relationship Id="rId12" Type="http://schemas.openxmlformats.org/officeDocument/2006/relationships/image" Target="../media/image22.svg"/><Relationship Id="rId17" Type="http://schemas.openxmlformats.org/officeDocument/2006/relationships/image" Target="../media/image22.png"/><Relationship Id="rId2" Type="http://schemas.openxmlformats.org/officeDocument/2006/relationships/notesSlide" Target="../notesSlides/notesSlide12.xml"/><Relationship Id="rId16" Type="http://schemas.openxmlformats.org/officeDocument/2006/relationships/image" Target="../media/image25.svg"/><Relationship Id="rId1" Type="http://schemas.openxmlformats.org/officeDocument/2006/relationships/slideLayout" Target="../slideLayouts/slideLayout2.xml"/><Relationship Id="rId6" Type="http://schemas.openxmlformats.org/officeDocument/2006/relationships/image" Target="../media/image16.svg"/><Relationship Id="rId11" Type="http://schemas.openxmlformats.org/officeDocument/2006/relationships/image" Target="../media/image19.png"/><Relationship Id="rId5" Type="http://schemas.openxmlformats.org/officeDocument/2006/relationships/image" Target="../media/image16.png"/><Relationship Id="rId15" Type="http://schemas.openxmlformats.org/officeDocument/2006/relationships/image" Target="../media/image21.png"/><Relationship Id="rId10" Type="http://schemas.openxmlformats.org/officeDocument/2006/relationships/image" Target="../media/image20.svg"/><Relationship Id="rId4" Type="http://schemas.openxmlformats.org/officeDocument/2006/relationships/image" Target="../media/image120.svg"/><Relationship Id="rId9" Type="http://schemas.openxmlformats.org/officeDocument/2006/relationships/image" Target="../media/image18.png"/><Relationship Id="rId14" Type="http://schemas.openxmlformats.org/officeDocument/2006/relationships/image" Target="../media/image140.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9.svg"/><Relationship Id="rId5" Type="http://schemas.openxmlformats.org/officeDocument/2006/relationships/image" Target="../media/image23.png"/><Relationship Id="rId4" Type="http://schemas.openxmlformats.org/officeDocument/2006/relationships/image" Target="../media/image1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24.png"/><Relationship Id="rId7"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3.svg"/><Relationship Id="rId5" Type="http://schemas.openxmlformats.org/officeDocument/2006/relationships/image" Target="../media/image25.png"/><Relationship Id="rId4" Type="http://schemas.openxmlformats.org/officeDocument/2006/relationships/image" Target="../media/image31.sv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1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730" y="775250"/>
            <a:ext cx="1747183" cy="1722618"/>
          </a:xfrm>
          <a:prstGeom prst="rect">
            <a:avLst/>
          </a:prstGeom>
        </p:spPr>
      </p:pic>
      <p:sp>
        <p:nvSpPr>
          <p:cNvPr id="5" name="Title 1"/>
          <p:cNvSpPr txBox="1">
            <a:spLocks/>
          </p:cNvSpPr>
          <p:nvPr/>
        </p:nvSpPr>
        <p:spPr>
          <a:xfrm>
            <a:off x="0" y="2791721"/>
            <a:ext cx="9144000" cy="1703278"/>
          </a:xfrm>
          <a:prstGeom prst="rect">
            <a:avLst/>
          </a:prstGeom>
          <a:solidFill>
            <a:schemeClr val="accent5">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pPr algn="ctr"/>
            <a:r>
              <a:rPr lang="en-PH" sz="5400" i="1" dirty="0">
                <a:solidFill>
                  <a:schemeClr val="bg1"/>
                </a:solidFill>
                <a:latin typeface="Bodoni MT" panose="02070603080606020203" pitchFamily="18" charset="0"/>
              </a:rPr>
              <a:t>Cash Investment Management</a:t>
            </a:r>
          </a:p>
        </p:txBody>
      </p:sp>
      <p:sp>
        <p:nvSpPr>
          <p:cNvPr id="7" name="Subtitle 2"/>
          <p:cNvSpPr txBox="1">
            <a:spLocks/>
          </p:cNvSpPr>
          <p:nvPr/>
        </p:nvSpPr>
        <p:spPr>
          <a:xfrm>
            <a:off x="-1524000" y="4808483"/>
            <a:ext cx="12192000" cy="18483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i="1" kern="1200">
                <a:solidFill>
                  <a:schemeClr val="tx1"/>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US" sz="2400" dirty="0">
              <a:solidFill>
                <a:schemeClr val="accent5">
                  <a:lumMod val="50000"/>
                </a:schemeClr>
              </a:solidFill>
              <a:latin typeface="Arial" panose="020B0604020202020204" pitchFamily="34" charset="0"/>
            </a:endParaRPr>
          </a:p>
          <a:p>
            <a:pPr marL="0" indent="0" algn="ctr">
              <a:lnSpc>
                <a:spcPct val="100000"/>
              </a:lnSpc>
              <a:spcBef>
                <a:spcPts val="0"/>
              </a:spcBef>
              <a:buNone/>
            </a:pPr>
            <a:r>
              <a:rPr lang="en-US" sz="2400" dirty="0">
                <a:latin typeface="Arial" panose="020B0604020202020204" pitchFamily="34" charset="0"/>
              </a:rPr>
              <a:t>Sharon P. Almanza</a:t>
            </a:r>
            <a:br>
              <a:rPr lang="en-US" sz="2400" dirty="0">
                <a:latin typeface="Arial" panose="020B0604020202020204" pitchFamily="34" charset="0"/>
              </a:rPr>
            </a:br>
            <a:r>
              <a:rPr lang="en-US" sz="2400" dirty="0">
                <a:latin typeface="Arial" panose="020B0604020202020204" pitchFamily="34" charset="0"/>
              </a:rPr>
              <a:t>Deputy Treasurer of the Philippines</a:t>
            </a:r>
          </a:p>
        </p:txBody>
      </p:sp>
    </p:spTree>
    <p:extLst>
      <p:ext uri="{BB962C8B-B14F-4D97-AF65-F5344CB8AC3E}">
        <p14:creationId xmlns:p14="http://schemas.microsoft.com/office/powerpoint/2010/main" val="1849929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535" y="1472975"/>
            <a:ext cx="8355693" cy="4351338"/>
          </a:xfrm>
        </p:spPr>
        <p:txBody>
          <a:bodyPr/>
          <a:lstStyle/>
          <a:p>
            <a:pPr marL="0" indent="0">
              <a:buNone/>
            </a:pPr>
            <a:r>
              <a:rPr lang="en-PH" dirty="0" smtClean="0">
                <a:latin typeface="Arial" panose="020B0604020202020204" pitchFamily="34" charset="0"/>
                <a:cs typeface="Arial" panose="020B0604020202020204" pitchFamily="34" charset="0"/>
              </a:rPr>
              <a:t>Measuring the timing and magnitude of cash inflows and outflows</a:t>
            </a:r>
          </a:p>
          <a:p>
            <a:pPr>
              <a:buFont typeface="Wingdings" panose="05000000000000000000" pitchFamily="2" charset="2"/>
              <a:buChar char="ü"/>
            </a:pPr>
            <a:r>
              <a:rPr lang="en-PH" dirty="0" smtClean="0">
                <a:latin typeface="Arial" panose="020B0604020202020204" pitchFamily="34" charset="0"/>
                <a:cs typeface="Arial" panose="020B0604020202020204" pitchFamily="34" charset="0"/>
              </a:rPr>
              <a:t>At least for the following three (3) months</a:t>
            </a:r>
          </a:p>
          <a:p>
            <a:pPr>
              <a:buFont typeface="Wingdings" panose="05000000000000000000" pitchFamily="2" charset="2"/>
              <a:buChar char="ü"/>
            </a:pPr>
            <a:r>
              <a:rPr lang="en-PH" dirty="0" smtClean="0">
                <a:latin typeface="Arial" panose="020B0604020202020204" pitchFamily="34" charset="0"/>
                <a:cs typeface="Arial" panose="020B0604020202020204" pitchFamily="34" charset="0"/>
              </a:rPr>
              <a:t>Can be made bottom-up; i.e. by receiving detailed information from spending agencies/collecting units or top-down(historical data)</a:t>
            </a:r>
          </a:p>
          <a:p>
            <a:endParaRPr lang="en-PH" dirty="0"/>
          </a:p>
        </p:txBody>
      </p:sp>
      <p:sp>
        <p:nvSpPr>
          <p:cNvPr id="4" name="Title 1"/>
          <p:cNvSpPr txBox="1">
            <a:spLocks noGrp="1"/>
          </p:cNvSpPr>
          <p:nvPr>
            <p:ph type="title"/>
          </p:nvPr>
        </p:nvSpPr>
        <p:spPr>
          <a:xfrm>
            <a:off x="120650" y="147412"/>
            <a:ext cx="861695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r>
              <a:rPr lang="en-PH" b="1" u="sng" dirty="0"/>
              <a:t>Cash </a:t>
            </a:r>
            <a:r>
              <a:rPr lang="en-PH" b="1" u="sng" dirty="0" smtClean="0"/>
              <a:t>Forecasting or Cash Planning</a:t>
            </a:r>
            <a:endParaRPr lang="en-PH" b="1" u="sng" dirty="0"/>
          </a:p>
        </p:txBody>
      </p:sp>
    </p:spTree>
    <p:extLst>
      <p:ext uri="{BB962C8B-B14F-4D97-AF65-F5344CB8AC3E}">
        <p14:creationId xmlns:p14="http://schemas.microsoft.com/office/powerpoint/2010/main" val="1749406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lvl="0">
              <a:spcBef>
                <a:spcPts val="0"/>
              </a:spcBef>
              <a:buNone/>
            </a:pPr>
            <a:fld id="{00000000-1234-1234-1234-123412341234}" type="slidenum">
              <a:rPr lang="en" smtClean="0"/>
              <a:t>11</a:t>
            </a:fld>
            <a:endParaRPr lang="en"/>
          </a:p>
        </p:txBody>
      </p:sp>
      <p:grpSp>
        <p:nvGrpSpPr>
          <p:cNvPr id="7" name="Shape 631"/>
          <p:cNvGrpSpPr/>
          <p:nvPr/>
        </p:nvGrpSpPr>
        <p:grpSpPr>
          <a:xfrm>
            <a:off x="304800" y="762000"/>
            <a:ext cx="323793" cy="452657"/>
            <a:chOff x="5961125" y="1623900"/>
            <a:chExt cx="427450" cy="448175"/>
          </a:xfrm>
        </p:grpSpPr>
        <p:sp>
          <p:nvSpPr>
            <p:cNvPr id="8" name="Shape 632"/>
            <p:cNvSpPr/>
            <p:nvPr/>
          </p:nvSpPr>
          <p:spPr>
            <a:xfrm>
              <a:off x="5961125" y="1678700"/>
              <a:ext cx="376925" cy="376925"/>
            </a:xfrm>
            <a:custGeom>
              <a:avLst/>
              <a:gdLst/>
              <a:ahLst/>
              <a:cxnLst/>
              <a:rect l="0" t="0" r="0" b="0"/>
              <a:pathLst>
                <a:path w="15077" h="15077" fill="none" extrusionOk="0">
                  <a:moveTo>
                    <a:pt x="11813" y="1340"/>
                  </a:moveTo>
                  <a:lnTo>
                    <a:pt x="11813" y="1340"/>
                  </a:lnTo>
                  <a:lnTo>
                    <a:pt x="11350" y="1024"/>
                  </a:lnTo>
                  <a:lnTo>
                    <a:pt x="10863" y="780"/>
                  </a:lnTo>
                  <a:lnTo>
                    <a:pt x="10351" y="537"/>
                  </a:lnTo>
                  <a:lnTo>
                    <a:pt x="9816" y="342"/>
                  </a:lnTo>
                  <a:lnTo>
                    <a:pt x="9280" y="196"/>
                  </a:lnTo>
                  <a:lnTo>
                    <a:pt x="8720" y="98"/>
                  </a:lnTo>
                  <a:lnTo>
                    <a:pt x="8135" y="25"/>
                  </a:lnTo>
                  <a:lnTo>
                    <a:pt x="7551" y="1"/>
                  </a:lnTo>
                  <a:lnTo>
                    <a:pt x="7551" y="1"/>
                  </a:lnTo>
                  <a:lnTo>
                    <a:pt x="7161" y="1"/>
                  </a:lnTo>
                  <a:lnTo>
                    <a:pt x="6771" y="50"/>
                  </a:lnTo>
                  <a:lnTo>
                    <a:pt x="6406" y="98"/>
                  </a:lnTo>
                  <a:lnTo>
                    <a:pt x="6041" y="147"/>
                  </a:lnTo>
                  <a:lnTo>
                    <a:pt x="5675" y="244"/>
                  </a:lnTo>
                  <a:lnTo>
                    <a:pt x="5310" y="342"/>
                  </a:lnTo>
                  <a:lnTo>
                    <a:pt x="4969" y="464"/>
                  </a:lnTo>
                  <a:lnTo>
                    <a:pt x="4628" y="585"/>
                  </a:lnTo>
                  <a:lnTo>
                    <a:pt x="4287" y="731"/>
                  </a:lnTo>
                  <a:lnTo>
                    <a:pt x="3970" y="902"/>
                  </a:lnTo>
                  <a:lnTo>
                    <a:pt x="3654" y="1097"/>
                  </a:lnTo>
                  <a:lnTo>
                    <a:pt x="3337" y="1292"/>
                  </a:lnTo>
                  <a:lnTo>
                    <a:pt x="3045" y="1486"/>
                  </a:lnTo>
                  <a:lnTo>
                    <a:pt x="2753" y="1730"/>
                  </a:lnTo>
                  <a:lnTo>
                    <a:pt x="2485" y="1949"/>
                  </a:lnTo>
                  <a:lnTo>
                    <a:pt x="2217" y="2217"/>
                  </a:lnTo>
                  <a:lnTo>
                    <a:pt x="1973" y="2461"/>
                  </a:lnTo>
                  <a:lnTo>
                    <a:pt x="1730" y="2753"/>
                  </a:lnTo>
                  <a:lnTo>
                    <a:pt x="1510" y="3021"/>
                  </a:lnTo>
                  <a:lnTo>
                    <a:pt x="1291" y="3313"/>
                  </a:lnTo>
                  <a:lnTo>
                    <a:pt x="1096" y="3630"/>
                  </a:lnTo>
                  <a:lnTo>
                    <a:pt x="926" y="3946"/>
                  </a:lnTo>
                  <a:lnTo>
                    <a:pt x="755" y="4263"/>
                  </a:lnTo>
                  <a:lnTo>
                    <a:pt x="609" y="4604"/>
                  </a:lnTo>
                  <a:lnTo>
                    <a:pt x="463" y="4945"/>
                  </a:lnTo>
                  <a:lnTo>
                    <a:pt x="341" y="5286"/>
                  </a:lnTo>
                  <a:lnTo>
                    <a:pt x="244" y="5651"/>
                  </a:lnTo>
                  <a:lnTo>
                    <a:pt x="171" y="6016"/>
                  </a:lnTo>
                  <a:lnTo>
                    <a:pt x="98" y="6382"/>
                  </a:lnTo>
                  <a:lnTo>
                    <a:pt x="49" y="6771"/>
                  </a:lnTo>
                  <a:lnTo>
                    <a:pt x="25" y="7137"/>
                  </a:lnTo>
                  <a:lnTo>
                    <a:pt x="0" y="7526"/>
                  </a:lnTo>
                  <a:lnTo>
                    <a:pt x="0" y="7526"/>
                  </a:lnTo>
                  <a:lnTo>
                    <a:pt x="25" y="7916"/>
                  </a:lnTo>
                  <a:lnTo>
                    <a:pt x="49" y="8306"/>
                  </a:lnTo>
                  <a:lnTo>
                    <a:pt x="98" y="8671"/>
                  </a:lnTo>
                  <a:lnTo>
                    <a:pt x="171" y="9061"/>
                  </a:lnTo>
                  <a:lnTo>
                    <a:pt x="244" y="9426"/>
                  </a:lnTo>
                  <a:lnTo>
                    <a:pt x="341" y="9767"/>
                  </a:lnTo>
                  <a:lnTo>
                    <a:pt x="463" y="10132"/>
                  </a:lnTo>
                  <a:lnTo>
                    <a:pt x="609" y="10473"/>
                  </a:lnTo>
                  <a:lnTo>
                    <a:pt x="755" y="10790"/>
                  </a:lnTo>
                  <a:lnTo>
                    <a:pt x="926" y="11131"/>
                  </a:lnTo>
                  <a:lnTo>
                    <a:pt x="1096" y="11448"/>
                  </a:lnTo>
                  <a:lnTo>
                    <a:pt x="1291" y="11740"/>
                  </a:lnTo>
                  <a:lnTo>
                    <a:pt x="1510" y="12032"/>
                  </a:lnTo>
                  <a:lnTo>
                    <a:pt x="1730" y="12324"/>
                  </a:lnTo>
                  <a:lnTo>
                    <a:pt x="1973" y="12592"/>
                  </a:lnTo>
                  <a:lnTo>
                    <a:pt x="2217" y="12860"/>
                  </a:lnTo>
                  <a:lnTo>
                    <a:pt x="2485" y="13104"/>
                  </a:lnTo>
                  <a:lnTo>
                    <a:pt x="2753" y="13347"/>
                  </a:lnTo>
                  <a:lnTo>
                    <a:pt x="3045" y="13567"/>
                  </a:lnTo>
                  <a:lnTo>
                    <a:pt x="3337" y="13786"/>
                  </a:lnTo>
                  <a:lnTo>
                    <a:pt x="3654" y="13981"/>
                  </a:lnTo>
                  <a:lnTo>
                    <a:pt x="3970" y="14151"/>
                  </a:lnTo>
                  <a:lnTo>
                    <a:pt x="4287" y="14322"/>
                  </a:lnTo>
                  <a:lnTo>
                    <a:pt x="4628" y="14468"/>
                  </a:lnTo>
                  <a:lnTo>
                    <a:pt x="4969" y="14614"/>
                  </a:lnTo>
                  <a:lnTo>
                    <a:pt x="5310" y="14736"/>
                  </a:lnTo>
                  <a:lnTo>
                    <a:pt x="5675" y="14833"/>
                  </a:lnTo>
                  <a:lnTo>
                    <a:pt x="6041" y="14906"/>
                  </a:lnTo>
                  <a:lnTo>
                    <a:pt x="6406" y="14979"/>
                  </a:lnTo>
                  <a:lnTo>
                    <a:pt x="6771" y="15028"/>
                  </a:lnTo>
                  <a:lnTo>
                    <a:pt x="7161" y="15052"/>
                  </a:lnTo>
                  <a:lnTo>
                    <a:pt x="7551" y="15077"/>
                  </a:lnTo>
                  <a:lnTo>
                    <a:pt x="7551" y="15077"/>
                  </a:lnTo>
                  <a:lnTo>
                    <a:pt x="7940" y="15052"/>
                  </a:lnTo>
                  <a:lnTo>
                    <a:pt x="8306" y="15028"/>
                  </a:lnTo>
                  <a:lnTo>
                    <a:pt x="8695" y="14979"/>
                  </a:lnTo>
                  <a:lnTo>
                    <a:pt x="9061" y="14906"/>
                  </a:lnTo>
                  <a:lnTo>
                    <a:pt x="9426" y="14833"/>
                  </a:lnTo>
                  <a:lnTo>
                    <a:pt x="9791" y="14736"/>
                  </a:lnTo>
                  <a:lnTo>
                    <a:pt x="10132" y="14614"/>
                  </a:lnTo>
                  <a:lnTo>
                    <a:pt x="10473" y="14468"/>
                  </a:lnTo>
                  <a:lnTo>
                    <a:pt x="10814" y="14322"/>
                  </a:lnTo>
                  <a:lnTo>
                    <a:pt x="11131" y="14151"/>
                  </a:lnTo>
                  <a:lnTo>
                    <a:pt x="11447" y="13981"/>
                  </a:lnTo>
                  <a:lnTo>
                    <a:pt x="11764" y="13786"/>
                  </a:lnTo>
                  <a:lnTo>
                    <a:pt x="12056" y="13567"/>
                  </a:lnTo>
                  <a:lnTo>
                    <a:pt x="12348" y="13347"/>
                  </a:lnTo>
                  <a:lnTo>
                    <a:pt x="12616" y="13104"/>
                  </a:lnTo>
                  <a:lnTo>
                    <a:pt x="12884" y="12860"/>
                  </a:lnTo>
                  <a:lnTo>
                    <a:pt x="13128" y="12592"/>
                  </a:lnTo>
                  <a:lnTo>
                    <a:pt x="13371" y="12324"/>
                  </a:lnTo>
                  <a:lnTo>
                    <a:pt x="13591" y="12032"/>
                  </a:lnTo>
                  <a:lnTo>
                    <a:pt x="13785" y="11740"/>
                  </a:lnTo>
                  <a:lnTo>
                    <a:pt x="13980" y="11448"/>
                  </a:lnTo>
                  <a:lnTo>
                    <a:pt x="14175" y="11131"/>
                  </a:lnTo>
                  <a:lnTo>
                    <a:pt x="14346" y="10790"/>
                  </a:lnTo>
                  <a:lnTo>
                    <a:pt x="14492" y="10473"/>
                  </a:lnTo>
                  <a:lnTo>
                    <a:pt x="14613" y="10132"/>
                  </a:lnTo>
                  <a:lnTo>
                    <a:pt x="14735" y="9767"/>
                  </a:lnTo>
                  <a:lnTo>
                    <a:pt x="14857" y="9426"/>
                  </a:lnTo>
                  <a:lnTo>
                    <a:pt x="14930" y="9061"/>
                  </a:lnTo>
                  <a:lnTo>
                    <a:pt x="15003" y="8671"/>
                  </a:lnTo>
                  <a:lnTo>
                    <a:pt x="15052" y="8306"/>
                  </a:lnTo>
                  <a:lnTo>
                    <a:pt x="15076" y="7916"/>
                  </a:lnTo>
                  <a:lnTo>
                    <a:pt x="15076" y="7526"/>
                  </a:lnTo>
                  <a:lnTo>
                    <a:pt x="15076" y="7526"/>
                  </a:lnTo>
                  <a:lnTo>
                    <a:pt x="15052" y="6918"/>
                  </a:lnTo>
                  <a:lnTo>
                    <a:pt x="14979" y="6309"/>
                  </a:lnTo>
                  <a:lnTo>
                    <a:pt x="14857" y="5724"/>
                  </a:lnTo>
                  <a:lnTo>
                    <a:pt x="14687" y="5164"/>
                  </a:lnTo>
                  <a:lnTo>
                    <a:pt x="14492" y="4604"/>
                  </a:lnTo>
                  <a:lnTo>
                    <a:pt x="14248" y="4068"/>
                  </a:lnTo>
                  <a:lnTo>
                    <a:pt x="13956" y="3581"/>
                  </a:lnTo>
                  <a:lnTo>
                    <a:pt x="13615" y="3094"/>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9" name="Shape 633"/>
            <p:cNvSpPr/>
            <p:nvPr/>
          </p:nvSpPr>
          <p:spPr>
            <a:xfrm>
              <a:off x="6009825" y="1727425"/>
              <a:ext cx="279500" cy="279500"/>
            </a:xfrm>
            <a:custGeom>
              <a:avLst/>
              <a:gdLst/>
              <a:ahLst/>
              <a:cxnLst/>
              <a:rect l="0" t="0" r="0" b="0"/>
              <a:pathLst>
                <a:path w="11180" h="11180" fill="none" extrusionOk="0">
                  <a:moveTo>
                    <a:pt x="10181" y="2387"/>
                  </a:moveTo>
                  <a:lnTo>
                    <a:pt x="10181" y="2387"/>
                  </a:lnTo>
                  <a:lnTo>
                    <a:pt x="10400" y="2728"/>
                  </a:lnTo>
                  <a:lnTo>
                    <a:pt x="10595" y="3093"/>
                  </a:lnTo>
                  <a:lnTo>
                    <a:pt x="10766" y="3483"/>
                  </a:lnTo>
                  <a:lnTo>
                    <a:pt x="10912" y="3873"/>
                  </a:lnTo>
                  <a:lnTo>
                    <a:pt x="11034" y="4287"/>
                  </a:lnTo>
                  <a:lnTo>
                    <a:pt x="11107" y="4701"/>
                  </a:lnTo>
                  <a:lnTo>
                    <a:pt x="11180" y="5139"/>
                  </a:lnTo>
                  <a:lnTo>
                    <a:pt x="11180" y="5577"/>
                  </a:lnTo>
                  <a:lnTo>
                    <a:pt x="11180" y="5577"/>
                  </a:lnTo>
                  <a:lnTo>
                    <a:pt x="11155" y="6162"/>
                  </a:lnTo>
                  <a:lnTo>
                    <a:pt x="11082" y="6722"/>
                  </a:lnTo>
                  <a:lnTo>
                    <a:pt x="10936" y="7234"/>
                  </a:lnTo>
                  <a:lnTo>
                    <a:pt x="10741" y="7769"/>
                  </a:lnTo>
                  <a:lnTo>
                    <a:pt x="10522" y="8257"/>
                  </a:lnTo>
                  <a:lnTo>
                    <a:pt x="10230" y="8695"/>
                  </a:lnTo>
                  <a:lnTo>
                    <a:pt x="9913" y="9133"/>
                  </a:lnTo>
                  <a:lnTo>
                    <a:pt x="9548" y="9523"/>
                  </a:lnTo>
                  <a:lnTo>
                    <a:pt x="9158" y="9888"/>
                  </a:lnTo>
                  <a:lnTo>
                    <a:pt x="8720" y="10205"/>
                  </a:lnTo>
                  <a:lnTo>
                    <a:pt x="8257" y="10497"/>
                  </a:lnTo>
                  <a:lnTo>
                    <a:pt x="7770" y="10741"/>
                  </a:lnTo>
                  <a:lnTo>
                    <a:pt x="7259" y="10911"/>
                  </a:lnTo>
                  <a:lnTo>
                    <a:pt x="6723" y="11057"/>
                  </a:lnTo>
                  <a:lnTo>
                    <a:pt x="6163" y="11155"/>
                  </a:lnTo>
                  <a:lnTo>
                    <a:pt x="5603" y="11179"/>
                  </a:lnTo>
                  <a:lnTo>
                    <a:pt x="5603" y="11179"/>
                  </a:lnTo>
                  <a:lnTo>
                    <a:pt x="5018" y="11155"/>
                  </a:lnTo>
                  <a:lnTo>
                    <a:pt x="4482" y="11057"/>
                  </a:lnTo>
                  <a:lnTo>
                    <a:pt x="3946" y="10911"/>
                  </a:lnTo>
                  <a:lnTo>
                    <a:pt x="3435" y="10741"/>
                  </a:lnTo>
                  <a:lnTo>
                    <a:pt x="2948" y="10497"/>
                  </a:lnTo>
                  <a:lnTo>
                    <a:pt x="2485" y="10205"/>
                  </a:lnTo>
                  <a:lnTo>
                    <a:pt x="2047" y="9888"/>
                  </a:lnTo>
                  <a:lnTo>
                    <a:pt x="1657" y="9523"/>
                  </a:lnTo>
                  <a:lnTo>
                    <a:pt x="1292" y="9133"/>
                  </a:lnTo>
                  <a:lnTo>
                    <a:pt x="975" y="8695"/>
                  </a:lnTo>
                  <a:lnTo>
                    <a:pt x="683" y="8257"/>
                  </a:lnTo>
                  <a:lnTo>
                    <a:pt x="464" y="7769"/>
                  </a:lnTo>
                  <a:lnTo>
                    <a:pt x="269" y="7234"/>
                  </a:lnTo>
                  <a:lnTo>
                    <a:pt x="123" y="6722"/>
                  </a:lnTo>
                  <a:lnTo>
                    <a:pt x="50" y="6162"/>
                  </a:lnTo>
                  <a:lnTo>
                    <a:pt x="1" y="5577"/>
                  </a:lnTo>
                  <a:lnTo>
                    <a:pt x="1" y="5577"/>
                  </a:lnTo>
                  <a:lnTo>
                    <a:pt x="50" y="5017"/>
                  </a:lnTo>
                  <a:lnTo>
                    <a:pt x="123" y="4457"/>
                  </a:lnTo>
                  <a:lnTo>
                    <a:pt x="269" y="3921"/>
                  </a:lnTo>
                  <a:lnTo>
                    <a:pt x="464" y="3410"/>
                  </a:lnTo>
                  <a:lnTo>
                    <a:pt x="683" y="2923"/>
                  </a:lnTo>
                  <a:lnTo>
                    <a:pt x="975" y="2460"/>
                  </a:lnTo>
                  <a:lnTo>
                    <a:pt x="1292" y="2046"/>
                  </a:lnTo>
                  <a:lnTo>
                    <a:pt x="1657" y="1632"/>
                  </a:lnTo>
                  <a:lnTo>
                    <a:pt x="2047" y="1267"/>
                  </a:lnTo>
                  <a:lnTo>
                    <a:pt x="2485" y="950"/>
                  </a:lnTo>
                  <a:lnTo>
                    <a:pt x="2948" y="682"/>
                  </a:lnTo>
                  <a:lnTo>
                    <a:pt x="3435" y="439"/>
                  </a:lnTo>
                  <a:lnTo>
                    <a:pt x="3946" y="244"/>
                  </a:lnTo>
                  <a:lnTo>
                    <a:pt x="4482" y="122"/>
                  </a:lnTo>
                  <a:lnTo>
                    <a:pt x="5018" y="25"/>
                  </a:lnTo>
                  <a:lnTo>
                    <a:pt x="5603" y="0"/>
                  </a:lnTo>
                  <a:lnTo>
                    <a:pt x="5603" y="0"/>
                  </a:lnTo>
                  <a:lnTo>
                    <a:pt x="6041" y="25"/>
                  </a:lnTo>
                  <a:lnTo>
                    <a:pt x="6479" y="73"/>
                  </a:lnTo>
                  <a:lnTo>
                    <a:pt x="6893" y="146"/>
                  </a:lnTo>
                  <a:lnTo>
                    <a:pt x="7307" y="268"/>
                  </a:lnTo>
                  <a:lnTo>
                    <a:pt x="7697" y="414"/>
                  </a:lnTo>
                  <a:lnTo>
                    <a:pt x="8087" y="585"/>
                  </a:lnTo>
                  <a:lnTo>
                    <a:pt x="8452" y="780"/>
                  </a:lnTo>
                  <a:lnTo>
                    <a:pt x="8793" y="999"/>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10" name="Shape 634"/>
            <p:cNvSpPr/>
            <p:nvPr/>
          </p:nvSpPr>
          <p:spPr>
            <a:xfrm>
              <a:off x="6107250" y="1824850"/>
              <a:ext cx="84650" cy="84650"/>
            </a:xfrm>
            <a:custGeom>
              <a:avLst/>
              <a:gdLst/>
              <a:ahLst/>
              <a:cxnLst/>
              <a:rect l="0" t="0" r="0" b="0"/>
              <a:pathLst>
                <a:path w="3386" h="3386" fill="none" extrusionOk="0">
                  <a:moveTo>
                    <a:pt x="3362" y="1388"/>
                  </a:moveTo>
                  <a:lnTo>
                    <a:pt x="3362" y="1388"/>
                  </a:lnTo>
                  <a:lnTo>
                    <a:pt x="3386" y="1680"/>
                  </a:lnTo>
                  <a:lnTo>
                    <a:pt x="3386" y="1680"/>
                  </a:lnTo>
                  <a:lnTo>
                    <a:pt x="3386" y="1851"/>
                  </a:lnTo>
                  <a:lnTo>
                    <a:pt x="3362" y="2021"/>
                  </a:lnTo>
                  <a:lnTo>
                    <a:pt x="3313" y="2192"/>
                  </a:lnTo>
                  <a:lnTo>
                    <a:pt x="3264" y="2338"/>
                  </a:lnTo>
                  <a:lnTo>
                    <a:pt x="3191" y="2484"/>
                  </a:lnTo>
                  <a:lnTo>
                    <a:pt x="3118" y="2630"/>
                  </a:lnTo>
                  <a:lnTo>
                    <a:pt x="3021" y="2776"/>
                  </a:lnTo>
                  <a:lnTo>
                    <a:pt x="2899" y="2898"/>
                  </a:lnTo>
                  <a:lnTo>
                    <a:pt x="2777" y="2996"/>
                  </a:lnTo>
                  <a:lnTo>
                    <a:pt x="2655" y="3093"/>
                  </a:lnTo>
                  <a:lnTo>
                    <a:pt x="2509" y="3191"/>
                  </a:lnTo>
                  <a:lnTo>
                    <a:pt x="2363" y="3239"/>
                  </a:lnTo>
                  <a:lnTo>
                    <a:pt x="2217" y="3312"/>
                  </a:lnTo>
                  <a:lnTo>
                    <a:pt x="2046" y="3337"/>
                  </a:lnTo>
                  <a:lnTo>
                    <a:pt x="1876" y="3385"/>
                  </a:lnTo>
                  <a:lnTo>
                    <a:pt x="1706" y="3385"/>
                  </a:lnTo>
                  <a:lnTo>
                    <a:pt x="1706" y="3385"/>
                  </a:lnTo>
                  <a:lnTo>
                    <a:pt x="1535" y="3385"/>
                  </a:lnTo>
                  <a:lnTo>
                    <a:pt x="1365" y="3337"/>
                  </a:lnTo>
                  <a:lnTo>
                    <a:pt x="1194" y="3312"/>
                  </a:lnTo>
                  <a:lnTo>
                    <a:pt x="1048" y="3239"/>
                  </a:lnTo>
                  <a:lnTo>
                    <a:pt x="902" y="3191"/>
                  </a:lnTo>
                  <a:lnTo>
                    <a:pt x="756" y="3093"/>
                  </a:lnTo>
                  <a:lnTo>
                    <a:pt x="634" y="2996"/>
                  </a:lnTo>
                  <a:lnTo>
                    <a:pt x="512" y="2898"/>
                  </a:lnTo>
                  <a:lnTo>
                    <a:pt x="390" y="2776"/>
                  </a:lnTo>
                  <a:lnTo>
                    <a:pt x="293" y="2630"/>
                  </a:lnTo>
                  <a:lnTo>
                    <a:pt x="220" y="2484"/>
                  </a:lnTo>
                  <a:lnTo>
                    <a:pt x="147" y="2338"/>
                  </a:lnTo>
                  <a:lnTo>
                    <a:pt x="74" y="2192"/>
                  </a:lnTo>
                  <a:lnTo>
                    <a:pt x="49" y="2021"/>
                  </a:lnTo>
                  <a:lnTo>
                    <a:pt x="25" y="1851"/>
                  </a:lnTo>
                  <a:lnTo>
                    <a:pt x="1" y="1680"/>
                  </a:lnTo>
                  <a:lnTo>
                    <a:pt x="1" y="1680"/>
                  </a:lnTo>
                  <a:lnTo>
                    <a:pt x="25" y="1510"/>
                  </a:lnTo>
                  <a:lnTo>
                    <a:pt x="49" y="1340"/>
                  </a:lnTo>
                  <a:lnTo>
                    <a:pt x="74" y="1193"/>
                  </a:lnTo>
                  <a:lnTo>
                    <a:pt x="147" y="1023"/>
                  </a:lnTo>
                  <a:lnTo>
                    <a:pt x="220" y="877"/>
                  </a:lnTo>
                  <a:lnTo>
                    <a:pt x="293" y="731"/>
                  </a:lnTo>
                  <a:lnTo>
                    <a:pt x="390" y="609"/>
                  </a:lnTo>
                  <a:lnTo>
                    <a:pt x="512" y="487"/>
                  </a:lnTo>
                  <a:lnTo>
                    <a:pt x="634" y="390"/>
                  </a:lnTo>
                  <a:lnTo>
                    <a:pt x="756" y="292"/>
                  </a:lnTo>
                  <a:lnTo>
                    <a:pt x="902" y="195"/>
                  </a:lnTo>
                  <a:lnTo>
                    <a:pt x="1048" y="122"/>
                  </a:lnTo>
                  <a:lnTo>
                    <a:pt x="1194" y="73"/>
                  </a:lnTo>
                  <a:lnTo>
                    <a:pt x="1365" y="24"/>
                  </a:lnTo>
                  <a:lnTo>
                    <a:pt x="1535" y="0"/>
                  </a:lnTo>
                  <a:lnTo>
                    <a:pt x="1706" y="0"/>
                  </a:lnTo>
                  <a:lnTo>
                    <a:pt x="1706" y="0"/>
                  </a:lnTo>
                  <a:lnTo>
                    <a:pt x="1998" y="24"/>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11" name="Shape 635"/>
            <p:cNvSpPr/>
            <p:nvPr/>
          </p:nvSpPr>
          <p:spPr>
            <a:xfrm>
              <a:off x="6058550" y="1776125"/>
              <a:ext cx="182075" cy="182075"/>
            </a:xfrm>
            <a:custGeom>
              <a:avLst/>
              <a:gdLst/>
              <a:ahLst/>
              <a:cxnLst/>
              <a:rect l="0" t="0" r="0" b="0"/>
              <a:pathLst>
                <a:path w="7283" h="7283" fill="none" extrusionOk="0">
                  <a:moveTo>
                    <a:pt x="5431" y="463"/>
                  </a:moveTo>
                  <a:lnTo>
                    <a:pt x="5431" y="463"/>
                  </a:lnTo>
                  <a:lnTo>
                    <a:pt x="5042" y="269"/>
                  </a:lnTo>
                  <a:lnTo>
                    <a:pt x="4823" y="195"/>
                  </a:lnTo>
                  <a:lnTo>
                    <a:pt x="4603" y="122"/>
                  </a:lnTo>
                  <a:lnTo>
                    <a:pt x="4360" y="74"/>
                  </a:lnTo>
                  <a:lnTo>
                    <a:pt x="4141" y="25"/>
                  </a:lnTo>
                  <a:lnTo>
                    <a:pt x="3897" y="1"/>
                  </a:lnTo>
                  <a:lnTo>
                    <a:pt x="3654" y="1"/>
                  </a:lnTo>
                  <a:lnTo>
                    <a:pt x="3654" y="1"/>
                  </a:lnTo>
                  <a:lnTo>
                    <a:pt x="3288" y="25"/>
                  </a:lnTo>
                  <a:lnTo>
                    <a:pt x="2923" y="74"/>
                  </a:lnTo>
                  <a:lnTo>
                    <a:pt x="2558" y="147"/>
                  </a:lnTo>
                  <a:lnTo>
                    <a:pt x="2241" y="293"/>
                  </a:lnTo>
                  <a:lnTo>
                    <a:pt x="1924" y="439"/>
                  </a:lnTo>
                  <a:lnTo>
                    <a:pt x="1608" y="609"/>
                  </a:lnTo>
                  <a:lnTo>
                    <a:pt x="1340" y="829"/>
                  </a:lnTo>
                  <a:lnTo>
                    <a:pt x="1072" y="1072"/>
                  </a:lnTo>
                  <a:lnTo>
                    <a:pt x="828" y="1316"/>
                  </a:lnTo>
                  <a:lnTo>
                    <a:pt x="633" y="1608"/>
                  </a:lnTo>
                  <a:lnTo>
                    <a:pt x="439" y="1900"/>
                  </a:lnTo>
                  <a:lnTo>
                    <a:pt x="293" y="2217"/>
                  </a:lnTo>
                  <a:lnTo>
                    <a:pt x="171" y="2558"/>
                  </a:lnTo>
                  <a:lnTo>
                    <a:pt x="73" y="2899"/>
                  </a:lnTo>
                  <a:lnTo>
                    <a:pt x="25" y="3264"/>
                  </a:lnTo>
                  <a:lnTo>
                    <a:pt x="0" y="3629"/>
                  </a:lnTo>
                  <a:lnTo>
                    <a:pt x="0" y="3629"/>
                  </a:lnTo>
                  <a:lnTo>
                    <a:pt x="25" y="4019"/>
                  </a:lnTo>
                  <a:lnTo>
                    <a:pt x="73" y="4360"/>
                  </a:lnTo>
                  <a:lnTo>
                    <a:pt x="171" y="4725"/>
                  </a:lnTo>
                  <a:lnTo>
                    <a:pt x="293" y="5066"/>
                  </a:lnTo>
                  <a:lnTo>
                    <a:pt x="439" y="5383"/>
                  </a:lnTo>
                  <a:lnTo>
                    <a:pt x="633" y="5675"/>
                  </a:lnTo>
                  <a:lnTo>
                    <a:pt x="828" y="5943"/>
                  </a:lnTo>
                  <a:lnTo>
                    <a:pt x="1072" y="6211"/>
                  </a:lnTo>
                  <a:lnTo>
                    <a:pt x="1340" y="6455"/>
                  </a:lnTo>
                  <a:lnTo>
                    <a:pt x="1608" y="6650"/>
                  </a:lnTo>
                  <a:lnTo>
                    <a:pt x="1924" y="6844"/>
                  </a:lnTo>
                  <a:lnTo>
                    <a:pt x="2241" y="6990"/>
                  </a:lnTo>
                  <a:lnTo>
                    <a:pt x="2558" y="7112"/>
                  </a:lnTo>
                  <a:lnTo>
                    <a:pt x="2923" y="7210"/>
                  </a:lnTo>
                  <a:lnTo>
                    <a:pt x="3288" y="7258"/>
                  </a:lnTo>
                  <a:lnTo>
                    <a:pt x="3654" y="7283"/>
                  </a:lnTo>
                  <a:lnTo>
                    <a:pt x="3654" y="7283"/>
                  </a:lnTo>
                  <a:lnTo>
                    <a:pt x="4019" y="7258"/>
                  </a:lnTo>
                  <a:lnTo>
                    <a:pt x="4384" y="7210"/>
                  </a:lnTo>
                  <a:lnTo>
                    <a:pt x="4725" y="7112"/>
                  </a:lnTo>
                  <a:lnTo>
                    <a:pt x="5066" y="6990"/>
                  </a:lnTo>
                  <a:lnTo>
                    <a:pt x="5383" y="6844"/>
                  </a:lnTo>
                  <a:lnTo>
                    <a:pt x="5675" y="6650"/>
                  </a:lnTo>
                  <a:lnTo>
                    <a:pt x="5967" y="6455"/>
                  </a:lnTo>
                  <a:lnTo>
                    <a:pt x="6235" y="6211"/>
                  </a:lnTo>
                  <a:lnTo>
                    <a:pt x="6454" y="5943"/>
                  </a:lnTo>
                  <a:lnTo>
                    <a:pt x="6674" y="5675"/>
                  </a:lnTo>
                  <a:lnTo>
                    <a:pt x="6844" y="5383"/>
                  </a:lnTo>
                  <a:lnTo>
                    <a:pt x="7014" y="5066"/>
                  </a:lnTo>
                  <a:lnTo>
                    <a:pt x="7136" y="4725"/>
                  </a:lnTo>
                  <a:lnTo>
                    <a:pt x="7209" y="4360"/>
                  </a:lnTo>
                  <a:lnTo>
                    <a:pt x="7282" y="4019"/>
                  </a:lnTo>
                  <a:lnTo>
                    <a:pt x="7282" y="3629"/>
                  </a:lnTo>
                  <a:lnTo>
                    <a:pt x="7282" y="3629"/>
                  </a:lnTo>
                  <a:lnTo>
                    <a:pt x="7282" y="3386"/>
                  </a:lnTo>
                  <a:lnTo>
                    <a:pt x="7258" y="3167"/>
                  </a:lnTo>
                  <a:lnTo>
                    <a:pt x="7234" y="2923"/>
                  </a:lnTo>
                  <a:lnTo>
                    <a:pt x="7161" y="2704"/>
                  </a:lnTo>
                  <a:lnTo>
                    <a:pt x="7112" y="2485"/>
                  </a:lnTo>
                  <a:lnTo>
                    <a:pt x="7014" y="2266"/>
                  </a:lnTo>
                  <a:lnTo>
                    <a:pt x="6820" y="1852"/>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12" name="Shape 636"/>
            <p:cNvSpPr/>
            <p:nvPr/>
          </p:nvSpPr>
          <p:spPr>
            <a:xfrm>
              <a:off x="5971475" y="2001400"/>
              <a:ext cx="74925" cy="70675"/>
            </a:xfrm>
            <a:custGeom>
              <a:avLst/>
              <a:gdLst/>
              <a:ahLst/>
              <a:cxnLst/>
              <a:rect l="0" t="0" r="0" b="0"/>
              <a:pathLst>
                <a:path w="2997" h="2827" fill="none" extrusionOk="0">
                  <a:moveTo>
                    <a:pt x="1462" y="1"/>
                  </a:moveTo>
                  <a:lnTo>
                    <a:pt x="293" y="1170"/>
                  </a:lnTo>
                  <a:lnTo>
                    <a:pt x="293" y="1170"/>
                  </a:lnTo>
                  <a:lnTo>
                    <a:pt x="171" y="1316"/>
                  </a:lnTo>
                  <a:lnTo>
                    <a:pt x="74" y="1487"/>
                  </a:lnTo>
                  <a:lnTo>
                    <a:pt x="25" y="1657"/>
                  </a:lnTo>
                  <a:lnTo>
                    <a:pt x="1" y="1852"/>
                  </a:lnTo>
                  <a:lnTo>
                    <a:pt x="25" y="2047"/>
                  </a:lnTo>
                  <a:lnTo>
                    <a:pt x="74" y="2217"/>
                  </a:lnTo>
                  <a:lnTo>
                    <a:pt x="171" y="2388"/>
                  </a:lnTo>
                  <a:lnTo>
                    <a:pt x="293" y="2534"/>
                  </a:lnTo>
                  <a:lnTo>
                    <a:pt x="293" y="2534"/>
                  </a:lnTo>
                  <a:lnTo>
                    <a:pt x="439" y="2656"/>
                  </a:lnTo>
                  <a:lnTo>
                    <a:pt x="609" y="2753"/>
                  </a:lnTo>
                  <a:lnTo>
                    <a:pt x="804" y="2802"/>
                  </a:lnTo>
                  <a:lnTo>
                    <a:pt x="975" y="2826"/>
                  </a:lnTo>
                  <a:lnTo>
                    <a:pt x="975" y="2826"/>
                  </a:lnTo>
                  <a:lnTo>
                    <a:pt x="1170" y="2802"/>
                  </a:lnTo>
                  <a:lnTo>
                    <a:pt x="1340" y="2753"/>
                  </a:lnTo>
                  <a:lnTo>
                    <a:pt x="1511" y="2656"/>
                  </a:lnTo>
                  <a:lnTo>
                    <a:pt x="1681" y="2534"/>
                  </a:lnTo>
                  <a:lnTo>
                    <a:pt x="2850" y="1365"/>
                  </a:lnTo>
                  <a:lnTo>
                    <a:pt x="2850" y="1365"/>
                  </a:lnTo>
                  <a:lnTo>
                    <a:pt x="2996" y="1194"/>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13" name="Shape 637"/>
            <p:cNvSpPr/>
            <p:nvPr/>
          </p:nvSpPr>
          <p:spPr>
            <a:xfrm>
              <a:off x="6253375" y="2001400"/>
              <a:ext cx="74325" cy="70675"/>
            </a:xfrm>
            <a:custGeom>
              <a:avLst/>
              <a:gdLst/>
              <a:ahLst/>
              <a:cxnLst/>
              <a:rect l="0" t="0" r="0" b="0"/>
              <a:pathLst>
                <a:path w="2973" h="2827" fill="none" extrusionOk="0">
                  <a:moveTo>
                    <a:pt x="1" y="1194"/>
                  </a:moveTo>
                  <a:lnTo>
                    <a:pt x="1" y="1194"/>
                  </a:lnTo>
                  <a:lnTo>
                    <a:pt x="123" y="1365"/>
                  </a:lnTo>
                  <a:lnTo>
                    <a:pt x="1316" y="2534"/>
                  </a:lnTo>
                  <a:lnTo>
                    <a:pt x="1316" y="2534"/>
                  </a:lnTo>
                  <a:lnTo>
                    <a:pt x="1462" y="2656"/>
                  </a:lnTo>
                  <a:lnTo>
                    <a:pt x="1633" y="2753"/>
                  </a:lnTo>
                  <a:lnTo>
                    <a:pt x="1827" y="2802"/>
                  </a:lnTo>
                  <a:lnTo>
                    <a:pt x="1998" y="2826"/>
                  </a:lnTo>
                  <a:lnTo>
                    <a:pt x="1998" y="2826"/>
                  </a:lnTo>
                  <a:lnTo>
                    <a:pt x="2193" y="2802"/>
                  </a:lnTo>
                  <a:lnTo>
                    <a:pt x="2363" y="2753"/>
                  </a:lnTo>
                  <a:lnTo>
                    <a:pt x="2534" y="2656"/>
                  </a:lnTo>
                  <a:lnTo>
                    <a:pt x="2704" y="2534"/>
                  </a:lnTo>
                  <a:lnTo>
                    <a:pt x="2704" y="2534"/>
                  </a:lnTo>
                  <a:lnTo>
                    <a:pt x="2826" y="2388"/>
                  </a:lnTo>
                  <a:lnTo>
                    <a:pt x="2923" y="2217"/>
                  </a:lnTo>
                  <a:lnTo>
                    <a:pt x="2972" y="2047"/>
                  </a:lnTo>
                  <a:lnTo>
                    <a:pt x="2972" y="1852"/>
                  </a:lnTo>
                  <a:lnTo>
                    <a:pt x="2972" y="1657"/>
                  </a:lnTo>
                  <a:lnTo>
                    <a:pt x="2923" y="1487"/>
                  </a:lnTo>
                  <a:lnTo>
                    <a:pt x="2826" y="1316"/>
                  </a:lnTo>
                  <a:lnTo>
                    <a:pt x="2704" y="1170"/>
                  </a:lnTo>
                  <a:lnTo>
                    <a:pt x="1535" y="1"/>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14" name="Shape 638"/>
            <p:cNvSpPr/>
            <p:nvPr/>
          </p:nvSpPr>
          <p:spPr>
            <a:xfrm>
              <a:off x="6137700" y="1623900"/>
              <a:ext cx="250875" cy="255150"/>
            </a:xfrm>
            <a:custGeom>
              <a:avLst/>
              <a:gdLst/>
              <a:ahLst/>
              <a:cxnLst/>
              <a:rect l="0" t="0" r="0" b="0"/>
              <a:pathLst>
                <a:path w="10035" h="10206" fill="none" extrusionOk="0">
                  <a:moveTo>
                    <a:pt x="9718" y="2412"/>
                  </a:moveTo>
                  <a:lnTo>
                    <a:pt x="8671" y="2217"/>
                  </a:lnTo>
                  <a:lnTo>
                    <a:pt x="9694" y="1194"/>
                  </a:lnTo>
                  <a:lnTo>
                    <a:pt x="9694" y="1194"/>
                  </a:lnTo>
                  <a:lnTo>
                    <a:pt x="9767" y="1121"/>
                  </a:lnTo>
                  <a:lnTo>
                    <a:pt x="9815" y="1024"/>
                  </a:lnTo>
                  <a:lnTo>
                    <a:pt x="9840" y="951"/>
                  </a:lnTo>
                  <a:lnTo>
                    <a:pt x="9840" y="853"/>
                  </a:lnTo>
                  <a:lnTo>
                    <a:pt x="9840" y="756"/>
                  </a:lnTo>
                  <a:lnTo>
                    <a:pt x="9815" y="658"/>
                  </a:lnTo>
                  <a:lnTo>
                    <a:pt x="9767" y="585"/>
                  </a:lnTo>
                  <a:lnTo>
                    <a:pt x="9694" y="512"/>
                  </a:lnTo>
                  <a:lnTo>
                    <a:pt x="9694" y="512"/>
                  </a:lnTo>
                  <a:lnTo>
                    <a:pt x="9621" y="439"/>
                  </a:lnTo>
                  <a:lnTo>
                    <a:pt x="9548" y="391"/>
                  </a:lnTo>
                  <a:lnTo>
                    <a:pt x="9450" y="366"/>
                  </a:lnTo>
                  <a:lnTo>
                    <a:pt x="9353" y="366"/>
                  </a:lnTo>
                  <a:lnTo>
                    <a:pt x="9255" y="366"/>
                  </a:lnTo>
                  <a:lnTo>
                    <a:pt x="9182" y="391"/>
                  </a:lnTo>
                  <a:lnTo>
                    <a:pt x="9085" y="439"/>
                  </a:lnTo>
                  <a:lnTo>
                    <a:pt x="9012" y="512"/>
                  </a:lnTo>
                  <a:lnTo>
                    <a:pt x="7867" y="1657"/>
                  </a:lnTo>
                  <a:lnTo>
                    <a:pt x="7867" y="1657"/>
                  </a:lnTo>
                  <a:lnTo>
                    <a:pt x="7818" y="1487"/>
                  </a:lnTo>
                  <a:lnTo>
                    <a:pt x="7599" y="317"/>
                  </a:lnTo>
                  <a:lnTo>
                    <a:pt x="7599" y="317"/>
                  </a:lnTo>
                  <a:lnTo>
                    <a:pt x="7575" y="196"/>
                  </a:lnTo>
                  <a:lnTo>
                    <a:pt x="7526" y="98"/>
                  </a:lnTo>
                  <a:lnTo>
                    <a:pt x="7477" y="50"/>
                  </a:lnTo>
                  <a:lnTo>
                    <a:pt x="7404" y="1"/>
                  </a:lnTo>
                  <a:lnTo>
                    <a:pt x="7331" y="1"/>
                  </a:lnTo>
                  <a:lnTo>
                    <a:pt x="7234" y="25"/>
                  </a:lnTo>
                  <a:lnTo>
                    <a:pt x="7161" y="74"/>
                  </a:lnTo>
                  <a:lnTo>
                    <a:pt x="7063" y="147"/>
                  </a:lnTo>
                  <a:lnTo>
                    <a:pt x="5432" y="1754"/>
                  </a:lnTo>
                  <a:lnTo>
                    <a:pt x="5432" y="1754"/>
                  </a:lnTo>
                  <a:lnTo>
                    <a:pt x="5358" y="1852"/>
                  </a:lnTo>
                  <a:lnTo>
                    <a:pt x="5285" y="1974"/>
                  </a:lnTo>
                  <a:lnTo>
                    <a:pt x="5212" y="2120"/>
                  </a:lnTo>
                  <a:lnTo>
                    <a:pt x="5164" y="2242"/>
                  </a:lnTo>
                  <a:lnTo>
                    <a:pt x="5139" y="2388"/>
                  </a:lnTo>
                  <a:lnTo>
                    <a:pt x="5115" y="2534"/>
                  </a:lnTo>
                  <a:lnTo>
                    <a:pt x="5115" y="2680"/>
                  </a:lnTo>
                  <a:lnTo>
                    <a:pt x="5115" y="2802"/>
                  </a:lnTo>
                  <a:lnTo>
                    <a:pt x="5334" y="3971"/>
                  </a:lnTo>
                  <a:lnTo>
                    <a:pt x="5334" y="3971"/>
                  </a:lnTo>
                  <a:lnTo>
                    <a:pt x="5383" y="4141"/>
                  </a:lnTo>
                  <a:lnTo>
                    <a:pt x="147" y="9378"/>
                  </a:lnTo>
                  <a:lnTo>
                    <a:pt x="147" y="9378"/>
                  </a:lnTo>
                  <a:lnTo>
                    <a:pt x="73" y="9451"/>
                  </a:lnTo>
                  <a:lnTo>
                    <a:pt x="25" y="9548"/>
                  </a:lnTo>
                  <a:lnTo>
                    <a:pt x="0" y="9645"/>
                  </a:lnTo>
                  <a:lnTo>
                    <a:pt x="0" y="9718"/>
                  </a:lnTo>
                  <a:lnTo>
                    <a:pt x="0" y="9816"/>
                  </a:lnTo>
                  <a:lnTo>
                    <a:pt x="25" y="9913"/>
                  </a:lnTo>
                  <a:lnTo>
                    <a:pt x="73" y="9986"/>
                  </a:lnTo>
                  <a:lnTo>
                    <a:pt x="147" y="10059"/>
                  </a:lnTo>
                  <a:lnTo>
                    <a:pt x="147" y="10059"/>
                  </a:lnTo>
                  <a:lnTo>
                    <a:pt x="220" y="10133"/>
                  </a:lnTo>
                  <a:lnTo>
                    <a:pt x="293" y="10181"/>
                  </a:lnTo>
                  <a:lnTo>
                    <a:pt x="390" y="10206"/>
                  </a:lnTo>
                  <a:lnTo>
                    <a:pt x="488" y="10206"/>
                  </a:lnTo>
                  <a:lnTo>
                    <a:pt x="488" y="10206"/>
                  </a:lnTo>
                  <a:lnTo>
                    <a:pt x="585" y="10206"/>
                  </a:lnTo>
                  <a:lnTo>
                    <a:pt x="658" y="10181"/>
                  </a:lnTo>
                  <a:lnTo>
                    <a:pt x="755" y="10133"/>
                  </a:lnTo>
                  <a:lnTo>
                    <a:pt x="828" y="10059"/>
                  </a:lnTo>
                  <a:lnTo>
                    <a:pt x="6187" y="4726"/>
                  </a:lnTo>
                  <a:lnTo>
                    <a:pt x="7234" y="4896"/>
                  </a:lnTo>
                  <a:lnTo>
                    <a:pt x="7234" y="4896"/>
                  </a:lnTo>
                  <a:lnTo>
                    <a:pt x="7356" y="4921"/>
                  </a:lnTo>
                  <a:lnTo>
                    <a:pt x="7502" y="4921"/>
                  </a:lnTo>
                  <a:lnTo>
                    <a:pt x="7624" y="4896"/>
                  </a:lnTo>
                  <a:lnTo>
                    <a:pt x="7770" y="4848"/>
                  </a:lnTo>
                  <a:lnTo>
                    <a:pt x="7916" y="4799"/>
                  </a:lnTo>
                  <a:lnTo>
                    <a:pt x="8038" y="4750"/>
                  </a:lnTo>
                  <a:lnTo>
                    <a:pt x="8159" y="4677"/>
                  </a:lnTo>
                  <a:lnTo>
                    <a:pt x="8257" y="4580"/>
                  </a:lnTo>
                  <a:lnTo>
                    <a:pt x="9889" y="2948"/>
                  </a:lnTo>
                  <a:lnTo>
                    <a:pt x="9889" y="2948"/>
                  </a:lnTo>
                  <a:lnTo>
                    <a:pt x="9962" y="2875"/>
                  </a:lnTo>
                  <a:lnTo>
                    <a:pt x="10010" y="2777"/>
                  </a:lnTo>
                  <a:lnTo>
                    <a:pt x="10035" y="2704"/>
                  </a:lnTo>
                  <a:lnTo>
                    <a:pt x="10010" y="2607"/>
                  </a:lnTo>
                  <a:lnTo>
                    <a:pt x="9986" y="2558"/>
                  </a:lnTo>
                  <a:lnTo>
                    <a:pt x="9913" y="2485"/>
                  </a:lnTo>
                  <a:lnTo>
                    <a:pt x="9815" y="2436"/>
                  </a:lnTo>
                  <a:lnTo>
                    <a:pt x="9718" y="2412"/>
                  </a:lnTo>
                  <a:lnTo>
                    <a:pt x="9718" y="2412"/>
                  </a:lnTo>
                  <a:close/>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grpSp>
      <p:sp>
        <p:nvSpPr>
          <p:cNvPr id="15" name="Title 1"/>
          <p:cNvSpPr txBox="1">
            <a:spLocks/>
          </p:cNvSpPr>
          <p:nvPr/>
        </p:nvSpPr>
        <p:spPr>
          <a:xfrm>
            <a:off x="757412" y="530000"/>
            <a:ext cx="5492400" cy="1021600"/>
          </a:xfrm>
          <a:prstGeom prst="rect">
            <a:avLst/>
          </a:prstGeom>
          <a:noFill/>
          <a:ln>
            <a:noFill/>
          </a:ln>
        </p:spPr>
        <p:txBody>
          <a:bodyPr wrap="square" lIns="91425" tIns="91425" rIns="91425" bIns="91425" anchor="ctr"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Roboto Condensed"/>
              <a:buNone/>
              <a:defRPr sz="3200" b="1" i="0" u="none" strike="noStrike" cap="none">
                <a:solidFill>
                  <a:srgbClr val="FFFFFF"/>
                </a:solidFill>
                <a:latin typeface="Roboto Condensed"/>
                <a:ea typeface="Roboto Condensed"/>
                <a:cs typeface="Roboto Condensed"/>
                <a:sym typeface="Roboto Condensed"/>
              </a:defRPr>
            </a:lvl1pPr>
            <a:lvl2pPr lvl="1">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9pPr>
          </a:lstStyle>
          <a:p>
            <a:r>
              <a:rPr lang="en" dirty="0" smtClean="0"/>
              <a:t>Cash Flow Forecasting or Cash Planning</a:t>
            </a:r>
            <a:endParaRPr lang="en-US" dirty="0"/>
          </a:p>
        </p:txBody>
      </p:sp>
      <p:graphicFrame>
        <p:nvGraphicFramePr>
          <p:cNvPr id="3" name="Diagram 2"/>
          <p:cNvGraphicFramePr/>
          <p:nvPr>
            <p:extLst/>
          </p:nvPr>
        </p:nvGraphicFramePr>
        <p:xfrm>
          <a:off x="-533400" y="1989171"/>
          <a:ext cx="5029200" cy="3799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nvPr>
        </p:nvGraphicFramePr>
        <p:xfrm>
          <a:off x="4191000" y="2006667"/>
          <a:ext cx="4559526" cy="34794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557639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0"/>
            <a:ext cx="861695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r>
              <a:rPr lang="en-PH" b="1" u="sng" dirty="0" smtClean="0"/>
              <a:t>Cash Planning Report</a:t>
            </a:r>
            <a:endParaRPr lang="en-PH" b="1" u="sng" dirty="0"/>
          </a:p>
        </p:txBody>
      </p:sp>
      <p:pic>
        <p:nvPicPr>
          <p:cNvPr id="5" name="Picture 4"/>
          <p:cNvPicPr>
            <a:picLocks noChangeAspect="1"/>
          </p:cNvPicPr>
          <p:nvPr/>
        </p:nvPicPr>
        <p:blipFill>
          <a:blip r:embed="rId3"/>
          <a:stretch>
            <a:fillRect/>
          </a:stretch>
        </p:blipFill>
        <p:spPr>
          <a:xfrm>
            <a:off x="0" y="1471248"/>
            <a:ext cx="9144000" cy="4358364"/>
          </a:xfrm>
          <a:prstGeom prst="rect">
            <a:avLst/>
          </a:prstGeom>
          <a:ln>
            <a:solidFill>
              <a:schemeClr val="bg1">
                <a:lumMod val="50000"/>
              </a:schemeClr>
            </a:solidFill>
          </a:ln>
        </p:spPr>
      </p:pic>
    </p:spTree>
    <p:extLst>
      <p:ext uri="{BB962C8B-B14F-4D97-AF65-F5344CB8AC3E}">
        <p14:creationId xmlns:p14="http://schemas.microsoft.com/office/powerpoint/2010/main" val="1379361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5143" y="283613"/>
            <a:ext cx="881017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r>
              <a:rPr lang="en-PH" b="1" u="sng" dirty="0"/>
              <a:t>Cash Management Cycle</a:t>
            </a:r>
          </a:p>
        </p:txBody>
      </p:sp>
      <p:pic>
        <p:nvPicPr>
          <p:cNvPr id="12"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612" y="1979215"/>
            <a:ext cx="1152402" cy="1152402"/>
          </a:xfrm>
          <a:prstGeom prst="rect">
            <a:avLst/>
          </a:prstGeom>
        </p:spPr>
      </p:pic>
      <p:sp>
        <p:nvSpPr>
          <p:cNvPr id="13" name="TextBox 12"/>
          <p:cNvSpPr txBox="1"/>
          <p:nvPr/>
        </p:nvSpPr>
        <p:spPr>
          <a:xfrm>
            <a:off x="334461" y="3140050"/>
            <a:ext cx="2044224" cy="2215991"/>
          </a:xfrm>
          <a:prstGeom prst="rect">
            <a:avLst/>
          </a:prstGeom>
          <a:noFill/>
        </p:spPr>
        <p:txBody>
          <a:bodyPr wrap="square" rtlCol="0">
            <a:spAutoFit/>
          </a:bodyPr>
          <a:lstStyle/>
          <a:p>
            <a:pPr algn="ctr">
              <a:defRPr/>
            </a:pPr>
            <a:r>
              <a:rPr lang="en-PH" sz="2000" b="1" u="sng" kern="0" dirty="0">
                <a:solidFill>
                  <a:srgbClr val="000000"/>
                </a:solidFill>
                <a:latin typeface="Arial" panose="020B0604020202020204" pitchFamily="34" charset="0"/>
                <a:cs typeface="Arial" panose="020B0604020202020204" pitchFamily="34" charset="0"/>
                <a:sym typeface="Arial"/>
              </a:rPr>
              <a:t>Cash Inflows</a:t>
            </a:r>
          </a:p>
          <a:p>
            <a:pPr marL="285750" indent="-285750">
              <a:buFont typeface="Arial" panose="020B0604020202020204" pitchFamily="34" charset="0"/>
              <a:buChar char="•"/>
              <a:defRPr/>
            </a:pPr>
            <a:endParaRPr lang="en-PH"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Tax Revenue</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Non Tax Revenue</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Financial Grants</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916561" y="2085835"/>
            <a:ext cx="1045782" cy="1045782"/>
          </a:xfrm>
          <a:prstGeom prst="rect">
            <a:avLst/>
          </a:prstGeom>
        </p:spPr>
      </p:pic>
      <p:sp>
        <p:nvSpPr>
          <p:cNvPr id="15" name="TextBox 14"/>
          <p:cNvSpPr txBox="1"/>
          <p:nvPr/>
        </p:nvSpPr>
        <p:spPr>
          <a:xfrm>
            <a:off x="2523917" y="3140050"/>
            <a:ext cx="2403667" cy="2215991"/>
          </a:xfrm>
          <a:prstGeom prst="rect">
            <a:avLst/>
          </a:prstGeom>
          <a:noFill/>
        </p:spPr>
        <p:txBody>
          <a:bodyPr wrap="square" rtlCol="0">
            <a:spAutoFit/>
          </a:bodyPr>
          <a:lstStyle/>
          <a:p>
            <a:pPr>
              <a:defRPr/>
            </a:pPr>
            <a:r>
              <a:rPr lang="en-PH" sz="2000" b="1" u="sng" kern="0" dirty="0">
                <a:solidFill>
                  <a:srgbClr val="000000"/>
                </a:solidFill>
                <a:latin typeface="Arial" panose="020B0604020202020204" pitchFamily="34" charset="0"/>
                <a:cs typeface="Arial" panose="020B0604020202020204" pitchFamily="34" charset="0"/>
                <a:sym typeface="Arial"/>
              </a:rPr>
              <a:t>Cash Outflows</a:t>
            </a:r>
          </a:p>
          <a:p>
            <a:pPr marL="285750" indent="-285750">
              <a:buFont typeface="Arial" panose="020B0604020202020204" pitchFamily="34" charset="0"/>
              <a:buChar char="•"/>
              <a:defRPr/>
            </a:pPr>
            <a:endParaRPr lang="en-PH"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Salaries/Wages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Goods and Services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Debt Services</a:t>
            </a:r>
          </a:p>
          <a:p>
            <a:pPr marL="285750" indent="-285750">
              <a:buFont typeface="Arial" panose="020B0604020202020204" pitchFamily="34" charset="0"/>
              <a:buChar char="•"/>
              <a:defRPr/>
            </a:pPr>
            <a:endParaRPr lang="en-PH" sz="2000" kern="0" dirty="0">
              <a:solidFill>
                <a:srgbClr val="000000"/>
              </a:solidFill>
              <a:latin typeface="Arial"/>
              <a:cs typeface="Arial"/>
              <a:sym typeface="Arial"/>
            </a:endParaRPr>
          </a:p>
        </p:txBody>
      </p:sp>
      <p:sp>
        <p:nvSpPr>
          <p:cNvPr id="16" name="Rectangle 15"/>
          <p:cNvSpPr/>
          <p:nvPr/>
        </p:nvSpPr>
        <p:spPr>
          <a:xfrm>
            <a:off x="261257" y="1790295"/>
            <a:ext cx="4588634" cy="4333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PH">
              <a:solidFill>
                <a:schemeClr val="bg1">
                  <a:lumMod val="50000"/>
                </a:schemeClr>
              </a:solidFill>
            </a:endParaRPr>
          </a:p>
        </p:txBody>
      </p:sp>
      <p:sp>
        <p:nvSpPr>
          <p:cNvPr id="17" name="Right Arrow 16"/>
          <p:cNvSpPr/>
          <p:nvPr/>
        </p:nvSpPr>
        <p:spPr>
          <a:xfrm>
            <a:off x="4867402" y="3642293"/>
            <a:ext cx="533400" cy="348084"/>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400" kern="0">
              <a:solidFill>
                <a:schemeClr val="accent5">
                  <a:lumMod val="50000"/>
                </a:schemeClr>
              </a:solidFill>
              <a:latin typeface="Franklin Gothic Book" panose="020B0503020102020204"/>
            </a:endParaRPr>
          </a:p>
        </p:txBody>
      </p:sp>
      <p:sp>
        <p:nvSpPr>
          <p:cNvPr id="18" name="TextBox 17"/>
          <p:cNvSpPr txBox="1"/>
          <p:nvPr/>
        </p:nvSpPr>
        <p:spPr>
          <a:xfrm>
            <a:off x="5401695" y="3278803"/>
            <a:ext cx="1524000" cy="523220"/>
          </a:xfrm>
          <a:prstGeom prst="rect">
            <a:avLst/>
          </a:prstGeom>
          <a:ln>
            <a:solidFill>
              <a:schemeClr val="bg1">
                <a:lumMod val="5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800" b="1" dirty="0">
                <a:solidFill>
                  <a:schemeClr val="accent6">
                    <a:lumMod val="75000"/>
                  </a:schemeClr>
                </a:solidFill>
                <a:latin typeface="Arial" panose="020B0604020202020204" pitchFamily="34" charset="0"/>
                <a:cs typeface="Arial" panose="020B0604020202020204" pitchFamily="34" charset="0"/>
              </a:rPr>
              <a:t>Deficit</a:t>
            </a:r>
          </a:p>
        </p:txBody>
      </p:sp>
      <p:sp>
        <p:nvSpPr>
          <p:cNvPr id="19" name="TextBox 18"/>
          <p:cNvSpPr txBox="1"/>
          <p:nvPr/>
        </p:nvSpPr>
        <p:spPr>
          <a:xfrm>
            <a:off x="5401695" y="3789651"/>
            <a:ext cx="1524000" cy="523220"/>
          </a:xfrm>
          <a:prstGeom prst="rect">
            <a:avLst/>
          </a:prstGeom>
          <a:ln>
            <a:solidFill>
              <a:schemeClr val="bg1">
                <a:lumMod val="5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800" b="1" dirty="0">
                <a:solidFill>
                  <a:schemeClr val="accent5">
                    <a:lumMod val="75000"/>
                  </a:schemeClr>
                </a:solidFill>
                <a:latin typeface="Arial" panose="020B0604020202020204" pitchFamily="34" charset="0"/>
                <a:cs typeface="Arial" panose="020B0604020202020204" pitchFamily="34" charset="0"/>
              </a:rPr>
              <a:t>Surplus</a:t>
            </a:r>
          </a:p>
        </p:txBody>
      </p:sp>
      <p:sp>
        <p:nvSpPr>
          <p:cNvPr id="20" name="Right Arrow 19"/>
          <p:cNvSpPr/>
          <p:nvPr/>
        </p:nvSpPr>
        <p:spPr>
          <a:xfrm>
            <a:off x="6931399" y="3643715"/>
            <a:ext cx="533400" cy="348084"/>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400" kern="0">
              <a:solidFill>
                <a:schemeClr val="accent5">
                  <a:lumMod val="50000"/>
                </a:schemeClr>
              </a:solidFill>
              <a:latin typeface="Franklin Gothic Book" panose="020B0503020102020204"/>
            </a:endParaRPr>
          </a:p>
        </p:txBody>
      </p:sp>
      <p:sp>
        <p:nvSpPr>
          <p:cNvPr id="21" name="TextBox 20"/>
          <p:cNvSpPr txBox="1"/>
          <p:nvPr/>
        </p:nvSpPr>
        <p:spPr>
          <a:xfrm>
            <a:off x="7483445" y="3293115"/>
            <a:ext cx="1524000" cy="523220"/>
          </a:xfrm>
          <a:prstGeom prst="rect">
            <a:avLst/>
          </a:prstGeom>
          <a:ln>
            <a:solidFill>
              <a:schemeClr val="bg1">
                <a:lumMod val="5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defPPr>
              <a:defRPr lang="en-US"/>
            </a:defPPr>
            <a:lvl1pPr algn="ctr">
              <a:defRPr sz="2800" b="1">
                <a:solidFill>
                  <a:srgbClr val="FF0000"/>
                </a:solidFill>
              </a:defRPr>
            </a:lvl1pPr>
          </a:lstStyle>
          <a:p>
            <a:r>
              <a:rPr lang="en-PH" dirty="0">
                <a:solidFill>
                  <a:schemeClr val="accent6">
                    <a:lumMod val="75000"/>
                  </a:schemeClr>
                </a:solidFill>
                <a:latin typeface="Arial" panose="020B0604020202020204" pitchFamily="34" charset="0"/>
                <a:cs typeface="Arial" panose="020B0604020202020204" pitchFamily="34" charset="0"/>
              </a:rPr>
              <a:t>Borrow</a:t>
            </a:r>
          </a:p>
        </p:txBody>
      </p:sp>
      <p:sp>
        <p:nvSpPr>
          <p:cNvPr id="22" name="TextBox 21"/>
          <p:cNvSpPr txBox="1"/>
          <p:nvPr/>
        </p:nvSpPr>
        <p:spPr>
          <a:xfrm>
            <a:off x="7483445" y="3802023"/>
            <a:ext cx="1524000" cy="523220"/>
          </a:xfrm>
          <a:prstGeom prst="rect">
            <a:avLst/>
          </a:prstGeom>
          <a:ln>
            <a:solidFill>
              <a:schemeClr val="bg1">
                <a:lumMod val="5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defPPr>
              <a:defRPr lang="en-US"/>
            </a:defPPr>
            <a:lvl1pPr algn="ctr">
              <a:defRPr sz="2800" b="1">
                <a:solidFill>
                  <a:srgbClr val="00B050"/>
                </a:solidFill>
              </a:defRPr>
            </a:lvl1pPr>
          </a:lstStyle>
          <a:p>
            <a:r>
              <a:rPr lang="en-PH" dirty="0">
                <a:solidFill>
                  <a:schemeClr val="accent5">
                    <a:lumMod val="75000"/>
                  </a:schemeClr>
                </a:solidFill>
                <a:latin typeface="Arial" panose="020B0604020202020204" pitchFamily="34" charset="0"/>
                <a:cs typeface="Arial" panose="020B0604020202020204" pitchFamily="34" charset="0"/>
              </a:rPr>
              <a:t>Invest</a:t>
            </a:r>
          </a:p>
        </p:txBody>
      </p:sp>
    </p:spTree>
    <p:extLst>
      <p:ext uri="{BB962C8B-B14F-4D97-AF65-F5344CB8AC3E}">
        <p14:creationId xmlns:p14="http://schemas.microsoft.com/office/powerpoint/2010/main" val="589337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92" y="232229"/>
            <a:ext cx="8979808" cy="1325563"/>
          </a:xfrm>
        </p:spPr>
        <p:txBody>
          <a:bodyPr>
            <a:normAutofit/>
          </a:bodyPr>
          <a:lstStyle/>
          <a:p>
            <a:r>
              <a:rPr lang="en-PH" b="1" u="sng" dirty="0" smtClean="0">
                <a:solidFill>
                  <a:schemeClr val="accent5">
                    <a:lumMod val="50000"/>
                  </a:schemeClr>
                </a:solidFill>
                <a:latin typeface="Garamond" panose="02020404030301010803" pitchFamily="18" charset="0"/>
              </a:rPr>
              <a:t>Investment Management: </a:t>
            </a:r>
            <a:br>
              <a:rPr lang="en-PH" b="1" u="sng" dirty="0" smtClean="0">
                <a:solidFill>
                  <a:schemeClr val="accent5">
                    <a:lumMod val="50000"/>
                  </a:schemeClr>
                </a:solidFill>
                <a:latin typeface="Garamond" panose="02020404030301010803" pitchFamily="18" charset="0"/>
              </a:rPr>
            </a:br>
            <a:r>
              <a:rPr lang="en-PH" sz="3600" b="1" i="1" u="sng" dirty="0" smtClean="0">
                <a:solidFill>
                  <a:schemeClr val="accent5">
                    <a:lumMod val="50000"/>
                  </a:schemeClr>
                </a:solidFill>
                <a:latin typeface="Garamond" panose="02020404030301010803" pitchFamily="18" charset="0"/>
              </a:rPr>
              <a:t>Handling </a:t>
            </a:r>
            <a:r>
              <a:rPr lang="en-PH" sz="3600" b="1" i="1" u="sng" dirty="0">
                <a:solidFill>
                  <a:schemeClr val="accent5">
                    <a:lumMod val="50000"/>
                  </a:schemeClr>
                </a:solidFill>
                <a:latin typeface="Garamond" panose="02020404030301010803" pitchFamily="18" charset="0"/>
              </a:rPr>
              <a:t>idle cash</a:t>
            </a:r>
          </a:p>
        </p:txBody>
      </p:sp>
      <p:sp>
        <p:nvSpPr>
          <p:cNvPr id="3" name="Content Placeholder 2"/>
          <p:cNvSpPr>
            <a:spLocks noGrp="1"/>
          </p:cNvSpPr>
          <p:nvPr>
            <p:ph idx="1"/>
          </p:nvPr>
        </p:nvSpPr>
        <p:spPr>
          <a:xfrm>
            <a:off x="498021" y="1839005"/>
            <a:ext cx="7886700" cy="4351338"/>
          </a:xfrm>
        </p:spPr>
        <p:txBody>
          <a:bodyPr/>
          <a:lstStyle/>
          <a:p>
            <a:pPr marL="342900" indent="-342900">
              <a:buFont typeface="Wingdings" panose="05000000000000000000" pitchFamily="2" charset="2"/>
              <a:buChar char="ü"/>
            </a:pPr>
            <a:r>
              <a:rPr lang="en-US" dirty="0">
                <a:latin typeface="Arial" panose="020B0604020202020204" pitchFamily="34" charset="0"/>
                <a:cs typeface="Arial" panose="020B0604020202020204" pitchFamily="34" charset="0"/>
              </a:rPr>
              <a:t>Until when is cash idle/free?</a:t>
            </a:r>
          </a:p>
          <a:p>
            <a:pPr marL="342900" indent="-342900">
              <a:buFont typeface="Wingdings" panose="05000000000000000000" pitchFamily="2" charset="2"/>
              <a:buChar char="ü"/>
            </a:pPr>
            <a:r>
              <a:rPr lang="en-US" dirty="0">
                <a:latin typeface="Arial" panose="020B0604020202020204" pitchFamily="34" charset="0"/>
                <a:cs typeface="Arial" panose="020B0604020202020204" pitchFamily="34" charset="0"/>
              </a:rPr>
              <a:t>Determine investment horizon</a:t>
            </a:r>
          </a:p>
          <a:p>
            <a:pPr marL="342900" indent="-342900">
              <a:buFont typeface="Wingdings" panose="05000000000000000000" pitchFamily="2" charset="2"/>
              <a:buChar char="ü"/>
            </a:pPr>
            <a:r>
              <a:rPr lang="en-US" dirty="0">
                <a:latin typeface="Arial" panose="020B0604020202020204" pitchFamily="34" charset="0"/>
                <a:cs typeface="Arial" panose="020B0604020202020204" pitchFamily="34" charset="0"/>
              </a:rPr>
              <a:t>Set hurdle rate of return</a:t>
            </a:r>
          </a:p>
          <a:p>
            <a:pPr marL="685769" lvl="1" indent="-342900">
              <a:buFont typeface="Wingdings" panose="05000000000000000000" pitchFamily="2" charset="2"/>
              <a:buChar char="Ø"/>
            </a:pPr>
            <a:r>
              <a:rPr lang="en-US" sz="2500" dirty="0">
                <a:latin typeface="Arial" panose="020B0604020202020204" pitchFamily="34" charset="0"/>
                <a:cs typeface="Arial" panose="020B0604020202020204" pitchFamily="34" charset="0"/>
              </a:rPr>
              <a:t>BSP’s overnight deposit facility (ODF) rate</a:t>
            </a:r>
          </a:p>
          <a:p>
            <a:pPr marL="342900" indent="-342900">
              <a:buFont typeface="Wingdings" panose="05000000000000000000" pitchFamily="2" charset="2"/>
              <a:buChar char="ü"/>
            </a:pPr>
            <a:r>
              <a:rPr lang="en-US" dirty="0">
                <a:latin typeface="Arial" panose="020B0604020202020204" pitchFamily="34" charset="0"/>
                <a:cs typeface="Arial" panose="020B0604020202020204" pitchFamily="34" charset="0"/>
              </a:rPr>
              <a:t>Choose appropriate instrument</a:t>
            </a:r>
          </a:p>
          <a:p>
            <a:pPr marL="685769" lvl="1" indent="-342900">
              <a:buFont typeface="Wingdings" panose="05000000000000000000" pitchFamily="2" charset="2"/>
              <a:buChar char="Ø"/>
            </a:pPr>
            <a:r>
              <a:rPr lang="en-US" sz="2500" dirty="0">
                <a:latin typeface="Arial" panose="020B0604020202020204" pitchFamily="34" charset="0"/>
                <a:cs typeface="Arial" panose="020B0604020202020204" pitchFamily="34" charset="0"/>
              </a:rPr>
              <a:t>Short-term: Term Deposits or Treasury Bills</a:t>
            </a:r>
          </a:p>
          <a:p>
            <a:pPr marL="685769" lvl="1" indent="-342900">
              <a:buFont typeface="Wingdings" panose="05000000000000000000" pitchFamily="2" charset="2"/>
              <a:buChar char="Ø"/>
            </a:pPr>
            <a:r>
              <a:rPr lang="en-US" sz="2500" dirty="0">
                <a:latin typeface="Arial" panose="020B0604020202020204" pitchFamily="34" charset="0"/>
                <a:cs typeface="Arial" panose="020B0604020202020204" pitchFamily="34" charset="0"/>
              </a:rPr>
              <a:t>Medium/Long-term: Treasury Bonds</a:t>
            </a:r>
          </a:p>
          <a:p>
            <a:endParaRPr lang="en-PH" dirty="0"/>
          </a:p>
        </p:txBody>
      </p:sp>
    </p:spTree>
    <p:extLst>
      <p:ext uri="{BB962C8B-B14F-4D97-AF65-F5344CB8AC3E}">
        <p14:creationId xmlns:p14="http://schemas.microsoft.com/office/powerpoint/2010/main" val="5088333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47" y="51466"/>
            <a:ext cx="8112369" cy="1057642"/>
          </a:xfrm>
        </p:spPr>
        <p:txBody>
          <a:bodyPr>
            <a:normAutofit/>
          </a:bodyPr>
          <a:lstStyle/>
          <a:p>
            <a:r>
              <a:rPr lang="en-PH" b="1" u="sng" dirty="0">
                <a:solidFill>
                  <a:schemeClr val="accent5">
                    <a:lumMod val="50000"/>
                  </a:schemeClr>
                </a:solidFill>
                <a:latin typeface="Garamond" panose="02020404030301010803" pitchFamily="18" charset="0"/>
              </a:rPr>
              <a:t>What are Government Securities?</a:t>
            </a:r>
          </a:p>
        </p:txBody>
      </p:sp>
      <p:pic>
        <p:nvPicPr>
          <p:cNvPr id="4" name="Graphic 2" descr="Bank">
            <a:extLst>
              <a:ext uri="{FF2B5EF4-FFF2-40B4-BE49-F238E27FC236}">
                <a16:creationId xmlns:a16="http://schemas.microsoft.com/office/drawing/2014/main" id="{3CE3A045-6DDF-4CD5-A018-C82A62D4D0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411448" y="798422"/>
            <a:ext cx="1816217" cy="1816217"/>
          </a:xfrm>
          <a:prstGeom prst="rect">
            <a:avLst/>
          </a:prstGeom>
        </p:spPr>
      </p:pic>
      <p:sp>
        <p:nvSpPr>
          <p:cNvPr id="5" name="Rectangle 4">
            <a:extLst>
              <a:ext uri="{FF2B5EF4-FFF2-40B4-BE49-F238E27FC236}">
                <a16:creationId xmlns:a16="http://schemas.microsoft.com/office/drawing/2014/main" id="{FE18565F-B835-4A98-87EE-F09D692BFFA9}"/>
              </a:ext>
            </a:extLst>
          </p:cNvPr>
          <p:cNvSpPr/>
          <p:nvPr/>
        </p:nvSpPr>
        <p:spPr>
          <a:xfrm>
            <a:off x="117447" y="898578"/>
            <a:ext cx="4404220" cy="365667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14" descr="City">
            <a:extLst>
              <a:ext uri="{FF2B5EF4-FFF2-40B4-BE49-F238E27FC236}">
                <a16:creationId xmlns:a16="http://schemas.microsoft.com/office/drawing/2014/main" id="{9CB56568-8BFC-4E34-8375-3DC2F9CB7BC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038286" y="1069363"/>
            <a:ext cx="1589093" cy="1589093"/>
          </a:xfrm>
          <a:prstGeom prst="rect">
            <a:avLst/>
          </a:prstGeom>
        </p:spPr>
      </p:pic>
      <p:sp>
        <p:nvSpPr>
          <p:cNvPr id="7" name="TextBox 6">
            <a:extLst>
              <a:ext uri="{FF2B5EF4-FFF2-40B4-BE49-F238E27FC236}">
                <a16:creationId xmlns:a16="http://schemas.microsoft.com/office/drawing/2014/main" id="{F1F4BF58-B365-484A-8F49-89BD70E29A1F}"/>
              </a:ext>
            </a:extLst>
          </p:cNvPr>
          <p:cNvSpPr txBox="1"/>
          <p:nvPr/>
        </p:nvSpPr>
        <p:spPr>
          <a:xfrm>
            <a:off x="1009041" y="2491101"/>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GOVERNMENT</a:t>
            </a:r>
          </a:p>
        </p:txBody>
      </p:sp>
      <p:sp>
        <p:nvSpPr>
          <p:cNvPr id="8" name="TextBox 7">
            <a:extLst>
              <a:ext uri="{FF2B5EF4-FFF2-40B4-BE49-F238E27FC236}">
                <a16:creationId xmlns:a16="http://schemas.microsoft.com/office/drawing/2014/main" id="{4A55A0B5-8389-4ADF-B841-EF157E36F645}"/>
              </a:ext>
            </a:extLst>
          </p:cNvPr>
          <p:cNvSpPr txBox="1"/>
          <p:nvPr/>
        </p:nvSpPr>
        <p:spPr>
          <a:xfrm>
            <a:off x="5522317" y="2491101"/>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INVESTORS</a:t>
            </a:r>
          </a:p>
        </p:txBody>
      </p:sp>
      <p:sp>
        <p:nvSpPr>
          <p:cNvPr id="9" name="TextBox 8">
            <a:extLst>
              <a:ext uri="{FF2B5EF4-FFF2-40B4-BE49-F238E27FC236}">
                <a16:creationId xmlns:a16="http://schemas.microsoft.com/office/drawing/2014/main" id="{C2FB0923-2346-4F32-AD88-F457A662012A}"/>
              </a:ext>
            </a:extLst>
          </p:cNvPr>
          <p:cNvSpPr txBox="1"/>
          <p:nvPr/>
        </p:nvSpPr>
        <p:spPr>
          <a:xfrm>
            <a:off x="415255" y="2972165"/>
            <a:ext cx="3909268" cy="1400383"/>
          </a:xfrm>
          <a:prstGeom prst="rect">
            <a:avLst/>
          </a:prstGeom>
          <a:noFill/>
          <a:ln w="12700">
            <a:noFill/>
            <a:prstDash val="sysDash"/>
          </a:ln>
        </p:spPr>
        <p:txBody>
          <a:bodyPr wrap="square" rtlCol="0">
            <a:spAutoFit/>
          </a:bodyPr>
          <a:lstStyle/>
          <a:p>
            <a:pPr marL="285750" indent="-285750">
              <a:spcBef>
                <a:spcPts val="300"/>
              </a:spcBef>
              <a:spcAft>
                <a:spcPts val="300"/>
              </a:spcAft>
              <a:buFont typeface="Arial" panose="020B0604020202020204" pitchFamily="34" charset="0"/>
              <a:buChar char="•"/>
            </a:pPr>
            <a:r>
              <a:rPr lang="en-US" sz="1600" dirty="0">
                <a:latin typeface="Arial" panose="020B0604020202020204" pitchFamily="34" charset="0"/>
                <a:cs typeface="Arial" panose="020B0604020202020204" pitchFamily="34" charset="0"/>
              </a:rPr>
              <a:t>Form of funding to augment budget for financing projects, social services, debt repayments, etc.</a:t>
            </a:r>
          </a:p>
          <a:p>
            <a:pPr marL="285750" indent="-285750">
              <a:spcBef>
                <a:spcPts val="300"/>
              </a:spcBef>
              <a:spcAft>
                <a:spcPts val="300"/>
              </a:spcAft>
              <a:buFont typeface="Arial" panose="020B0604020202020204" pitchFamily="34" charset="0"/>
              <a:buChar char="•"/>
            </a:pPr>
            <a:r>
              <a:rPr lang="en-US" sz="1600" dirty="0">
                <a:latin typeface="Arial" panose="020B0604020202020204" pitchFamily="34" charset="0"/>
                <a:cs typeface="Arial" panose="020B0604020202020204" pitchFamily="34" charset="0"/>
              </a:rPr>
              <a:t>Debt obligation of the government to investors (holders)</a:t>
            </a:r>
          </a:p>
        </p:txBody>
      </p:sp>
      <p:sp>
        <p:nvSpPr>
          <p:cNvPr id="10" name="TextBox 9">
            <a:extLst>
              <a:ext uri="{FF2B5EF4-FFF2-40B4-BE49-F238E27FC236}">
                <a16:creationId xmlns:a16="http://schemas.microsoft.com/office/drawing/2014/main" id="{DA365E32-99F0-4209-AED7-2C816606DB83}"/>
              </a:ext>
            </a:extLst>
          </p:cNvPr>
          <p:cNvSpPr txBox="1"/>
          <p:nvPr/>
        </p:nvSpPr>
        <p:spPr>
          <a:xfrm>
            <a:off x="4878198" y="2976748"/>
            <a:ext cx="3909268" cy="1400383"/>
          </a:xfrm>
          <a:prstGeom prst="rect">
            <a:avLst/>
          </a:prstGeom>
          <a:noFill/>
          <a:ln w="12700">
            <a:noFill/>
            <a:prstDash val="sysDash"/>
          </a:ln>
        </p:spPr>
        <p:txBody>
          <a:bodyPr wrap="square" rtlCol="0">
            <a:spAutoFit/>
          </a:bodyPr>
          <a:lstStyle/>
          <a:p>
            <a:pPr marL="285750" indent="-285750">
              <a:spcBef>
                <a:spcPts val="300"/>
              </a:spcBef>
              <a:spcAft>
                <a:spcPts val="300"/>
              </a:spcAft>
              <a:buFont typeface="Arial" panose="020B0604020202020204" pitchFamily="34" charset="0"/>
              <a:buChar char="•"/>
            </a:pPr>
            <a:r>
              <a:rPr lang="en-US" sz="1600" dirty="0">
                <a:latin typeface="Arial" panose="020B0604020202020204" pitchFamily="34" charset="0"/>
                <a:cs typeface="Arial" panose="020B0604020202020204" pitchFamily="34" charset="0"/>
              </a:rPr>
              <a:t>Investment outlet for investors; usually the fixed-income part of their portfolio (asset in their books)</a:t>
            </a:r>
          </a:p>
          <a:p>
            <a:pPr marL="285750" indent="-285750">
              <a:spcBef>
                <a:spcPts val="300"/>
              </a:spcBef>
              <a:spcAft>
                <a:spcPts val="300"/>
              </a:spcAft>
              <a:buFont typeface="Arial" panose="020B0604020202020204" pitchFamily="34" charset="0"/>
              <a:buChar char="•"/>
            </a:pPr>
            <a:r>
              <a:rPr lang="en-US" sz="1600" dirty="0">
                <a:latin typeface="Arial" panose="020B0604020202020204" pitchFamily="34" charset="0"/>
                <a:cs typeface="Arial" panose="020B0604020202020204" pitchFamily="34" charset="0"/>
              </a:rPr>
              <a:t>Generally for conservative investors as GS is virtually risk-free investment</a:t>
            </a:r>
          </a:p>
        </p:txBody>
      </p:sp>
      <p:sp>
        <p:nvSpPr>
          <p:cNvPr id="11" name="Rectangle 10">
            <a:extLst>
              <a:ext uri="{FF2B5EF4-FFF2-40B4-BE49-F238E27FC236}">
                <a16:creationId xmlns:a16="http://schemas.microsoft.com/office/drawing/2014/main" id="{952249E9-EA1E-4635-90B2-E73E0DBBFD9D}"/>
              </a:ext>
            </a:extLst>
          </p:cNvPr>
          <p:cNvSpPr/>
          <p:nvPr/>
        </p:nvSpPr>
        <p:spPr>
          <a:xfrm>
            <a:off x="4630722" y="900894"/>
            <a:ext cx="4404220" cy="365667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5C2D666-14E2-48B1-86F0-86F7DD6966BD}"/>
              </a:ext>
            </a:extLst>
          </p:cNvPr>
          <p:cNvSpPr/>
          <p:nvPr/>
        </p:nvSpPr>
        <p:spPr>
          <a:xfrm>
            <a:off x="125839" y="4661133"/>
            <a:ext cx="8909103" cy="205549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2871ECF-D598-452F-8F13-2284EB384287}"/>
              </a:ext>
            </a:extLst>
          </p:cNvPr>
          <p:cNvSpPr txBox="1"/>
          <p:nvPr/>
        </p:nvSpPr>
        <p:spPr>
          <a:xfrm>
            <a:off x="478175" y="4848264"/>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CURRENCY</a:t>
            </a:r>
          </a:p>
        </p:txBody>
      </p:sp>
      <p:sp>
        <p:nvSpPr>
          <p:cNvPr id="14" name="TextBox 13">
            <a:extLst>
              <a:ext uri="{FF2B5EF4-FFF2-40B4-BE49-F238E27FC236}">
                <a16:creationId xmlns:a16="http://schemas.microsoft.com/office/drawing/2014/main" id="{E56CB716-5797-4E1C-880E-76C53D486852}"/>
              </a:ext>
            </a:extLst>
          </p:cNvPr>
          <p:cNvSpPr txBox="1"/>
          <p:nvPr/>
        </p:nvSpPr>
        <p:spPr>
          <a:xfrm>
            <a:off x="467957" y="5297716"/>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TENOR</a:t>
            </a:r>
          </a:p>
        </p:txBody>
      </p:sp>
      <p:sp>
        <p:nvSpPr>
          <p:cNvPr id="15" name="TextBox 14">
            <a:extLst>
              <a:ext uri="{FF2B5EF4-FFF2-40B4-BE49-F238E27FC236}">
                <a16:creationId xmlns:a16="http://schemas.microsoft.com/office/drawing/2014/main" id="{C67C2BB4-8607-4066-927A-171CAB2593FE}"/>
              </a:ext>
            </a:extLst>
          </p:cNvPr>
          <p:cNvSpPr txBox="1"/>
          <p:nvPr/>
        </p:nvSpPr>
        <p:spPr>
          <a:xfrm>
            <a:off x="467957" y="5747168"/>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LISTING LOCATION</a:t>
            </a:r>
          </a:p>
        </p:txBody>
      </p:sp>
      <p:sp>
        <p:nvSpPr>
          <p:cNvPr id="16" name="TextBox 15">
            <a:extLst>
              <a:ext uri="{FF2B5EF4-FFF2-40B4-BE49-F238E27FC236}">
                <a16:creationId xmlns:a16="http://schemas.microsoft.com/office/drawing/2014/main" id="{FA05CD06-B61D-4F58-82D5-AE750FB0A3B1}"/>
              </a:ext>
            </a:extLst>
          </p:cNvPr>
          <p:cNvSpPr txBox="1"/>
          <p:nvPr/>
        </p:nvSpPr>
        <p:spPr>
          <a:xfrm>
            <a:off x="467957" y="6196620"/>
            <a:ext cx="2604246"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INTEREST RATE</a:t>
            </a:r>
          </a:p>
        </p:txBody>
      </p:sp>
      <p:sp>
        <p:nvSpPr>
          <p:cNvPr id="17" name="TextBox 16">
            <a:extLst>
              <a:ext uri="{FF2B5EF4-FFF2-40B4-BE49-F238E27FC236}">
                <a16:creationId xmlns:a16="http://schemas.microsoft.com/office/drawing/2014/main" id="{D1304C31-72EF-479F-BCC7-F6C446C84AB7}"/>
              </a:ext>
            </a:extLst>
          </p:cNvPr>
          <p:cNvSpPr txBox="1"/>
          <p:nvPr/>
        </p:nvSpPr>
        <p:spPr>
          <a:xfrm>
            <a:off x="3219544" y="4848264"/>
            <a:ext cx="5567922" cy="338554"/>
          </a:xfrm>
          <a:prstGeom prst="rect">
            <a:avLst/>
          </a:prstGeom>
          <a:solidFill>
            <a:schemeClr val="bg1">
              <a:lumMod val="95000"/>
            </a:schemeClr>
          </a:solidFill>
        </p:spPr>
        <p:txBody>
          <a:bodyPr wrap="square" rtlCol="0">
            <a:spAutoFit/>
          </a:bodyPr>
          <a:lstStyle/>
          <a:p>
            <a:r>
              <a:rPr lang="en-US" sz="1600" b="1" dirty="0">
                <a:latin typeface="Arial" panose="020B0604020202020204" pitchFamily="34" charset="0"/>
                <a:cs typeface="Arial" panose="020B0604020202020204" pitchFamily="34" charset="0"/>
              </a:rPr>
              <a:t>PHP, USD, CNY, JPY, EUR</a:t>
            </a:r>
          </a:p>
        </p:txBody>
      </p:sp>
      <p:sp>
        <p:nvSpPr>
          <p:cNvPr id="18" name="TextBox 17">
            <a:extLst>
              <a:ext uri="{FF2B5EF4-FFF2-40B4-BE49-F238E27FC236}">
                <a16:creationId xmlns:a16="http://schemas.microsoft.com/office/drawing/2014/main" id="{21EBA98C-D22B-4D61-BDA3-C3CA7C470138}"/>
              </a:ext>
            </a:extLst>
          </p:cNvPr>
          <p:cNvSpPr txBox="1"/>
          <p:nvPr/>
        </p:nvSpPr>
        <p:spPr>
          <a:xfrm>
            <a:off x="3227665" y="5297716"/>
            <a:ext cx="5567922" cy="338554"/>
          </a:xfrm>
          <a:prstGeom prst="rect">
            <a:avLst/>
          </a:prstGeom>
          <a:solidFill>
            <a:schemeClr val="bg1">
              <a:lumMod val="95000"/>
            </a:schemeClr>
          </a:solidFill>
        </p:spPr>
        <p:txBody>
          <a:bodyPr wrap="square" rtlCol="0">
            <a:spAutoFit/>
          </a:bodyPr>
          <a:lstStyle/>
          <a:p>
            <a:r>
              <a:rPr lang="en-US" sz="1600" b="1" dirty="0">
                <a:latin typeface="Arial" panose="020B0604020202020204" pitchFamily="34" charset="0"/>
                <a:cs typeface="Arial" panose="020B0604020202020204" pitchFamily="34" charset="0"/>
              </a:rPr>
              <a:t>91D, 182D, 364D, 3Y, 5Y, 10Y, 20Y, 25Y</a:t>
            </a:r>
          </a:p>
        </p:txBody>
      </p:sp>
      <p:sp>
        <p:nvSpPr>
          <p:cNvPr id="19" name="TextBox 18">
            <a:extLst>
              <a:ext uri="{FF2B5EF4-FFF2-40B4-BE49-F238E27FC236}">
                <a16:creationId xmlns:a16="http://schemas.microsoft.com/office/drawing/2014/main" id="{73F106CA-ED71-4029-AE16-9D3748871C79}"/>
              </a:ext>
            </a:extLst>
          </p:cNvPr>
          <p:cNvSpPr txBox="1"/>
          <p:nvPr/>
        </p:nvSpPr>
        <p:spPr>
          <a:xfrm>
            <a:off x="3219544" y="5745488"/>
            <a:ext cx="5567922" cy="338554"/>
          </a:xfrm>
          <a:prstGeom prst="rect">
            <a:avLst/>
          </a:prstGeom>
          <a:solidFill>
            <a:schemeClr val="bg1">
              <a:lumMod val="95000"/>
            </a:schemeClr>
          </a:solidFill>
        </p:spPr>
        <p:txBody>
          <a:bodyPr wrap="square" rtlCol="0">
            <a:spAutoFit/>
          </a:bodyPr>
          <a:lstStyle/>
          <a:p>
            <a:r>
              <a:rPr lang="en-US" sz="1600" b="1" dirty="0">
                <a:latin typeface="Arial" panose="020B0604020202020204" pitchFamily="34" charset="0"/>
                <a:cs typeface="Arial" panose="020B0604020202020204" pitchFamily="34" charset="0"/>
              </a:rPr>
              <a:t>Domestic vs External</a:t>
            </a:r>
          </a:p>
        </p:txBody>
      </p:sp>
      <p:sp>
        <p:nvSpPr>
          <p:cNvPr id="20" name="TextBox 19">
            <a:extLst>
              <a:ext uri="{FF2B5EF4-FFF2-40B4-BE49-F238E27FC236}">
                <a16:creationId xmlns:a16="http://schemas.microsoft.com/office/drawing/2014/main" id="{D69E88E9-98CE-4D8D-A685-2D7E125B993F}"/>
              </a:ext>
            </a:extLst>
          </p:cNvPr>
          <p:cNvSpPr txBox="1"/>
          <p:nvPr/>
        </p:nvSpPr>
        <p:spPr>
          <a:xfrm>
            <a:off x="3219544" y="6194940"/>
            <a:ext cx="5567922" cy="338554"/>
          </a:xfrm>
          <a:prstGeom prst="rect">
            <a:avLst/>
          </a:prstGeom>
          <a:solidFill>
            <a:schemeClr val="bg1">
              <a:lumMod val="95000"/>
            </a:schemeClr>
          </a:solidFill>
        </p:spPr>
        <p:txBody>
          <a:bodyPr wrap="square" rtlCol="0">
            <a:spAutoFit/>
          </a:bodyPr>
          <a:lstStyle/>
          <a:p>
            <a:r>
              <a:rPr lang="en-US" sz="1600" b="1" dirty="0">
                <a:latin typeface="Arial" panose="020B0604020202020204" pitchFamily="34" charset="0"/>
                <a:cs typeface="Arial" panose="020B0604020202020204" pitchFamily="34" charset="0"/>
              </a:rPr>
              <a:t>Discount, Fixed Coupon Rate, Floating Rate</a:t>
            </a:r>
          </a:p>
        </p:txBody>
      </p:sp>
    </p:spTree>
    <p:extLst>
      <p:ext uri="{BB962C8B-B14F-4D97-AF65-F5344CB8AC3E}">
        <p14:creationId xmlns:p14="http://schemas.microsoft.com/office/powerpoint/2010/main" val="3900047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15" y="164741"/>
            <a:ext cx="8112369" cy="1057642"/>
          </a:xfrm>
        </p:spPr>
        <p:txBody>
          <a:bodyPr>
            <a:normAutofit/>
          </a:bodyPr>
          <a:lstStyle/>
          <a:p>
            <a:r>
              <a:rPr lang="en-PH" b="1" u="sng" dirty="0">
                <a:solidFill>
                  <a:schemeClr val="accent5">
                    <a:lumMod val="50000"/>
                  </a:schemeClr>
                </a:solidFill>
                <a:latin typeface="Garamond" panose="02020404030301010803" pitchFamily="18" charset="0"/>
              </a:rPr>
              <a:t>What are Government Securities?</a:t>
            </a:r>
          </a:p>
        </p:txBody>
      </p:sp>
      <p:graphicFrame>
        <p:nvGraphicFramePr>
          <p:cNvPr id="21" name="Table 20">
            <a:extLst>
              <a:ext uri="{FF2B5EF4-FFF2-40B4-BE49-F238E27FC236}">
                <a16:creationId xmlns:a16="http://schemas.microsoft.com/office/drawing/2014/main" id="{F44A9E73-2A40-4312-A344-BDF2E49FDF60}"/>
              </a:ext>
            </a:extLst>
          </p:cNvPr>
          <p:cNvGraphicFramePr>
            <a:graphicFrameLocks noGrp="1"/>
          </p:cNvGraphicFramePr>
          <p:nvPr>
            <p:extLst>
              <p:ext uri="{D42A27DB-BD31-4B8C-83A1-F6EECF244321}">
                <p14:modId xmlns:p14="http://schemas.microsoft.com/office/powerpoint/2010/main" val="2267877438"/>
              </p:ext>
            </p:extLst>
          </p:nvPr>
        </p:nvGraphicFramePr>
        <p:xfrm>
          <a:off x="494453" y="1569290"/>
          <a:ext cx="8300235" cy="4022937"/>
        </p:xfrm>
        <a:graphic>
          <a:graphicData uri="http://schemas.openxmlformats.org/drawingml/2006/table">
            <a:tbl>
              <a:tblPr firstRow="1" bandRow="1">
                <a:tableStyleId>{2D5ABB26-0587-4C30-8999-92F81FD0307C}</a:tableStyleId>
              </a:tblPr>
              <a:tblGrid>
                <a:gridCol w="1660047">
                  <a:extLst>
                    <a:ext uri="{9D8B030D-6E8A-4147-A177-3AD203B41FA5}">
                      <a16:colId xmlns:a16="http://schemas.microsoft.com/office/drawing/2014/main" val="2455464250"/>
                    </a:ext>
                  </a:extLst>
                </a:gridCol>
                <a:gridCol w="1660047">
                  <a:extLst>
                    <a:ext uri="{9D8B030D-6E8A-4147-A177-3AD203B41FA5}">
                      <a16:colId xmlns:a16="http://schemas.microsoft.com/office/drawing/2014/main" val="195308632"/>
                    </a:ext>
                  </a:extLst>
                </a:gridCol>
                <a:gridCol w="1660047">
                  <a:extLst>
                    <a:ext uri="{9D8B030D-6E8A-4147-A177-3AD203B41FA5}">
                      <a16:colId xmlns:a16="http://schemas.microsoft.com/office/drawing/2014/main" val="3842861507"/>
                    </a:ext>
                  </a:extLst>
                </a:gridCol>
                <a:gridCol w="1660047">
                  <a:extLst>
                    <a:ext uri="{9D8B030D-6E8A-4147-A177-3AD203B41FA5}">
                      <a16:colId xmlns:a16="http://schemas.microsoft.com/office/drawing/2014/main" val="2089978215"/>
                    </a:ext>
                  </a:extLst>
                </a:gridCol>
                <a:gridCol w="1660047">
                  <a:extLst>
                    <a:ext uri="{9D8B030D-6E8A-4147-A177-3AD203B41FA5}">
                      <a16:colId xmlns:a16="http://schemas.microsoft.com/office/drawing/2014/main" val="2322009915"/>
                    </a:ext>
                  </a:extLst>
                </a:gridCol>
              </a:tblGrid>
              <a:tr h="609177">
                <a:tc>
                  <a:txBody>
                    <a:bodyPr/>
                    <a:lstStyle/>
                    <a:p>
                      <a:pPr algn="ctr"/>
                      <a:endParaRPr lang="en-US" sz="200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b="1" dirty="0">
                          <a:solidFill>
                            <a:schemeClr val="bg1"/>
                          </a:solidFill>
                          <a:latin typeface="Arial" panose="020B0604020202020204" pitchFamily="34" charset="0"/>
                          <a:cs typeface="Arial" panose="020B0604020202020204" pitchFamily="34" charset="0"/>
                        </a:rPr>
                        <a:t>CURRENCY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b="1" dirty="0">
                          <a:solidFill>
                            <a:schemeClr val="bg1"/>
                          </a:solidFill>
                          <a:latin typeface="Arial" panose="020B0604020202020204" pitchFamily="34" charset="0"/>
                          <a:cs typeface="Arial" panose="020B0604020202020204" pitchFamily="34" charset="0"/>
                        </a:rPr>
                        <a:t>TENOR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b="1" dirty="0">
                          <a:solidFill>
                            <a:schemeClr val="bg1"/>
                          </a:solidFill>
                          <a:latin typeface="Arial" panose="020B0604020202020204" pitchFamily="34" charset="0"/>
                          <a:cs typeface="Arial" panose="020B0604020202020204" pitchFamily="34" charset="0"/>
                        </a:rPr>
                        <a:t>LOCATION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b="1" dirty="0">
                          <a:solidFill>
                            <a:schemeClr val="bg1"/>
                          </a:solidFill>
                          <a:latin typeface="Arial" panose="020B0604020202020204" pitchFamily="34" charset="0"/>
                          <a:cs typeface="Arial" panose="020B0604020202020204" pitchFamily="34" charset="0"/>
                        </a:rPr>
                        <a:t>INTEREST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2027060929"/>
                  </a:ext>
                </a:extLst>
              </a:tr>
              <a:tr h="635816">
                <a:tc>
                  <a:txBody>
                    <a:bodyPr/>
                    <a:lstStyle/>
                    <a:p>
                      <a:pPr algn="ctr"/>
                      <a:r>
                        <a:rPr lang="en-US" sz="2000" b="1" dirty="0">
                          <a:solidFill>
                            <a:schemeClr val="bg1"/>
                          </a:solidFill>
                          <a:latin typeface="Arial" panose="020B0604020202020204" pitchFamily="34" charset="0"/>
                          <a:cs typeface="Arial" panose="020B0604020202020204" pitchFamily="34" charset="0"/>
                        </a:rPr>
                        <a:t>Treasury Bills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dirty="0">
                          <a:latin typeface="Arial" panose="020B0604020202020204" pitchFamily="34" charset="0"/>
                          <a:cs typeface="Arial" panose="020B0604020202020204" pitchFamily="34" charset="0"/>
                        </a:rPr>
                        <a:t>PHP</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91D, 182D, 364D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Domestic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Fixed Discount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339903736"/>
                  </a:ext>
                </a:extLst>
              </a:tr>
              <a:tr h="635816">
                <a:tc>
                  <a:txBody>
                    <a:bodyPr/>
                    <a:lstStyle/>
                    <a:p>
                      <a:pPr algn="ctr"/>
                      <a:r>
                        <a:rPr lang="en-US" sz="2000" b="1" dirty="0">
                          <a:solidFill>
                            <a:schemeClr val="bg1"/>
                          </a:solidFill>
                          <a:latin typeface="Arial" panose="020B0604020202020204" pitchFamily="34" charset="0"/>
                          <a:cs typeface="Arial" panose="020B0604020202020204" pitchFamily="34" charset="0"/>
                        </a:rPr>
                        <a:t>Fixed Rate Treasury Notes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dirty="0">
                          <a:latin typeface="Arial" panose="020B0604020202020204" pitchFamily="34" charset="0"/>
                          <a:cs typeface="Arial" panose="020B0604020202020204" pitchFamily="34" charset="0"/>
                        </a:rPr>
                        <a:t>PHP</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Up to 25Y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Domestic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Fixed Coupon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57278919"/>
                  </a:ext>
                </a:extLst>
              </a:tr>
              <a:tr h="635816">
                <a:tc>
                  <a:txBody>
                    <a:bodyPr/>
                    <a:lstStyle/>
                    <a:p>
                      <a:pPr algn="ctr"/>
                      <a:r>
                        <a:rPr lang="en-US" sz="2000" b="1" dirty="0">
                          <a:solidFill>
                            <a:schemeClr val="bg1"/>
                          </a:solidFill>
                          <a:latin typeface="Arial" panose="020B0604020202020204" pitchFamily="34" charset="0"/>
                          <a:cs typeface="Arial" panose="020B0604020202020204" pitchFamily="34" charset="0"/>
                        </a:rPr>
                        <a:t>Retail Treasury Bonds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dirty="0">
                          <a:latin typeface="Arial" panose="020B0604020202020204" pitchFamily="34" charset="0"/>
                          <a:cs typeface="Arial" panose="020B0604020202020204" pitchFamily="34" charset="0"/>
                        </a:rPr>
                        <a:t>PHP</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Up to 25Y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Domestic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Fixed Coupon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066185856"/>
                  </a:ext>
                </a:extLst>
              </a:tr>
              <a:tr h="635816">
                <a:tc>
                  <a:txBody>
                    <a:bodyPr/>
                    <a:lstStyle/>
                    <a:p>
                      <a:pPr algn="ctr"/>
                      <a:r>
                        <a:rPr lang="en-US" sz="2000" b="1" dirty="0">
                          <a:solidFill>
                            <a:schemeClr val="bg1"/>
                          </a:solidFill>
                          <a:latin typeface="Arial" panose="020B0604020202020204" pitchFamily="34" charset="0"/>
                          <a:cs typeface="Arial" panose="020B0604020202020204" pitchFamily="34" charset="0"/>
                        </a:rPr>
                        <a:t>Floating Rate Notes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r>
                        <a:rPr lang="en-US" sz="2000" dirty="0">
                          <a:latin typeface="Arial" panose="020B0604020202020204" pitchFamily="34" charset="0"/>
                          <a:cs typeface="Arial" panose="020B0604020202020204" pitchFamily="34" charset="0"/>
                        </a:rPr>
                        <a:t>PHP</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Up to 25Y</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Domestic</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r>
                        <a:rPr lang="en-US" sz="2000" dirty="0">
                          <a:latin typeface="Arial" panose="020B0604020202020204" pitchFamily="34" charset="0"/>
                          <a:cs typeface="Arial" panose="020B0604020202020204" pitchFamily="34" charset="0"/>
                        </a:rPr>
                        <a:t>Floating Coupon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572162760"/>
                  </a:ext>
                </a:extLst>
              </a:tr>
            </a:tbl>
          </a:graphicData>
        </a:graphic>
      </p:graphicFrame>
    </p:spTree>
    <p:extLst>
      <p:ext uri="{BB962C8B-B14F-4D97-AF65-F5344CB8AC3E}">
        <p14:creationId xmlns:p14="http://schemas.microsoft.com/office/powerpoint/2010/main" val="1350109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8" y="-44318"/>
            <a:ext cx="8112369" cy="1057642"/>
          </a:xfrm>
        </p:spPr>
        <p:txBody>
          <a:bodyPr>
            <a:normAutofit/>
          </a:bodyPr>
          <a:lstStyle/>
          <a:p>
            <a:r>
              <a:rPr lang="en-PH" b="1" u="sng" dirty="0" smtClean="0">
                <a:solidFill>
                  <a:schemeClr val="accent5">
                    <a:lumMod val="50000"/>
                  </a:schemeClr>
                </a:solidFill>
                <a:latin typeface="Garamond" panose="02020404030301010803" pitchFamily="18" charset="0"/>
              </a:rPr>
              <a:t>GS Issuance – Regular Auctions</a:t>
            </a:r>
            <a:endParaRPr lang="en-PH" b="1" u="sng" dirty="0">
              <a:solidFill>
                <a:schemeClr val="accent5">
                  <a:lumMod val="50000"/>
                </a:schemeClr>
              </a:solidFill>
              <a:latin typeface="Garamond" panose="02020404030301010803" pitchFamily="18" charset="0"/>
            </a:endParaRPr>
          </a:p>
        </p:txBody>
      </p:sp>
      <p:pic>
        <p:nvPicPr>
          <p:cNvPr id="4" name="Graphic 2" descr="Bank">
            <a:extLst>
              <a:ext uri="{FF2B5EF4-FFF2-40B4-BE49-F238E27FC236}">
                <a16:creationId xmlns:a16="http://schemas.microsoft.com/office/drawing/2014/main" id="{3CE3A045-6DDF-4CD5-A018-C82A62D4D0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751319" y="1226499"/>
            <a:ext cx="1641346" cy="1641346"/>
          </a:xfrm>
          <a:prstGeom prst="rect">
            <a:avLst/>
          </a:prstGeom>
        </p:spPr>
      </p:pic>
      <p:sp>
        <p:nvSpPr>
          <p:cNvPr id="5" name="TextBox 4">
            <a:extLst>
              <a:ext uri="{FF2B5EF4-FFF2-40B4-BE49-F238E27FC236}">
                <a16:creationId xmlns:a16="http://schemas.microsoft.com/office/drawing/2014/main" id="{1EB302FA-B412-40A4-8F9B-36C8FA3C2B42}"/>
              </a:ext>
            </a:extLst>
          </p:cNvPr>
          <p:cNvSpPr txBox="1"/>
          <p:nvPr/>
        </p:nvSpPr>
        <p:spPr>
          <a:xfrm>
            <a:off x="2920538" y="964194"/>
            <a:ext cx="3302898" cy="338554"/>
          </a:xfrm>
          <a:prstGeom prst="rect">
            <a:avLst/>
          </a:prstGeom>
          <a:solidFill>
            <a:schemeClr val="tx2">
              <a:lumMod val="20000"/>
              <a:lumOff val="80000"/>
            </a:schemeClr>
          </a:solidFill>
        </p:spPr>
        <p:txBody>
          <a:bodyPr wrap="square" rtlCol="0">
            <a:spAutoFit/>
          </a:bodyPr>
          <a:lstStyle/>
          <a:p>
            <a:pPr algn="ctr"/>
            <a:r>
              <a:rPr lang="en-US" sz="1600" b="1" dirty="0">
                <a:solidFill>
                  <a:schemeClr val="tx2">
                    <a:lumMod val="75000"/>
                  </a:schemeClr>
                </a:solidFill>
                <a:latin typeface="Arial" panose="020B0604020202020204" pitchFamily="34" charset="0"/>
                <a:cs typeface="Arial" panose="020B0604020202020204" pitchFamily="34" charset="0"/>
              </a:rPr>
              <a:t>BUREAU OF THE TREASURY</a:t>
            </a:r>
          </a:p>
        </p:txBody>
      </p:sp>
      <p:sp>
        <p:nvSpPr>
          <p:cNvPr id="6" name="TextBox 5">
            <a:extLst>
              <a:ext uri="{FF2B5EF4-FFF2-40B4-BE49-F238E27FC236}">
                <a16:creationId xmlns:a16="http://schemas.microsoft.com/office/drawing/2014/main" id="{B2DD9AF8-2D15-41E6-9161-607A33856C69}"/>
              </a:ext>
            </a:extLst>
          </p:cNvPr>
          <p:cNvSpPr txBox="1"/>
          <p:nvPr/>
        </p:nvSpPr>
        <p:spPr>
          <a:xfrm>
            <a:off x="2039581" y="1766221"/>
            <a:ext cx="1641345" cy="584775"/>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TREASURY BONDS</a:t>
            </a:r>
          </a:p>
        </p:txBody>
      </p:sp>
      <p:sp>
        <p:nvSpPr>
          <p:cNvPr id="7" name="TextBox 6">
            <a:extLst>
              <a:ext uri="{FF2B5EF4-FFF2-40B4-BE49-F238E27FC236}">
                <a16:creationId xmlns:a16="http://schemas.microsoft.com/office/drawing/2014/main" id="{EBE825DB-46FA-479D-95CE-AF8A13B9F05E}"/>
              </a:ext>
            </a:extLst>
          </p:cNvPr>
          <p:cNvSpPr txBox="1"/>
          <p:nvPr/>
        </p:nvSpPr>
        <p:spPr>
          <a:xfrm>
            <a:off x="5463074" y="1767468"/>
            <a:ext cx="1641345" cy="584775"/>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TREASURY BILLS</a:t>
            </a:r>
          </a:p>
        </p:txBody>
      </p:sp>
      <p:sp>
        <p:nvSpPr>
          <p:cNvPr id="8" name="Arrow: Down 3">
            <a:extLst>
              <a:ext uri="{FF2B5EF4-FFF2-40B4-BE49-F238E27FC236}">
                <a16:creationId xmlns:a16="http://schemas.microsoft.com/office/drawing/2014/main" id="{3BC9891C-E409-4342-AFFF-62CB2724A3C8}"/>
              </a:ext>
            </a:extLst>
          </p:cNvPr>
          <p:cNvSpPr/>
          <p:nvPr/>
        </p:nvSpPr>
        <p:spPr>
          <a:xfrm>
            <a:off x="4400009" y="2728315"/>
            <a:ext cx="343957" cy="382928"/>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1B57BA6-20CE-4449-99A4-AC124C820EB3}"/>
              </a:ext>
            </a:extLst>
          </p:cNvPr>
          <p:cNvSpPr/>
          <p:nvPr/>
        </p:nvSpPr>
        <p:spPr>
          <a:xfrm>
            <a:off x="117449" y="840521"/>
            <a:ext cx="8909105" cy="3750922"/>
          </a:xfrm>
          <a:prstGeom prst="rect">
            <a:avLst/>
          </a:prstGeom>
          <a:noFill/>
          <a:ln w="28575">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Graphic 8" descr="Building">
            <a:extLst>
              <a:ext uri="{FF2B5EF4-FFF2-40B4-BE49-F238E27FC236}">
                <a16:creationId xmlns:a16="http://schemas.microsoft.com/office/drawing/2014/main" id="{15C89DF6-2D9E-41BB-BD45-C2873A2C0A4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3313643" y="3622188"/>
            <a:ext cx="914400" cy="914400"/>
          </a:xfrm>
          <a:prstGeom prst="rect">
            <a:avLst/>
          </a:prstGeom>
        </p:spPr>
      </p:pic>
      <p:pic>
        <p:nvPicPr>
          <p:cNvPr id="11" name="Graphic 35" descr="Building">
            <a:extLst>
              <a:ext uri="{FF2B5EF4-FFF2-40B4-BE49-F238E27FC236}">
                <a16:creationId xmlns:a16="http://schemas.microsoft.com/office/drawing/2014/main" id="{DF359AA5-6A94-4EF6-86F2-0E1CDF344F0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4915941" y="3622188"/>
            <a:ext cx="914400" cy="914400"/>
          </a:xfrm>
          <a:prstGeom prst="rect">
            <a:avLst/>
          </a:prstGeom>
        </p:spPr>
      </p:pic>
      <p:pic>
        <p:nvPicPr>
          <p:cNvPr id="12" name="Graphic 36" descr="Building">
            <a:extLst>
              <a:ext uri="{FF2B5EF4-FFF2-40B4-BE49-F238E27FC236}">
                <a16:creationId xmlns:a16="http://schemas.microsoft.com/office/drawing/2014/main" id="{E7DF2171-F4FE-410B-A719-7A597ECE17E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4114789" y="3622188"/>
            <a:ext cx="914400" cy="914400"/>
          </a:xfrm>
          <a:prstGeom prst="rect">
            <a:avLst/>
          </a:prstGeom>
        </p:spPr>
      </p:pic>
      <p:pic>
        <p:nvPicPr>
          <p:cNvPr id="13" name="Graphic 38" descr="Building">
            <a:extLst>
              <a:ext uri="{FF2B5EF4-FFF2-40B4-BE49-F238E27FC236}">
                <a16:creationId xmlns:a16="http://schemas.microsoft.com/office/drawing/2014/main" id="{79F78E77-FF76-4177-A1F1-17ABABF7F41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968916" y="3622188"/>
            <a:ext cx="914400" cy="914400"/>
          </a:xfrm>
          <a:prstGeom prst="rect">
            <a:avLst/>
          </a:prstGeom>
        </p:spPr>
      </p:pic>
      <p:pic>
        <p:nvPicPr>
          <p:cNvPr id="14" name="Graphic 39" descr="Building">
            <a:extLst>
              <a:ext uri="{FF2B5EF4-FFF2-40B4-BE49-F238E27FC236}">
                <a16:creationId xmlns:a16="http://schemas.microsoft.com/office/drawing/2014/main" id="{C61D27C0-3F50-448A-9F4F-CE95FC91F80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2571214" y="3622188"/>
            <a:ext cx="914400" cy="914400"/>
          </a:xfrm>
          <a:prstGeom prst="rect">
            <a:avLst/>
          </a:prstGeom>
        </p:spPr>
      </p:pic>
      <p:pic>
        <p:nvPicPr>
          <p:cNvPr id="15" name="Graphic 40" descr="Building">
            <a:extLst>
              <a:ext uri="{FF2B5EF4-FFF2-40B4-BE49-F238E27FC236}">
                <a16:creationId xmlns:a16="http://schemas.microsoft.com/office/drawing/2014/main" id="{5646CD21-9F8E-4EB2-B4C6-D53432D4D76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1770062" y="3622188"/>
            <a:ext cx="914400" cy="914400"/>
          </a:xfrm>
          <a:prstGeom prst="rect">
            <a:avLst/>
          </a:prstGeom>
        </p:spPr>
      </p:pic>
      <p:pic>
        <p:nvPicPr>
          <p:cNvPr id="16" name="Graphic 41" descr="Building">
            <a:extLst>
              <a:ext uri="{FF2B5EF4-FFF2-40B4-BE49-F238E27FC236}">
                <a16:creationId xmlns:a16="http://schemas.microsoft.com/office/drawing/2014/main" id="{14766FC2-389C-4E98-93D0-F8319847FD3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5641609" y="3630577"/>
            <a:ext cx="914400" cy="914400"/>
          </a:xfrm>
          <a:prstGeom prst="rect">
            <a:avLst/>
          </a:prstGeom>
        </p:spPr>
      </p:pic>
      <p:pic>
        <p:nvPicPr>
          <p:cNvPr id="17" name="Graphic 42" descr="Building">
            <a:extLst>
              <a:ext uri="{FF2B5EF4-FFF2-40B4-BE49-F238E27FC236}">
                <a16:creationId xmlns:a16="http://schemas.microsoft.com/office/drawing/2014/main" id="{30708554-95E0-48CA-9292-4AAD8BA9B28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7243907" y="3630577"/>
            <a:ext cx="914400" cy="914400"/>
          </a:xfrm>
          <a:prstGeom prst="rect">
            <a:avLst/>
          </a:prstGeom>
        </p:spPr>
      </p:pic>
      <p:pic>
        <p:nvPicPr>
          <p:cNvPr id="18" name="Graphic 43" descr="Building">
            <a:extLst>
              <a:ext uri="{FF2B5EF4-FFF2-40B4-BE49-F238E27FC236}">
                <a16:creationId xmlns:a16="http://schemas.microsoft.com/office/drawing/2014/main" id="{986E3B85-CEA8-4905-A4F4-C99B24B5163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6442755" y="3630577"/>
            <a:ext cx="914400" cy="914400"/>
          </a:xfrm>
          <a:prstGeom prst="rect">
            <a:avLst/>
          </a:prstGeom>
        </p:spPr>
      </p:pic>
      <p:sp>
        <p:nvSpPr>
          <p:cNvPr id="19" name="TextBox 18">
            <a:extLst>
              <a:ext uri="{FF2B5EF4-FFF2-40B4-BE49-F238E27FC236}">
                <a16:creationId xmlns:a16="http://schemas.microsoft.com/office/drawing/2014/main" id="{D093DCA8-FDCA-41E4-A8D0-D45BBAC1C9F3}"/>
              </a:ext>
            </a:extLst>
          </p:cNvPr>
          <p:cNvSpPr txBox="1"/>
          <p:nvPr/>
        </p:nvSpPr>
        <p:spPr>
          <a:xfrm>
            <a:off x="1952651" y="3227423"/>
            <a:ext cx="5238675" cy="338554"/>
          </a:xfrm>
          <a:prstGeom prst="rect">
            <a:avLst/>
          </a:prstGeom>
          <a:solidFill>
            <a:schemeClr val="tx2">
              <a:lumMod val="20000"/>
              <a:lumOff val="80000"/>
            </a:schemeClr>
          </a:solidFill>
        </p:spPr>
        <p:txBody>
          <a:bodyPr wrap="square" rtlCol="0">
            <a:spAutoFit/>
          </a:bodyPr>
          <a:lstStyle/>
          <a:p>
            <a:pPr algn="ctr"/>
            <a:r>
              <a:rPr lang="en-US" sz="1600" b="1" dirty="0">
                <a:solidFill>
                  <a:schemeClr val="tx2">
                    <a:lumMod val="75000"/>
                  </a:schemeClr>
                </a:solidFill>
                <a:latin typeface="Arial" panose="020B0604020202020204" pitchFamily="34" charset="0"/>
                <a:cs typeface="Arial" panose="020B0604020202020204" pitchFamily="34" charset="0"/>
              </a:rPr>
              <a:t>GOVERNMENT SECURITIES ELIGIBLE DEALERS</a:t>
            </a:r>
          </a:p>
        </p:txBody>
      </p:sp>
      <p:sp>
        <p:nvSpPr>
          <p:cNvPr id="20" name="Arrow: Down 45">
            <a:extLst>
              <a:ext uri="{FF2B5EF4-FFF2-40B4-BE49-F238E27FC236}">
                <a16:creationId xmlns:a16="http://schemas.microsoft.com/office/drawing/2014/main" id="{5325D36C-6B00-4191-ABAE-346A8D1DD200}"/>
              </a:ext>
            </a:extLst>
          </p:cNvPr>
          <p:cNvSpPr/>
          <p:nvPr/>
        </p:nvSpPr>
        <p:spPr>
          <a:xfrm>
            <a:off x="4400009" y="4726040"/>
            <a:ext cx="343957" cy="382928"/>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Down 46">
            <a:extLst>
              <a:ext uri="{FF2B5EF4-FFF2-40B4-BE49-F238E27FC236}">
                <a16:creationId xmlns:a16="http://schemas.microsoft.com/office/drawing/2014/main" id="{E9D4DCE2-B55D-4567-8AC9-D097AF8CBB6F}"/>
              </a:ext>
            </a:extLst>
          </p:cNvPr>
          <p:cNvSpPr/>
          <p:nvPr/>
        </p:nvSpPr>
        <p:spPr>
          <a:xfrm>
            <a:off x="2748559" y="4728135"/>
            <a:ext cx="343957" cy="382928"/>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Down 47">
            <a:extLst>
              <a:ext uri="{FF2B5EF4-FFF2-40B4-BE49-F238E27FC236}">
                <a16:creationId xmlns:a16="http://schemas.microsoft.com/office/drawing/2014/main" id="{53F7D194-40BA-4D8F-BFA6-6A1DA2A3552F}"/>
              </a:ext>
            </a:extLst>
          </p:cNvPr>
          <p:cNvSpPr/>
          <p:nvPr/>
        </p:nvSpPr>
        <p:spPr>
          <a:xfrm>
            <a:off x="6053842" y="4729907"/>
            <a:ext cx="343957" cy="382928"/>
          </a:xfrm>
          <a:prstGeom prst="down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234743D-1BAC-41FB-8283-40492614A688}"/>
              </a:ext>
            </a:extLst>
          </p:cNvPr>
          <p:cNvSpPr txBox="1"/>
          <p:nvPr/>
        </p:nvSpPr>
        <p:spPr>
          <a:xfrm>
            <a:off x="2270307" y="5215226"/>
            <a:ext cx="4603360" cy="338554"/>
          </a:xfrm>
          <a:prstGeom prst="rect">
            <a:avLst/>
          </a:prstGeom>
          <a:solidFill>
            <a:schemeClr val="tx2">
              <a:lumMod val="20000"/>
              <a:lumOff val="80000"/>
            </a:schemeClr>
          </a:solidFill>
        </p:spPr>
        <p:txBody>
          <a:bodyPr wrap="square" rtlCol="0">
            <a:spAutoFit/>
          </a:bodyPr>
          <a:lstStyle/>
          <a:p>
            <a:pPr algn="ctr"/>
            <a:r>
              <a:rPr lang="en-US" sz="1600" b="1" dirty="0">
                <a:solidFill>
                  <a:schemeClr val="tx2">
                    <a:lumMod val="75000"/>
                  </a:schemeClr>
                </a:solidFill>
                <a:latin typeface="Arial" panose="020B0604020202020204" pitchFamily="34" charset="0"/>
                <a:cs typeface="Arial" panose="020B0604020202020204" pitchFamily="34" charset="0"/>
              </a:rPr>
              <a:t>GOVERNMENT SECURITIES INVESTORS</a:t>
            </a:r>
          </a:p>
        </p:txBody>
      </p:sp>
      <p:pic>
        <p:nvPicPr>
          <p:cNvPr id="25" name="Graphic 11" descr="Team">
            <a:extLst>
              <a:ext uri="{FF2B5EF4-FFF2-40B4-BE49-F238E27FC236}">
                <a16:creationId xmlns:a16="http://schemas.microsoft.com/office/drawing/2014/main" id="{66953AEF-8A5F-4019-AC55-54EC4B2D52B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p:blipFill>
        <p:spPr>
          <a:xfrm>
            <a:off x="1430311" y="5652044"/>
            <a:ext cx="914400" cy="914400"/>
          </a:xfrm>
          <a:prstGeom prst="rect">
            <a:avLst/>
          </a:prstGeom>
        </p:spPr>
      </p:pic>
      <p:pic>
        <p:nvPicPr>
          <p:cNvPr id="26" name="Graphic 13" descr="House">
            <a:extLst>
              <a:ext uri="{FF2B5EF4-FFF2-40B4-BE49-F238E27FC236}">
                <a16:creationId xmlns:a16="http://schemas.microsoft.com/office/drawing/2014/main" id="{A5C88110-1410-4872-B32C-02E3A9BB74F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6803483" y="5655107"/>
            <a:ext cx="914400" cy="914400"/>
          </a:xfrm>
          <a:prstGeom prst="rect">
            <a:avLst/>
          </a:prstGeom>
        </p:spPr>
      </p:pic>
      <p:pic>
        <p:nvPicPr>
          <p:cNvPr id="27" name="Graphic 49" descr="Store">
            <a:extLst>
              <a:ext uri="{FF2B5EF4-FFF2-40B4-BE49-F238E27FC236}">
                <a16:creationId xmlns:a16="http://schemas.microsoft.com/office/drawing/2014/main" id="{8147B617-7341-4737-A7D4-A12DEBDAAF9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p:blipFill>
        <p:spPr>
          <a:xfrm>
            <a:off x="5732764" y="5685441"/>
            <a:ext cx="914400" cy="914400"/>
          </a:xfrm>
          <a:prstGeom prst="rect">
            <a:avLst/>
          </a:prstGeom>
        </p:spPr>
      </p:pic>
      <p:pic>
        <p:nvPicPr>
          <p:cNvPr id="28" name="Graphic 51" descr="City">
            <a:extLst>
              <a:ext uri="{FF2B5EF4-FFF2-40B4-BE49-F238E27FC236}">
                <a16:creationId xmlns:a16="http://schemas.microsoft.com/office/drawing/2014/main" id="{088B48C0-D5D8-4369-B392-CB897647BA5E}"/>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p:blipFill>
        <p:spPr>
          <a:xfrm>
            <a:off x="4714135" y="5699790"/>
            <a:ext cx="914400" cy="914400"/>
          </a:xfrm>
          <a:prstGeom prst="rect">
            <a:avLst/>
          </a:prstGeom>
        </p:spPr>
      </p:pic>
      <p:pic>
        <p:nvPicPr>
          <p:cNvPr id="29" name="Graphic 53" descr="Family with boy">
            <a:extLst>
              <a:ext uri="{FF2B5EF4-FFF2-40B4-BE49-F238E27FC236}">
                <a16:creationId xmlns:a16="http://schemas.microsoft.com/office/drawing/2014/main" id="{B09A8C9F-C058-469C-94C0-75FC6973D02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3649735" y="5659244"/>
            <a:ext cx="914400" cy="914400"/>
          </a:xfrm>
          <a:prstGeom prst="rect">
            <a:avLst/>
          </a:prstGeom>
        </p:spPr>
      </p:pic>
      <p:pic>
        <p:nvPicPr>
          <p:cNvPr id="30" name="Graphic 55" descr="Schoolhouse">
            <a:extLst>
              <a:ext uri="{FF2B5EF4-FFF2-40B4-BE49-F238E27FC236}">
                <a16:creationId xmlns:a16="http://schemas.microsoft.com/office/drawing/2014/main" id="{D81E9406-A6F1-4B2E-8CCB-7569C1BBAACB}"/>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 xmlns:asvg="http://schemas.microsoft.com/office/drawing/2016/SVG/main" r:embed="rId18"/>
              </a:ext>
            </a:extLst>
          </a:blip>
          <a:stretch>
            <a:fillRect/>
          </a:stretch>
        </p:blipFill>
        <p:spPr>
          <a:xfrm>
            <a:off x="2540023" y="5624626"/>
            <a:ext cx="914400" cy="914400"/>
          </a:xfrm>
          <a:prstGeom prst="rect">
            <a:avLst/>
          </a:prstGeom>
        </p:spPr>
      </p:pic>
      <p:sp>
        <p:nvSpPr>
          <p:cNvPr id="31" name="Rectangle 30">
            <a:extLst>
              <a:ext uri="{FF2B5EF4-FFF2-40B4-BE49-F238E27FC236}">
                <a16:creationId xmlns:a16="http://schemas.microsoft.com/office/drawing/2014/main" id="{31467422-83B9-4DD0-8B7A-CD12D0525BF5}"/>
              </a:ext>
            </a:extLst>
          </p:cNvPr>
          <p:cNvSpPr/>
          <p:nvPr/>
        </p:nvSpPr>
        <p:spPr>
          <a:xfrm>
            <a:off x="293615" y="3145873"/>
            <a:ext cx="8556770" cy="3468318"/>
          </a:xfrm>
          <a:prstGeom prst="rec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3551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92" y="0"/>
            <a:ext cx="7886700" cy="1325563"/>
          </a:xfrm>
        </p:spPr>
        <p:txBody>
          <a:bodyPr>
            <a:normAutofit/>
          </a:bodyPr>
          <a:lstStyle/>
          <a:p>
            <a:r>
              <a:rPr lang="en-PH" b="1" u="sng" dirty="0" smtClean="0">
                <a:solidFill>
                  <a:schemeClr val="accent5">
                    <a:lumMod val="50000"/>
                  </a:schemeClr>
                </a:solidFill>
                <a:latin typeface="Garamond" panose="02020404030301010803" pitchFamily="18" charset="0"/>
              </a:rPr>
              <a:t>GS Issuance - LGUs</a:t>
            </a:r>
            <a:endParaRPr lang="en-PH" b="1" u="sng" dirty="0">
              <a:solidFill>
                <a:schemeClr val="accent5">
                  <a:lumMod val="50000"/>
                </a:schemeClr>
              </a:solidFill>
              <a:latin typeface="Garamond" panose="02020404030301010803" pitchFamily="18" charset="0"/>
            </a:endParaRPr>
          </a:p>
        </p:txBody>
      </p:sp>
      <p:sp>
        <p:nvSpPr>
          <p:cNvPr id="5" name="Content Placeholder 4">
            <a:extLst>
              <a:ext uri="{FF2B5EF4-FFF2-40B4-BE49-F238E27FC236}">
                <a16:creationId xmlns:a16="http://schemas.microsoft.com/office/drawing/2014/main" id="{4F8F05B3-FE81-4A44-97B3-1D1704B9AE7B}"/>
              </a:ext>
            </a:extLst>
          </p:cNvPr>
          <p:cNvSpPr txBox="1">
            <a:spLocks noGrp="1"/>
          </p:cNvSpPr>
          <p:nvPr>
            <p:ph idx="1"/>
          </p:nvPr>
        </p:nvSpPr>
        <p:spPr>
          <a:xfrm>
            <a:off x="164192" y="1332140"/>
            <a:ext cx="8036379" cy="1021818"/>
          </a:xfrm>
          <a:prstGeom prst="rect">
            <a:avLst/>
          </a:prstGeom>
          <a:noFill/>
          <a:ln w="12700">
            <a:noFill/>
            <a:prstDash val="sysDash"/>
          </a:ln>
        </p:spPr>
        <p:txBody>
          <a:bodyPr wrap="square" rtlCol="0">
            <a:spAutoFit/>
          </a:bodyPr>
          <a:lstStyle/>
          <a:p>
            <a:pPr marL="0" indent="0">
              <a:spcBef>
                <a:spcPts val="300"/>
              </a:spcBef>
              <a:spcAft>
                <a:spcPts val="300"/>
              </a:spcAft>
              <a:buNone/>
            </a:pPr>
            <a:r>
              <a:rPr lang="en-US" sz="1800" b="1" dirty="0">
                <a:latin typeface="Arial" panose="020B0604020202020204" pitchFamily="34" charset="0"/>
                <a:cs typeface="Arial" panose="020B0604020202020204" pitchFamily="34" charset="0"/>
              </a:rPr>
              <a:t>SANGGUNIAN BOARD RESOLUTION</a:t>
            </a:r>
          </a:p>
          <a:p>
            <a:pPr marL="742950" lvl="1" indent="-285750">
              <a:spcBef>
                <a:spcPts val="300"/>
              </a:spcBef>
              <a:spcAft>
                <a:spcPts val="300"/>
              </a:spcAft>
              <a:buFont typeface="Wingdings" panose="05000000000000000000" pitchFamily="2" charset="2"/>
              <a:buChar char="Ø"/>
            </a:pPr>
            <a:r>
              <a:rPr lang="en-US" sz="1800" dirty="0">
                <a:latin typeface="Arial" panose="020B0604020202020204" pitchFamily="34" charset="0"/>
                <a:cs typeface="Arial" panose="020B0604020202020204" pitchFamily="34" charset="0"/>
              </a:rPr>
              <a:t>This document is required for an LGU to be able to invest in GS.</a:t>
            </a:r>
          </a:p>
          <a:p>
            <a:pPr marL="742950" lvl="1" indent="-285750">
              <a:spcBef>
                <a:spcPts val="300"/>
              </a:spcBef>
              <a:spcAft>
                <a:spcPts val="300"/>
              </a:spcAft>
              <a:buFont typeface="Wingdings" panose="05000000000000000000" pitchFamily="2" charset="2"/>
              <a:buChar char="Ø"/>
            </a:pPr>
            <a:r>
              <a:rPr lang="en-US" sz="1800" dirty="0">
                <a:latin typeface="Arial" panose="020B0604020202020204" pitchFamily="34" charset="0"/>
                <a:cs typeface="Arial" panose="020B0604020202020204" pitchFamily="34" charset="0"/>
              </a:rPr>
              <a:t>Authorizes representatives who could transact on the behalf of LGUs.</a:t>
            </a:r>
          </a:p>
        </p:txBody>
      </p:sp>
      <p:sp>
        <p:nvSpPr>
          <p:cNvPr id="6" name="TextBox 5">
            <a:extLst>
              <a:ext uri="{FF2B5EF4-FFF2-40B4-BE49-F238E27FC236}">
                <a16:creationId xmlns:a16="http://schemas.microsoft.com/office/drawing/2014/main" id="{4F8F05B3-FE81-4A44-97B3-1D1704B9AE7B}"/>
              </a:ext>
            </a:extLst>
          </p:cNvPr>
          <p:cNvSpPr txBox="1"/>
          <p:nvPr/>
        </p:nvSpPr>
        <p:spPr>
          <a:xfrm>
            <a:off x="164192" y="2474507"/>
            <a:ext cx="8762299" cy="1908215"/>
          </a:xfrm>
          <a:prstGeom prst="rect">
            <a:avLst/>
          </a:prstGeom>
          <a:noFill/>
          <a:ln w="12700">
            <a:noFill/>
            <a:prstDash val="sysDash"/>
          </a:ln>
        </p:spPr>
        <p:txBody>
          <a:bodyPr wrap="square" rtlCol="0">
            <a:spAutoFit/>
          </a:bodyPr>
          <a:lstStyle/>
          <a:p>
            <a:pPr>
              <a:spcBef>
                <a:spcPts val="300"/>
              </a:spcBef>
              <a:spcAft>
                <a:spcPts val="300"/>
              </a:spcAft>
            </a:pPr>
            <a:r>
              <a:rPr lang="en-US" b="1" dirty="0">
                <a:latin typeface="Arial" panose="020B0604020202020204" pitchFamily="34" charset="0"/>
                <a:cs typeface="Arial" panose="020B0604020202020204" pitchFamily="34" charset="0"/>
              </a:rPr>
              <a:t>SPECIAL </a:t>
            </a:r>
            <a:r>
              <a:rPr lang="en-US" b="1" dirty="0" smtClean="0">
                <a:latin typeface="Arial" panose="020B0604020202020204" pitchFamily="34" charset="0"/>
                <a:cs typeface="Arial" panose="020B0604020202020204" pitchFamily="34" charset="0"/>
              </a:rPr>
              <a:t>POWER </a:t>
            </a:r>
            <a:r>
              <a:rPr lang="en-US" b="1" dirty="0">
                <a:latin typeface="Arial" panose="020B0604020202020204" pitchFamily="34" charset="0"/>
                <a:cs typeface="Arial" panose="020B0604020202020204" pitchFamily="34" charset="0"/>
              </a:rPr>
              <a:t>OF ATTORNEY</a:t>
            </a:r>
          </a:p>
          <a:p>
            <a:pPr marL="742950" lvl="1" indent="-285750">
              <a:spcBef>
                <a:spcPts val="300"/>
              </a:spcBef>
              <a:spcAft>
                <a:spcPts val="300"/>
              </a:spcAft>
              <a:buFont typeface="Wingdings" panose="05000000000000000000" pitchFamily="2" charset="2"/>
              <a:buChar char="Ø"/>
            </a:pPr>
            <a:r>
              <a:rPr lang="en-US" dirty="0">
                <a:latin typeface="Arial" panose="020B0604020202020204" pitchFamily="34" charset="0"/>
                <a:cs typeface="Arial" panose="020B0604020202020204" pitchFamily="34" charset="0"/>
              </a:rPr>
              <a:t>LGUs should approach their respective dealers/brokers and accomplish the SPA form provided by the dealers/brokers to be able to participate in GS issuances.</a:t>
            </a:r>
          </a:p>
          <a:p>
            <a:pPr marL="742950" lvl="1" indent="-285750">
              <a:spcBef>
                <a:spcPts val="300"/>
              </a:spcBef>
              <a:spcAft>
                <a:spcPts val="300"/>
              </a:spcAft>
              <a:buFont typeface="Wingdings" panose="05000000000000000000" pitchFamily="2" charset="2"/>
              <a:buChar char="Ø"/>
            </a:pPr>
            <a:r>
              <a:rPr lang="en-US" dirty="0">
                <a:latin typeface="Arial" panose="020B0604020202020204" pitchFamily="34" charset="0"/>
                <a:cs typeface="Arial" panose="020B0604020202020204" pitchFamily="34" charset="0"/>
              </a:rPr>
              <a:t>The SPA document authorizes the dealers/brokers to invest the funds of the LGUs in GS as discussed with them.</a:t>
            </a:r>
          </a:p>
        </p:txBody>
      </p:sp>
      <p:sp>
        <p:nvSpPr>
          <p:cNvPr id="8" name="TextBox 7">
            <a:extLst>
              <a:ext uri="{FF2B5EF4-FFF2-40B4-BE49-F238E27FC236}">
                <a16:creationId xmlns:a16="http://schemas.microsoft.com/office/drawing/2014/main" id="{B0210D7B-7099-4536-9373-6A76CCD2B57A}"/>
              </a:ext>
            </a:extLst>
          </p:cNvPr>
          <p:cNvSpPr txBox="1"/>
          <p:nvPr/>
        </p:nvSpPr>
        <p:spPr>
          <a:xfrm>
            <a:off x="164192" y="4382722"/>
            <a:ext cx="8762299" cy="1985159"/>
          </a:xfrm>
          <a:prstGeom prst="rect">
            <a:avLst/>
          </a:prstGeom>
          <a:noFill/>
          <a:ln w="12700">
            <a:noFill/>
            <a:prstDash val="sysDash"/>
          </a:ln>
        </p:spPr>
        <p:txBody>
          <a:bodyPr wrap="square" rtlCol="0">
            <a:spAutoFit/>
          </a:bodyPr>
          <a:lstStyle/>
          <a:p>
            <a:pPr>
              <a:spcBef>
                <a:spcPts val="300"/>
              </a:spcBef>
              <a:spcAft>
                <a:spcPts val="300"/>
              </a:spcAft>
            </a:pPr>
            <a:r>
              <a:rPr lang="en-US" b="1" dirty="0">
                <a:latin typeface="Arial" panose="020B0604020202020204" pitchFamily="34" charset="0"/>
                <a:cs typeface="Arial" panose="020B0604020202020204" pitchFamily="34" charset="0"/>
              </a:rPr>
              <a:t>INVESTOR’S UNDERTAKING FORM</a:t>
            </a:r>
          </a:p>
          <a:p>
            <a:pPr marL="742950" lvl="1" indent="-285750">
              <a:spcBef>
                <a:spcPts val="300"/>
              </a:spcBef>
              <a:spcAft>
                <a:spcPts val="300"/>
              </a:spcAft>
              <a:buFont typeface="Wingdings" panose="05000000000000000000" pitchFamily="2" charset="2"/>
              <a:buChar char="Ø"/>
            </a:pPr>
            <a:r>
              <a:rPr lang="en-US" dirty="0">
                <a:latin typeface="Arial" panose="020B0604020202020204" pitchFamily="34" charset="0"/>
                <a:cs typeface="Arial" panose="020B0604020202020204" pitchFamily="34" charset="0"/>
              </a:rPr>
              <a:t>Authorizes the creation of a principal National Registry of </a:t>
            </a:r>
            <a:r>
              <a:rPr lang="en-US" dirty="0" err="1">
                <a:latin typeface="Arial" panose="020B0604020202020204" pitchFamily="34" charset="0"/>
                <a:cs typeface="Arial" panose="020B0604020202020204" pitchFamily="34" charset="0"/>
              </a:rPr>
              <a:t>Scripless</a:t>
            </a:r>
            <a:r>
              <a:rPr lang="en-US" dirty="0">
                <a:latin typeface="Arial" panose="020B0604020202020204" pitchFamily="34" charset="0"/>
                <a:cs typeface="Arial" panose="020B0604020202020204" pitchFamily="34" charset="0"/>
              </a:rPr>
              <a:t> Securities (</a:t>
            </a:r>
            <a:r>
              <a:rPr lang="en-US" dirty="0" err="1">
                <a:latin typeface="Arial" panose="020B0604020202020204" pitchFamily="34" charset="0"/>
                <a:cs typeface="Arial" panose="020B0604020202020204" pitchFamily="34" charset="0"/>
              </a:rPr>
              <a:t>NRoSS</a:t>
            </a:r>
            <a:r>
              <a:rPr lang="en-US" dirty="0">
                <a:latin typeface="Arial" panose="020B0604020202020204" pitchFamily="34" charset="0"/>
                <a:cs typeface="Arial" panose="020B0604020202020204" pitchFamily="34" charset="0"/>
              </a:rPr>
              <a:t>) account for the investor.</a:t>
            </a:r>
          </a:p>
          <a:p>
            <a:pPr marL="742950" lvl="1" indent="-285750">
              <a:spcBef>
                <a:spcPts val="300"/>
              </a:spcBef>
              <a:spcAft>
                <a:spcPts val="300"/>
              </a:spcAft>
              <a:buFont typeface="Wingdings" panose="05000000000000000000" pitchFamily="2" charset="2"/>
              <a:buChar char="Ø"/>
            </a:pPr>
            <a:r>
              <a:rPr lang="en-US" dirty="0">
                <a:latin typeface="Arial" panose="020B0604020202020204" pitchFamily="34" charset="0"/>
                <a:cs typeface="Arial" panose="020B0604020202020204" pitchFamily="34" charset="0"/>
              </a:rPr>
              <a:t>Requirement in the purchase of peso-denominated GS.</a:t>
            </a:r>
          </a:p>
          <a:p>
            <a:pPr marL="742950" lvl="1" indent="-285750">
              <a:spcBef>
                <a:spcPts val="300"/>
              </a:spcBef>
              <a:spcAft>
                <a:spcPts val="300"/>
              </a:spcAft>
              <a:buFont typeface="Wingdings" panose="05000000000000000000" pitchFamily="2" charset="2"/>
              <a:buChar char="Ø"/>
            </a:pPr>
            <a:r>
              <a:rPr lang="en-US" dirty="0">
                <a:latin typeface="Arial" panose="020B0604020202020204" pitchFamily="34" charset="0"/>
                <a:cs typeface="Arial" panose="020B0604020202020204" pitchFamily="34" charset="0"/>
              </a:rPr>
              <a:t>The Investor’s Undertaking Form will be provided by the dealers/brokers of the LGU; also available in the </a:t>
            </a:r>
            <a:r>
              <a:rPr lang="en-US" dirty="0" err="1">
                <a:latin typeface="Arial" panose="020B0604020202020204" pitchFamily="34" charset="0"/>
                <a:cs typeface="Arial" panose="020B0604020202020204" pitchFamily="34" charset="0"/>
              </a:rPr>
              <a:t>BTr’s</a:t>
            </a:r>
            <a:r>
              <a:rPr lang="en-US" dirty="0">
                <a:latin typeface="Arial" panose="020B0604020202020204" pitchFamily="34" charset="0"/>
                <a:cs typeface="Arial" panose="020B0604020202020204" pitchFamily="34" charset="0"/>
              </a:rPr>
              <a:t> website.</a:t>
            </a:r>
          </a:p>
        </p:txBody>
      </p:sp>
    </p:spTree>
    <p:extLst>
      <p:ext uri="{BB962C8B-B14F-4D97-AF65-F5344CB8AC3E}">
        <p14:creationId xmlns:p14="http://schemas.microsoft.com/office/powerpoint/2010/main" val="3145304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205" y="428749"/>
            <a:ext cx="8693150" cy="1325563"/>
          </a:xfrm>
        </p:spPr>
        <p:txBody>
          <a:bodyPr>
            <a:normAutofit fontScale="90000"/>
          </a:bodyPr>
          <a:lstStyle/>
          <a:p>
            <a:r>
              <a:rPr lang="en-US" sz="3600" dirty="0">
                <a:solidFill>
                  <a:schemeClr val="accent5">
                    <a:lumMod val="50000"/>
                  </a:schemeClr>
                </a:solidFill>
                <a:latin typeface="Garamond" panose="02020404030301010803" pitchFamily="18" charset="0"/>
              </a:rPr>
              <a:t>How much will you earn annually from an investment of one billion pesos?</a:t>
            </a:r>
            <a:r>
              <a:rPr lang="en-US" dirty="0"/>
              <a:t/>
            </a:r>
            <a:br>
              <a:rPr lang="en-US" dirty="0"/>
            </a:br>
            <a:endParaRPr lang="en-PH" dirty="0"/>
          </a:p>
        </p:txBody>
      </p:sp>
      <p:pic>
        <p:nvPicPr>
          <p:cNvPr id="4" name="Graphic 8" descr="Bank">
            <a:extLst>
              <a:ext uri="{FF2B5EF4-FFF2-40B4-BE49-F238E27FC236}">
                <a16:creationId xmlns:a16="http://schemas.microsoft.com/office/drawing/2014/main" id="{2575013C-B16F-4004-B043-B4B31A3C9A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383843" y="1583837"/>
            <a:ext cx="1595340" cy="1595340"/>
          </a:xfrm>
          <a:prstGeom prst="rect">
            <a:avLst/>
          </a:prstGeom>
        </p:spPr>
      </p:pic>
      <p:sp>
        <p:nvSpPr>
          <p:cNvPr id="5" name="TextBox 4">
            <a:extLst>
              <a:ext uri="{FF2B5EF4-FFF2-40B4-BE49-F238E27FC236}">
                <a16:creationId xmlns:a16="http://schemas.microsoft.com/office/drawing/2014/main" id="{97E01FFC-26EC-4573-8512-B97287B5FBF6}"/>
              </a:ext>
            </a:extLst>
          </p:cNvPr>
          <p:cNvSpPr txBox="1"/>
          <p:nvPr/>
        </p:nvSpPr>
        <p:spPr>
          <a:xfrm>
            <a:off x="4900137" y="2160016"/>
            <a:ext cx="958444" cy="553998"/>
          </a:xfrm>
          <a:prstGeom prst="rect">
            <a:avLst/>
          </a:prstGeom>
          <a:noFill/>
          <a:ln w="12700">
            <a:noFill/>
            <a:prstDash val="sysDash"/>
          </a:ln>
        </p:spPr>
        <p:txBody>
          <a:bodyPr wrap="square" rtlCol="0">
            <a:spAutoFit/>
          </a:bodyPr>
          <a:lstStyle/>
          <a:p>
            <a:pPr algn="ctr">
              <a:spcBef>
                <a:spcPts val="300"/>
              </a:spcBef>
              <a:spcAft>
                <a:spcPts val="300"/>
              </a:spcAft>
            </a:pPr>
            <a:r>
              <a:rPr lang="en-US" sz="3000" b="1" dirty="0">
                <a:solidFill>
                  <a:schemeClr val="tx2"/>
                </a:solidFill>
                <a:latin typeface="Arial" panose="020B0604020202020204" pitchFamily="34" charset="0"/>
                <a:cs typeface="Arial" panose="020B0604020202020204" pitchFamily="34" charset="0"/>
              </a:rPr>
              <a:t>VS</a:t>
            </a:r>
            <a:endParaRPr lang="en-US" sz="3000" dirty="0">
              <a:solidFill>
                <a:schemeClr val="tx2"/>
              </a:solidFill>
              <a:latin typeface="Arial" panose="020B0604020202020204" pitchFamily="34" charset="0"/>
              <a:cs typeface="Arial" panose="020B0604020202020204" pitchFamily="34" charset="0"/>
            </a:endParaRPr>
          </a:p>
        </p:txBody>
      </p:sp>
      <p:pic>
        <p:nvPicPr>
          <p:cNvPr id="6" name="Graphic 2" descr="Stopwatch">
            <a:extLst>
              <a:ext uri="{FF2B5EF4-FFF2-40B4-BE49-F238E27FC236}">
                <a16:creationId xmlns:a16="http://schemas.microsoft.com/office/drawing/2014/main" id="{D9F27E78-6CB6-4498-B3A7-C28CBBD4E08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623957" y="1626667"/>
            <a:ext cx="1491551" cy="1491551"/>
          </a:xfrm>
          <a:prstGeom prst="rect">
            <a:avLst/>
          </a:prstGeom>
        </p:spPr>
      </p:pic>
      <p:sp>
        <p:nvSpPr>
          <p:cNvPr id="7" name="TextBox 6">
            <a:extLst>
              <a:ext uri="{FF2B5EF4-FFF2-40B4-BE49-F238E27FC236}">
                <a16:creationId xmlns:a16="http://schemas.microsoft.com/office/drawing/2014/main" id="{12ACE7B2-7E42-45B3-8686-58436D3A4340}"/>
              </a:ext>
            </a:extLst>
          </p:cNvPr>
          <p:cNvSpPr txBox="1"/>
          <p:nvPr/>
        </p:nvSpPr>
        <p:spPr>
          <a:xfrm>
            <a:off x="6351822" y="3259897"/>
            <a:ext cx="2031743"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TIME DEPOSITS</a:t>
            </a:r>
          </a:p>
        </p:txBody>
      </p:sp>
      <p:sp>
        <p:nvSpPr>
          <p:cNvPr id="8" name="TextBox 7">
            <a:extLst>
              <a:ext uri="{FF2B5EF4-FFF2-40B4-BE49-F238E27FC236}">
                <a16:creationId xmlns:a16="http://schemas.microsoft.com/office/drawing/2014/main" id="{12ACE7B2-7E42-45B3-8686-58436D3A4340}"/>
              </a:ext>
            </a:extLst>
          </p:cNvPr>
          <p:cNvSpPr txBox="1"/>
          <p:nvPr/>
        </p:nvSpPr>
        <p:spPr>
          <a:xfrm>
            <a:off x="3886618" y="3253014"/>
            <a:ext cx="1467347"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T-BILLS</a:t>
            </a:r>
          </a:p>
        </p:txBody>
      </p:sp>
      <p:sp>
        <p:nvSpPr>
          <p:cNvPr id="9" name="TextBox 8">
            <a:extLst>
              <a:ext uri="{FF2B5EF4-FFF2-40B4-BE49-F238E27FC236}">
                <a16:creationId xmlns:a16="http://schemas.microsoft.com/office/drawing/2014/main" id="{12ACE7B2-7E42-45B3-8686-58436D3A4340}"/>
              </a:ext>
            </a:extLst>
          </p:cNvPr>
          <p:cNvSpPr txBox="1"/>
          <p:nvPr/>
        </p:nvSpPr>
        <p:spPr>
          <a:xfrm>
            <a:off x="1081729" y="3253015"/>
            <a:ext cx="1460091" cy="338554"/>
          </a:xfrm>
          <a:prstGeom prst="rect">
            <a:avLst/>
          </a:prstGeom>
          <a:solidFill>
            <a:schemeClr val="tx1">
              <a:lumMod val="65000"/>
              <a:lumOff val="35000"/>
            </a:schemeClr>
          </a:solid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RTBs</a:t>
            </a:r>
          </a:p>
        </p:txBody>
      </p:sp>
      <p:sp>
        <p:nvSpPr>
          <p:cNvPr id="10" name="TextBox 9">
            <a:extLst>
              <a:ext uri="{FF2B5EF4-FFF2-40B4-BE49-F238E27FC236}">
                <a16:creationId xmlns:a16="http://schemas.microsoft.com/office/drawing/2014/main" id="{12ACE7B2-7E42-45B3-8686-58436D3A4340}"/>
              </a:ext>
            </a:extLst>
          </p:cNvPr>
          <p:cNvSpPr txBox="1"/>
          <p:nvPr/>
        </p:nvSpPr>
        <p:spPr>
          <a:xfrm>
            <a:off x="1070843" y="3750128"/>
            <a:ext cx="1507255" cy="523220"/>
          </a:xfrm>
          <a:prstGeom prst="rect">
            <a:avLst/>
          </a:prstGeom>
          <a:noFill/>
        </p:spPr>
        <p:txBody>
          <a:bodyPr wrap="square" rtlCol="0">
            <a:spAutoFit/>
          </a:bodyPr>
          <a:lstStyle/>
          <a:p>
            <a:pPr algn="ctr"/>
            <a:r>
              <a:rPr lang="en-US" sz="2800" b="1" dirty="0">
                <a:solidFill>
                  <a:schemeClr val="tx2"/>
                </a:solidFill>
                <a:latin typeface="Arial" panose="020B0604020202020204" pitchFamily="34" charset="0"/>
                <a:cs typeface="Arial" panose="020B0604020202020204" pitchFamily="34" charset="0"/>
              </a:rPr>
              <a:t>6.25%</a:t>
            </a:r>
          </a:p>
        </p:txBody>
      </p:sp>
      <p:sp>
        <p:nvSpPr>
          <p:cNvPr id="11" name="TextBox 10">
            <a:extLst>
              <a:ext uri="{FF2B5EF4-FFF2-40B4-BE49-F238E27FC236}">
                <a16:creationId xmlns:a16="http://schemas.microsoft.com/office/drawing/2014/main" id="{12ACE7B2-7E42-45B3-8686-58436D3A4340}"/>
              </a:ext>
            </a:extLst>
          </p:cNvPr>
          <p:cNvSpPr txBox="1"/>
          <p:nvPr/>
        </p:nvSpPr>
        <p:spPr>
          <a:xfrm>
            <a:off x="3872104" y="3739243"/>
            <a:ext cx="1507255" cy="523220"/>
          </a:xfrm>
          <a:prstGeom prst="rect">
            <a:avLst/>
          </a:prstGeom>
          <a:noFill/>
        </p:spPr>
        <p:txBody>
          <a:bodyPr wrap="square" rtlCol="0">
            <a:spAutoFit/>
          </a:bodyPr>
          <a:lstStyle/>
          <a:p>
            <a:pPr algn="ctr"/>
            <a:r>
              <a:rPr lang="en-US" sz="2800" b="1" dirty="0" smtClean="0">
                <a:solidFill>
                  <a:schemeClr val="tx2"/>
                </a:solidFill>
                <a:latin typeface="Arial" panose="020B0604020202020204" pitchFamily="34" charset="0"/>
                <a:cs typeface="Arial" panose="020B0604020202020204" pitchFamily="34" charset="0"/>
              </a:rPr>
              <a:t>4.75%</a:t>
            </a:r>
            <a:endParaRPr lang="en-US" sz="2800" b="1" dirty="0">
              <a:solidFill>
                <a:schemeClr val="tx2"/>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2ACE7B2-7E42-45B3-8686-58436D3A4340}"/>
              </a:ext>
            </a:extLst>
          </p:cNvPr>
          <p:cNvSpPr txBox="1"/>
          <p:nvPr/>
        </p:nvSpPr>
        <p:spPr>
          <a:xfrm>
            <a:off x="6582648" y="3746499"/>
            <a:ext cx="1507255" cy="523220"/>
          </a:xfrm>
          <a:prstGeom prst="rect">
            <a:avLst/>
          </a:prstGeom>
          <a:noFill/>
        </p:spPr>
        <p:txBody>
          <a:bodyPr wrap="square" rtlCol="0">
            <a:spAutoFit/>
          </a:bodyPr>
          <a:lstStyle/>
          <a:p>
            <a:pPr algn="ctr"/>
            <a:r>
              <a:rPr lang="en-US" sz="2800" b="1" dirty="0">
                <a:solidFill>
                  <a:schemeClr val="tx2"/>
                </a:solidFill>
                <a:latin typeface="Arial" panose="020B0604020202020204" pitchFamily="34" charset="0"/>
                <a:cs typeface="Arial" panose="020B0604020202020204" pitchFamily="34" charset="0"/>
              </a:rPr>
              <a:t>1.00%</a:t>
            </a:r>
          </a:p>
        </p:txBody>
      </p:sp>
      <p:sp>
        <p:nvSpPr>
          <p:cNvPr id="13" name="TextBox 12">
            <a:extLst>
              <a:ext uri="{FF2B5EF4-FFF2-40B4-BE49-F238E27FC236}">
                <a16:creationId xmlns:a16="http://schemas.microsoft.com/office/drawing/2014/main" id="{12ACE7B2-7E42-45B3-8686-58436D3A4340}"/>
              </a:ext>
            </a:extLst>
          </p:cNvPr>
          <p:cNvSpPr txBox="1"/>
          <p:nvPr/>
        </p:nvSpPr>
        <p:spPr>
          <a:xfrm>
            <a:off x="641803" y="4794207"/>
            <a:ext cx="2539710" cy="646331"/>
          </a:xfrm>
          <a:prstGeom prst="rect">
            <a:avLst/>
          </a:prstGeom>
          <a:solidFill>
            <a:schemeClr val="tx2">
              <a:lumMod val="20000"/>
              <a:lumOff val="80000"/>
            </a:schemeClr>
          </a:solidFill>
          <a:ln>
            <a:solidFill>
              <a:schemeClr val="tx2"/>
            </a:solidFill>
          </a:ln>
        </p:spPr>
        <p:txBody>
          <a:bodyPr wrap="square" rtlCol="0">
            <a:spAutoFit/>
          </a:bodyPr>
          <a:lstStyle/>
          <a:p>
            <a:pPr algn="ctr"/>
            <a:r>
              <a:rPr lang="en-US" sz="3600" b="1" dirty="0">
                <a:solidFill>
                  <a:schemeClr val="tx2"/>
                </a:solidFill>
                <a:latin typeface="Arial" panose="020B0604020202020204" pitchFamily="34" charset="0"/>
                <a:cs typeface="Arial" panose="020B0604020202020204" pitchFamily="34" charset="0"/>
              </a:rPr>
              <a:t>50,000,000</a:t>
            </a:r>
          </a:p>
        </p:txBody>
      </p:sp>
      <p:sp>
        <p:nvSpPr>
          <p:cNvPr id="14" name="TextBox 13">
            <a:extLst>
              <a:ext uri="{FF2B5EF4-FFF2-40B4-BE49-F238E27FC236}">
                <a16:creationId xmlns:a16="http://schemas.microsoft.com/office/drawing/2014/main" id="{12ACE7B2-7E42-45B3-8686-58436D3A4340}"/>
              </a:ext>
            </a:extLst>
          </p:cNvPr>
          <p:cNvSpPr txBox="1"/>
          <p:nvPr/>
        </p:nvSpPr>
        <p:spPr>
          <a:xfrm>
            <a:off x="3431566" y="4801463"/>
            <a:ext cx="2497829" cy="646331"/>
          </a:xfrm>
          <a:prstGeom prst="rect">
            <a:avLst/>
          </a:prstGeom>
          <a:solidFill>
            <a:srgbClr val="D6DCE5"/>
          </a:solidFill>
          <a:ln>
            <a:solidFill>
              <a:schemeClr val="tx2"/>
            </a:solidFill>
          </a:ln>
        </p:spPr>
        <p:txBody>
          <a:bodyPr wrap="square" rtlCol="0">
            <a:spAutoFit/>
          </a:bodyPr>
          <a:lstStyle/>
          <a:p>
            <a:pPr algn="ctr"/>
            <a:r>
              <a:rPr lang="en-US" sz="3600" b="1" dirty="0" smtClean="0">
                <a:solidFill>
                  <a:schemeClr val="tx2"/>
                </a:solidFill>
                <a:latin typeface="Arial" panose="020B0604020202020204" pitchFamily="34" charset="0"/>
                <a:cs typeface="Arial" panose="020B0604020202020204" pitchFamily="34" charset="0"/>
              </a:rPr>
              <a:t>38,000,000</a:t>
            </a:r>
            <a:endParaRPr lang="en-US" sz="3600" b="1" dirty="0">
              <a:solidFill>
                <a:schemeClr val="tx2"/>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12ACE7B2-7E42-45B3-8686-58436D3A4340}"/>
              </a:ext>
            </a:extLst>
          </p:cNvPr>
          <p:cNvSpPr txBox="1"/>
          <p:nvPr/>
        </p:nvSpPr>
        <p:spPr>
          <a:xfrm>
            <a:off x="6137569" y="4790578"/>
            <a:ext cx="2310719" cy="646331"/>
          </a:xfrm>
          <a:prstGeom prst="rect">
            <a:avLst/>
          </a:prstGeom>
          <a:solidFill>
            <a:srgbClr val="D6DCE5"/>
          </a:solidFill>
          <a:ln>
            <a:solidFill>
              <a:schemeClr val="tx2"/>
            </a:solidFill>
          </a:ln>
        </p:spPr>
        <p:txBody>
          <a:bodyPr wrap="square" rtlCol="0">
            <a:spAutoFit/>
          </a:bodyPr>
          <a:lstStyle/>
          <a:p>
            <a:pPr algn="ctr"/>
            <a:r>
              <a:rPr lang="en-US" sz="3600" b="1" dirty="0">
                <a:solidFill>
                  <a:schemeClr val="tx2"/>
                </a:solidFill>
                <a:latin typeface="Arial" panose="020B0604020202020204" pitchFamily="34" charset="0"/>
                <a:cs typeface="Arial" panose="020B0604020202020204" pitchFamily="34" charset="0"/>
              </a:rPr>
              <a:t>8,000,000</a:t>
            </a:r>
          </a:p>
        </p:txBody>
      </p:sp>
    </p:spTree>
    <p:extLst>
      <p:ext uri="{BB962C8B-B14F-4D97-AF65-F5344CB8AC3E}">
        <p14:creationId xmlns:p14="http://schemas.microsoft.com/office/powerpoint/2010/main" val="226486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40346" y="3449318"/>
            <a:ext cx="1626605" cy="162660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7246" y="3549282"/>
            <a:ext cx="1526639" cy="1526639"/>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59040" y="3406618"/>
            <a:ext cx="1669303" cy="1669303"/>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84007" y="376257"/>
            <a:ext cx="1944336" cy="1916999"/>
          </a:xfrm>
          <a:prstGeom prst="rect">
            <a:avLst/>
          </a:prstGeom>
        </p:spPr>
      </p:pic>
      <p:sp>
        <p:nvSpPr>
          <p:cNvPr id="14" name="TextBox 13">
            <a:extLst>
              <a:ext uri="{FF2B5EF4-FFF2-40B4-BE49-F238E27FC236}">
                <a16:creationId xmlns:a16="http://schemas.microsoft.com/office/drawing/2014/main" id="{F1F4BF58-B365-484A-8F49-89BD70E29A1F}"/>
              </a:ext>
            </a:extLst>
          </p:cNvPr>
          <p:cNvSpPr txBox="1"/>
          <p:nvPr/>
        </p:nvSpPr>
        <p:spPr>
          <a:xfrm>
            <a:off x="3388587" y="5271489"/>
            <a:ext cx="2446156" cy="707886"/>
          </a:xfrm>
          <a:prstGeom prst="rect">
            <a:avLst/>
          </a:prstGeom>
          <a:solidFill>
            <a:schemeClr val="tx1">
              <a:lumMod val="65000"/>
              <a:lumOff val="35000"/>
            </a:schemeClr>
          </a:solidFill>
        </p:spPr>
        <p:txBody>
          <a:bodyPr wrap="square" rtlCol="0">
            <a:spAutoFit/>
          </a:bodyPr>
          <a:lstStyle>
            <a:defPPr>
              <a:defRPr lang="en-US"/>
            </a:defPPr>
            <a:lvl1pPr algn="ctr">
              <a:defRPr sz="1600" b="1">
                <a:solidFill>
                  <a:schemeClr val="bg1"/>
                </a:solidFill>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2000" dirty="0" smtClean="0"/>
              <a:t>ASSET MANAGEMENT</a:t>
            </a:r>
            <a:endParaRPr lang="en-US" sz="2000" dirty="0"/>
          </a:p>
        </p:txBody>
      </p:sp>
      <p:sp>
        <p:nvSpPr>
          <p:cNvPr id="16" name="TextBox 15">
            <a:extLst>
              <a:ext uri="{FF2B5EF4-FFF2-40B4-BE49-F238E27FC236}">
                <a16:creationId xmlns:a16="http://schemas.microsoft.com/office/drawing/2014/main" id="{F1F4BF58-B365-484A-8F49-89BD70E29A1F}"/>
              </a:ext>
            </a:extLst>
          </p:cNvPr>
          <p:cNvSpPr txBox="1"/>
          <p:nvPr/>
        </p:nvSpPr>
        <p:spPr>
          <a:xfrm>
            <a:off x="6445084" y="5271490"/>
            <a:ext cx="2417128" cy="707886"/>
          </a:xfrm>
          <a:prstGeom prst="rect">
            <a:avLst/>
          </a:prstGeom>
          <a:solidFill>
            <a:schemeClr val="tx1">
              <a:lumMod val="65000"/>
              <a:lumOff val="35000"/>
            </a:schemeClr>
          </a:solidFill>
        </p:spPr>
        <p:txBody>
          <a:bodyPr wrap="square" rtlCol="0">
            <a:spAutoFit/>
          </a:bodyPr>
          <a:lstStyle>
            <a:defPPr>
              <a:defRPr lang="en-US"/>
            </a:defPPr>
            <a:lvl1pPr algn="ctr">
              <a:defRPr sz="1600" b="1">
                <a:solidFill>
                  <a:schemeClr val="bg1"/>
                </a:solidFill>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2000" dirty="0" smtClean="0"/>
              <a:t>LIABILITY MANAGEMENT</a:t>
            </a:r>
            <a:endParaRPr lang="en-US" sz="2000" dirty="0"/>
          </a:p>
        </p:txBody>
      </p:sp>
      <p:sp>
        <p:nvSpPr>
          <p:cNvPr id="17" name="TextBox 16">
            <a:extLst>
              <a:ext uri="{FF2B5EF4-FFF2-40B4-BE49-F238E27FC236}">
                <a16:creationId xmlns:a16="http://schemas.microsoft.com/office/drawing/2014/main" id="{F1F4BF58-B365-484A-8F49-89BD70E29A1F}"/>
              </a:ext>
            </a:extLst>
          </p:cNvPr>
          <p:cNvSpPr txBox="1"/>
          <p:nvPr/>
        </p:nvSpPr>
        <p:spPr>
          <a:xfrm>
            <a:off x="413578" y="5271490"/>
            <a:ext cx="2417128" cy="1015663"/>
          </a:xfrm>
          <a:prstGeom prst="rect">
            <a:avLst/>
          </a:prstGeom>
          <a:solidFill>
            <a:schemeClr val="tx1">
              <a:lumMod val="65000"/>
              <a:lumOff val="35000"/>
            </a:schemeClr>
          </a:solidFill>
        </p:spPr>
        <p:txBody>
          <a:bodyPr wrap="square" rtlCol="0">
            <a:spAutoFit/>
          </a:bodyPr>
          <a:lstStyle>
            <a:defPPr>
              <a:defRPr lang="en-US"/>
            </a:defPPr>
            <a:lvl1pPr algn="ctr">
              <a:defRPr sz="1600" b="1">
                <a:solidFill>
                  <a:schemeClr val="bg1"/>
                </a:solidFill>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sz="2000" dirty="0" smtClean="0"/>
              <a:t>NATIONAL GOVERNMENT ACCOUNTING</a:t>
            </a:r>
            <a:endParaRPr lang="en-US" sz="2000" dirty="0"/>
          </a:p>
        </p:txBody>
      </p:sp>
      <p:cxnSp>
        <p:nvCxnSpPr>
          <p:cNvPr id="25" name="Straight Connector 24"/>
          <p:cNvCxnSpPr>
            <a:stCxn id="12" idx="2"/>
          </p:cNvCxnSpPr>
          <p:nvPr/>
        </p:nvCxnSpPr>
        <p:spPr>
          <a:xfrm flipH="1">
            <a:off x="4455886" y="2293256"/>
            <a:ext cx="289" cy="50800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455886" y="2801257"/>
            <a:ext cx="31496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680029" y="2801257"/>
            <a:ext cx="2786743"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5" idx="0"/>
          </p:cNvCxnSpPr>
          <p:nvPr/>
        </p:nvCxnSpPr>
        <p:spPr>
          <a:xfrm flipH="1">
            <a:off x="1660566" y="2801257"/>
            <a:ext cx="8577" cy="748025"/>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455886" y="2801257"/>
            <a:ext cx="0" cy="605361"/>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605486" y="2801257"/>
            <a:ext cx="0" cy="648061"/>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4784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92" y="0"/>
            <a:ext cx="7886700" cy="1325563"/>
          </a:xfrm>
        </p:spPr>
        <p:txBody>
          <a:bodyPr>
            <a:normAutofit/>
          </a:bodyPr>
          <a:lstStyle/>
          <a:p>
            <a:r>
              <a:rPr lang="en-PH" b="1" u="sng" dirty="0" smtClean="0">
                <a:solidFill>
                  <a:schemeClr val="accent5">
                    <a:lumMod val="50000"/>
                  </a:schemeClr>
                </a:solidFill>
                <a:latin typeface="Garamond" panose="02020404030301010803" pitchFamily="18" charset="0"/>
              </a:rPr>
              <a:t>Productive Spending</a:t>
            </a:r>
            <a:endParaRPr lang="en-PH" b="1" u="sng" dirty="0">
              <a:solidFill>
                <a:schemeClr val="accent5">
                  <a:lumMod val="50000"/>
                </a:schemeClr>
              </a:solidFill>
              <a:latin typeface="Garamond" panose="02020404030301010803" pitchFamily="18" charset="0"/>
            </a:endParaRPr>
          </a:p>
        </p:txBody>
      </p:sp>
      <p:pic>
        <p:nvPicPr>
          <p:cNvPr id="7" name="Graphic 2" descr="Books on shelf">
            <a:extLst>
              <a:ext uri="{FF2B5EF4-FFF2-40B4-BE49-F238E27FC236}">
                <a16:creationId xmlns:a16="http://schemas.microsoft.com/office/drawing/2014/main" id="{0CB5BC58-A090-46D8-8BA7-750312C57D6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204467" y="1199987"/>
            <a:ext cx="1591056" cy="1591056"/>
          </a:xfrm>
          <a:prstGeom prst="rect">
            <a:avLst/>
          </a:prstGeom>
        </p:spPr>
      </p:pic>
      <p:pic>
        <p:nvPicPr>
          <p:cNvPr id="9" name="Graphic 4" descr="Stethoscope">
            <a:extLst>
              <a:ext uri="{FF2B5EF4-FFF2-40B4-BE49-F238E27FC236}">
                <a16:creationId xmlns:a16="http://schemas.microsoft.com/office/drawing/2014/main" id="{235D72B3-BB5C-418B-8821-0AD3848D373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1356866" y="3173315"/>
            <a:ext cx="1286258" cy="1286258"/>
          </a:xfrm>
          <a:prstGeom prst="rect">
            <a:avLst/>
          </a:prstGeom>
        </p:spPr>
      </p:pic>
      <p:pic>
        <p:nvPicPr>
          <p:cNvPr id="10" name="Graphic 8" descr="Plant">
            <a:extLst>
              <a:ext uri="{FF2B5EF4-FFF2-40B4-BE49-F238E27FC236}">
                <a16:creationId xmlns:a16="http://schemas.microsoft.com/office/drawing/2014/main" id="{2067A7ED-56DD-4AF0-A64F-0093306B5D8D}"/>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299576" y="4841845"/>
            <a:ext cx="1400838" cy="1400838"/>
          </a:xfrm>
          <a:prstGeom prst="rect">
            <a:avLst/>
          </a:prstGeom>
        </p:spPr>
      </p:pic>
      <p:sp>
        <p:nvSpPr>
          <p:cNvPr id="11" name="TextBox 10">
            <a:extLst>
              <a:ext uri="{FF2B5EF4-FFF2-40B4-BE49-F238E27FC236}">
                <a16:creationId xmlns:a16="http://schemas.microsoft.com/office/drawing/2014/main" id="{39D7B43A-56C0-4B99-AE4D-5C859C3C6D91}"/>
              </a:ext>
            </a:extLst>
          </p:cNvPr>
          <p:cNvSpPr txBox="1"/>
          <p:nvPr/>
        </p:nvSpPr>
        <p:spPr>
          <a:xfrm>
            <a:off x="3706022" y="1763356"/>
            <a:ext cx="4126322" cy="553998"/>
          </a:xfrm>
          <a:prstGeom prst="rect">
            <a:avLst/>
          </a:prstGeom>
          <a:solidFill>
            <a:schemeClr val="tx1">
              <a:lumMod val="65000"/>
              <a:lumOff val="35000"/>
            </a:schemeClr>
          </a:solidFill>
        </p:spPr>
        <p:txBody>
          <a:bodyPr wrap="square" rtlCol="0">
            <a:spAutoFit/>
          </a:bodyPr>
          <a:lstStyle/>
          <a:p>
            <a:pPr algn="ctr"/>
            <a:r>
              <a:rPr lang="en-US" sz="3000" b="1" dirty="0">
                <a:solidFill>
                  <a:schemeClr val="bg1"/>
                </a:solidFill>
                <a:latin typeface="Arial" panose="020B0604020202020204" pitchFamily="34" charset="0"/>
                <a:cs typeface="Arial" panose="020B0604020202020204" pitchFamily="34" charset="0"/>
              </a:rPr>
              <a:t>EDUCATION</a:t>
            </a:r>
          </a:p>
        </p:txBody>
      </p:sp>
      <p:sp>
        <p:nvSpPr>
          <p:cNvPr id="12" name="TextBox 11">
            <a:extLst>
              <a:ext uri="{FF2B5EF4-FFF2-40B4-BE49-F238E27FC236}">
                <a16:creationId xmlns:a16="http://schemas.microsoft.com/office/drawing/2014/main" id="{17E172B8-D06A-45B4-8422-16A76AC9CE51}"/>
              </a:ext>
            </a:extLst>
          </p:cNvPr>
          <p:cNvSpPr txBox="1"/>
          <p:nvPr/>
        </p:nvSpPr>
        <p:spPr>
          <a:xfrm>
            <a:off x="3706022" y="3490834"/>
            <a:ext cx="4126322" cy="553998"/>
          </a:xfrm>
          <a:prstGeom prst="rect">
            <a:avLst/>
          </a:prstGeom>
          <a:solidFill>
            <a:schemeClr val="tx1">
              <a:lumMod val="65000"/>
              <a:lumOff val="35000"/>
            </a:schemeClr>
          </a:solidFill>
        </p:spPr>
        <p:txBody>
          <a:bodyPr wrap="square" rtlCol="0">
            <a:spAutoFit/>
          </a:bodyPr>
          <a:lstStyle/>
          <a:p>
            <a:pPr algn="ctr"/>
            <a:r>
              <a:rPr lang="en-US" sz="3000" b="1" dirty="0">
                <a:solidFill>
                  <a:schemeClr val="bg1"/>
                </a:solidFill>
                <a:latin typeface="Arial" panose="020B0604020202020204" pitchFamily="34" charset="0"/>
                <a:cs typeface="Arial" panose="020B0604020202020204" pitchFamily="34" charset="0"/>
              </a:rPr>
              <a:t>HEALTH CARE</a:t>
            </a:r>
          </a:p>
        </p:txBody>
      </p:sp>
      <p:sp>
        <p:nvSpPr>
          <p:cNvPr id="13" name="TextBox 12">
            <a:extLst>
              <a:ext uri="{FF2B5EF4-FFF2-40B4-BE49-F238E27FC236}">
                <a16:creationId xmlns:a16="http://schemas.microsoft.com/office/drawing/2014/main" id="{39C0FC90-E4FF-4E52-8B0E-BA87B23EEA92}"/>
              </a:ext>
            </a:extLst>
          </p:cNvPr>
          <p:cNvSpPr txBox="1"/>
          <p:nvPr/>
        </p:nvSpPr>
        <p:spPr>
          <a:xfrm>
            <a:off x="3706022" y="5265265"/>
            <a:ext cx="4126322" cy="553998"/>
          </a:xfrm>
          <a:prstGeom prst="rect">
            <a:avLst/>
          </a:prstGeom>
          <a:solidFill>
            <a:schemeClr val="tx1">
              <a:lumMod val="65000"/>
              <a:lumOff val="35000"/>
            </a:schemeClr>
          </a:solidFill>
        </p:spPr>
        <p:txBody>
          <a:bodyPr wrap="square" rtlCol="0">
            <a:spAutoFit/>
          </a:bodyPr>
          <a:lstStyle/>
          <a:p>
            <a:pPr algn="ctr"/>
            <a:r>
              <a:rPr lang="en-US" sz="3000" b="1" dirty="0">
                <a:solidFill>
                  <a:schemeClr val="bg1"/>
                </a:solidFill>
                <a:latin typeface="Arial" panose="020B0604020202020204" pitchFamily="34" charset="0"/>
                <a:cs typeface="Arial" panose="020B0604020202020204" pitchFamily="34" charset="0"/>
              </a:rPr>
              <a:t>AGRICULTURE</a:t>
            </a:r>
          </a:p>
        </p:txBody>
      </p:sp>
    </p:spTree>
    <p:extLst>
      <p:ext uri="{BB962C8B-B14F-4D97-AF65-F5344CB8AC3E}">
        <p14:creationId xmlns:p14="http://schemas.microsoft.com/office/powerpoint/2010/main" val="244257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451DF-713E-4275-BAB4-EE74214EEA3C}"/>
              </a:ext>
            </a:extLst>
          </p:cNvPr>
          <p:cNvSpPr txBox="1"/>
          <p:nvPr/>
        </p:nvSpPr>
        <p:spPr>
          <a:xfrm>
            <a:off x="116315" y="2119267"/>
            <a:ext cx="4749244" cy="3575338"/>
          </a:xfrm>
          <a:prstGeom prst="rect">
            <a:avLst/>
          </a:prstGeom>
          <a:noFill/>
          <a:ln w="12700">
            <a:noFill/>
            <a:prstDash val="sysDash"/>
          </a:ln>
        </p:spPr>
        <p:txBody>
          <a:bodyPr wrap="square" rtlCol="0">
            <a:spAutoFit/>
          </a:bodyPr>
          <a:lstStyle/>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Higher return than time deposits</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Default-risk free as full amount is direct obligation of the government</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Negotiable – can be sold should liquidity need arises</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Principal amount is regained upon maturity, but may not be the case if sold before maturity (market risk)</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Interest earned quarterly</a:t>
            </a:r>
          </a:p>
          <a:p>
            <a:pPr marL="285750" indent="-285750">
              <a:spcBef>
                <a:spcPts val="300"/>
              </a:spcBef>
              <a:spcAft>
                <a:spcPts val="300"/>
              </a:spcAft>
              <a:buFont typeface="Wingdings" panose="05000000000000000000" pitchFamily="2" charset="2"/>
              <a:buChar char="ü"/>
            </a:pP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B46DC8A-F755-4B56-BBEB-65251811348D}"/>
              </a:ext>
            </a:extLst>
          </p:cNvPr>
          <p:cNvSpPr txBox="1"/>
          <p:nvPr/>
        </p:nvSpPr>
        <p:spPr>
          <a:xfrm>
            <a:off x="4855286" y="2029339"/>
            <a:ext cx="4288714" cy="3529171"/>
          </a:xfrm>
          <a:prstGeom prst="rect">
            <a:avLst/>
          </a:prstGeom>
          <a:noFill/>
          <a:ln w="12700">
            <a:noFill/>
            <a:prstDash val="sysDash"/>
          </a:ln>
        </p:spPr>
        <p:txBody>
          <a:bodyPr wrap="square" rtlCol="0">
            <a:spAutoFit/>
          </a:bodyPr>
          <a:lstStyle/>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Higher return than savings accounts</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Usually guaranteed by the up to 500,000 pesos only per depositor</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Non-withdrawable – must be deposited for the length of time stated in the contract</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Principal amount is regained upon maturity</a:t>
            </a:r>
          </a:p>
          <a:p>
            <a:pPr marL="342900" indent="-342900">
              <a:lnSpc>
                <a:spcPct val="90000"/>
              </a:lnSpc>
              <a:spcBef>
                <a:spcPts val="1000"/>
              </a:spcBef>
              <a:spcAft>
                <a:spcPts val="30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Interest earned on maturity</a:t>
            </a:r>
          </a:p>
        </p:txBody>
      </p:sp>
      <p:sp>
        <p:nvSpPr>
          <p:cNvPr id="8" name="Title 1"/>
          <p:cNvSpPr txBox="1">
            <a:spLocks/>
          </p:cNvSpPr>
          <p:nvPr/>
        </p:nvSpPr>
        <p:spPr>
          <a:xfrm rot="10800000" flipV="1">
            <a:off x="6027664" y="1191112"/>
            <a:ext cx="2588367" cy="7259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r>
              <a:rPr lang="en-PH" sz="2800" b="1" dirty="0"/>
              <a:t>Time Deposits</a:t>
            </a:r>
          </a:p>
        </p:txBody>
      </p:sp>
      <p:sp>
        <p:nvSpPr>
          <p:cNvPr id="10" name="Title 1"/>
          <p:cNvSpPr txBox="1">
            <a:spLocks/>
          </p:cNvSpPr>
          <p:nvPr/>
        </p:nvSpPr>
        <p:spPr>
          <a:xfrm rot="10800000" flipV="1">
            <a:off x="986710" y="1236075"/>
            <a:ext cx="3628833" cy="725976"/>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accent5">
                    <a:lumMod val="50000"/>
                  </a:schemeClr>
                </a:solidFill>
                <a:latin typeface="Garamond" panose="02020404030301010803" pitchFamily="18" charset="0"/>
                <a:ea typeface="+mj-ea"/>
                <a:cs typeface="+mj-cs"/>
              </a:defRPr>
            </a:lvl1pPr>
          </a:lstStyle>
          <a:p>
            <a:r>
              <a:rPr lang="en-PH" b="1" dirty="0"/>
              <a:t>Government Securities</a:t>
            </a:r>
          </a:p>
        </p:txBody>
      </p:sp>
      <p:sp>
        <p:nvSpPr>
          <p:cNvPr id="11" name="Title 1"/>
          <p:cNvSpPr>
            <a:spLocks noGrp="1"/>
          </p:cNvSpPr>
          <p:nvPr>
            <p:ph type="title"/>
          </p:nvPr>
        </p:nvSpPr>
        <p:spPr>
          <a:xfrm>
            <a:off x="116315" y="21218"/>
            <a:ext cx="8112369" cy="1057642"/>
          </a:xfrm>
        </p:spPr>
        <p:txBody>
          <a:bodyPr>
            <a:normAutofit/>
          </a:bodyPr>
          <a:lstStyle/>
          <a:p>
            <a:r>
              <a:rPr lang="en-PH" b="1" u="sng" dirty="0" smtClean="0">
                <a:solidFill>
                  <a:schemeClr val="accent5">
                    <a:lumMod val="50000"/>
                  </a:schemeClr>
                </a:solidFill>
                <a:latin typeface="Garamond" panose="02020404030301010803" pitchFamily="18" charset="0"/>
              </a:rPr>
              <a:t>Why Invest in GS?</a:t>
            </a:r>
            <a:endParaRPr lang="en-PH" b="1" u="sng" dirty="0">
              <a:solidFill>
                <a:schemeClr val="accent5">
                  <a:lumMod val="50000"/>
                </a:schemeClr>
              </a:solidFill>
              <a:latin typeface="Garamond" panose="02020404030301010803" pitchFamily="18" charset="0"/>
            </a:endParaRPr>
          </a:p>
        </p:txBody>
      </p:sp>
      <p:pic>
        <p:nvPicPr>
          <p:cNvPr id="13" name="Graphic 8" descr="Bank">
            <a:extLst>
              <a:ext uri="{FF2B5EF4-FFF2-40B4-BE49-F238E27FC236}">
                <a16:creationId xmlns:a16="http://schemas.microsoft.com/office/drawing/2014/main" id="{2575013C-B16F-4004-B043-B4B31A3C9A9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92087" y="952500"/>
            <a:ext cx="873125" cy="873125"/>
          </a:xfrm>
          <a:prstGeom prst="rect">
            <a:avLst/>
          </a:prstGeom>
        </p:spPr>
      </p:pic>
      <p:pic>
        <p:nvPicPr>
          <p:cNvPr id="15" name="Graphic 2" descr="Stopwatch">
            <a:extLst>
              <a:ext uri="{FF2B5EF4-FFF2-40B4-BE49-F238E27FC236}">
                <a16:creationId xmlns:a16="http://schemas.microsoft.com/office/drawing/2014/main" id="{D9F27E78-6CB6-4498-B3A7-C28CBBD4E08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5127878" y="1028316"/>
            <a:ext cx="888772" cy="888772"/>
          </a:xfrm>
          <a:prstGeom prst="rect">
            <a:avLst/>
          </a:prstGeom>
        </p:spPr>
      </p:pic>
    </p:spTree>
    <p:extLst>
      <p:ext uri="{BB962C8B-B14F-4D97-AF65-F5344CB8AC3E}">
        <p14:creationId xmlns:p14="http://schemas.microsoft.com/office/powerpoint/2010/main" val="789234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51" y="310707"/>
            <a:ext cx="10515600" cy="1325563"/>
          </a:xfrm>
        </p:spPr>
        <p:txBody>
          <a:bodyPr>
            <a:normAutofit/>
          </a:bodyPr>
          <a:lstStyle/>
          <a:p>
            <a:r>
              <a:rPr lang="en-PH" b="1" u="sng" dirty="0">
                <a:solidFill>
                  <a:schemeClr val="accent5">
                    <a:lumMod val="50000"/>
                  </a:schemeClr>
                </a:solidFill>
                <a:latin typeface="Garamond" panose="02020404030301010803" pitchFamily="18" charset="0"/>
              </a:rPr>
              <a:t>Cash Management</a:t>
            </a:r>
          </a:p>
        </p:txBody>
      </p:sp>
      <p:sp>
        <p:nvSpPr>
          <p:cNvPr id="4" name="Content Placeholder 3"/>
          <p:cNvSpPr>
            <a:spLocks noGrp="1"/>
          </p:cNvSpPr>
          <p:nvPr>
            <p:ph idx="1"/>
          </p:nvPr>
        </p:nvSpPr>
        <p:spPr/>
        <p:txBody>
          <a:bodyPr/>
          <a:lstStyle/>
          <a:p>
            <a:pPr fontAlgn="ctr">
              <a:buFont typeface="Wingdings" panose="05000000000000000000" pitchFamily="2" charset="2"/>
              <a:buChar char="ü"/>
            </a:pPr>
            <a:r>
              <a:rPr lang="en-PH" dirty="0">
                <a:latin typeface="Arial" panose="020B0604020202020204" pitchFamily="34" charset="0"/>
                <a:cs typeface="Arial" panose="020B0604020202020204" pitchFamily="34" charset="0"/>
              </a:rPr>
              <a:t>Having the right money in the right place at the right time to meet government’s obligation in the most cost effective way (Ian </a:t>
            </a:r>
            <a:r>
              <a:rPr lang="en-PH" dirty="0" err="1">
                <a:latin typeface="Arial" panose="020B0604020202020204" pitchFamily="34" charset="0"/>
                <a:cs typeface="Arial" panose="020B0604020202020204" pitchFamily="34" charset="0"/>
              </a:rPr>
              <a:t>Storkey</a:t>
            </a:r>
            <a:r>
              <a:rPr lang="en-PH" dirty="0">
                <a:latin typeface="Arial" panose="020B0604020202020204" pitchFamily="34" charset="0"/>
                <a:cs typeface="Arial" panose="020B0604020202020204" pitchFamily="34" charset="0"/>
              </a:rPr>
              <a:t>, 2010) </a:t>
            </a:r>
          </a:p>
          <a:p>
            <a:pPr fontAlgn="ctr">
              <a:buFont typeface="Wingdings" panose="05000000000000000000" pitchFamily="2" charset="2"/>
              <a:buChar char="ü"/>
            </a:pPr>
            <a:r>
              <a:rPr lang="en-PH" dirty="0">
                <a:latin typeface="Arial" panose="020B0604020202020204" pitchFamily="34" charset="0"/>
                <a:cs typeface="Arial" panose="020B0604020202020204" pitchFamily="34" charset="0"/>
              </a:rPr>
              <a:t>Strategy and associated processes for managing cost-effectively the government’s short-term cash flows and cash balances, both within government and between government and other sectors (Mike Williams, 2004)</a:t>
            </a:r>
          </a:p>
          <a:p>
            <a:pPr marL="0" indent="0">
              <a:buNone/>
            </a:pPr>
            <a:endParaRPr lang="en-PH" dirty="0"/>
          </a:p>
        </p:txBody>
      </p:sp>
    </p:spTree>
    <p:extLst>
      <p:ext uri="{BB962C8B-B14F-4D97-AF65-F5344CB8AC3E}">
        <p14:creationId xmlns:p14="http://schemas.microsoft.com/office/powerpoint/2010/main" val="1458462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PH" smtClean="0"/>
              <a:t>The Budget Cycle and Cash Management</a:t>
            </a:r>
            <a:endParaRPr lang="en-PH" dirty="0"/>
          </a:p>
        </p:txBody>
      </p:sp>
      <p:sp>
        <p:nvSpPr>
          <p:cNvPr id="4" name="Slide Number Placeholder 3"/>
          <p:cNvSpPr>
            <a:spLocks noGrp="1"/>
          </p:cNvSpPr>
          <p:nvPr>
            <p:ph type="sldNum" sz="quarter" idx="12"/>
          </p:nvPr>
        </p:nvSpPr>
        <p:spPr/>
        <p:txBody>
          <a:bodyPr/>
          <a:lstStyle/>
          <a:p>
            <a:pPr lvl="0"/>
            <a:fld id="{00000000-1234-1234-1234-123412341234}" type="slidenum">
              <a:rPr lang="en" smtClean="0"/>
              <a:pPr lvl="0"/>
              <a:t>4</a:t>
            </a:fld>
            <a:endParaRPr lang="en"/>
          </a:p>
        </p:txBody>
      </p:sp>
      <p:graphicFrame>
        <p:nvGraphicFramePr>
          <p:cNvPr id="5" name="Diagram 4"/>
          <p:cNvGraphicFramePr/>
          <p:nvPr>
            <p:extLst>
              <p:ext uri="{D42A27DB-BD31-4B8C-83A1-F6EECF244321}">
                <p14:modId xmlns:p14="http://schemas.microsoft.com/office/powerpoint/2010/main" val="3630206167"/>
              </p:ext>
            </p:extLst>
          </p:nvPr>
        </p:nvGraphicFramePr>
        <p:xfrm>
          <a:off x="-425865" y="1675794"/>
          <a:ext cx="6610350" cy="4125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Left-Right Arrow 5"/>
          <p:cNvSpPr/>
          <p:nvPr/>
        </p:nvSpPr>
        <p:spPr>
          <a:xfrm>
            <a:off x="4648200" y="4875311"/>
            <a:ext cx="853440" cy="381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7" name="TextBox 6"/>
          <p:cNvSpPr txBox="1"/>
          <p:nvPr/>
        </p:nvSpPr>
        <p:spPr>
          <a:xfrm flipH="1">
            <a:off x="5943599" y="4800600"/>
            <a:ext cx="2209800" cy="523220"/>
          </a:xfrm>
          <a:prstGeom prst="rect">
            <a:avLst/>
          </a:prstGeom>
          <a:solidFill>
            <a:schemeClr val="accent5">
              <a:lumMod val="40000"/>
              <a:lumOff val="6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PH" b="1" dirty="0" smtClean="0">
                <a:ln w="9525">
                  <a:solidFill>
                    <a:sysClr val="windowText" lastClr="000000"/>
                  </a:solidFill>
                  <a:prstDash val="solid"/>
                </a:ln>
                <a:solidFill>
                  <a:schemeClr val="tx1"/>
                </a:solidFill>
              </a:rPr>
              <a:t>Managing Financial Resources</a:t>
            </a:r>
            <a:endParaRPr lang="en-PH" b="1" dirty="0">
              <a:ln w="9525">
                <a:solidFill>
                  <a:sysClr val="windowText" lastClr="000000"/>
                </a:solidFill>
                <a:prstDash val="solid"/>
              </a:ln>
              <a:solidFill>
                <a:schemeClr val="tx1"/>
              </a:solidFill>
            </a:endParaRPr>
          </a:p>
        </p:txBody>
      </p:sp>
      <p:sp>
        <p:nvSpPr>
          <p:cNvPr id="8" name="TextBox 7"/>
          <p:cNvSpPr txBox="1"/>
          <p:nvPr/>
        </p:nvSpPr>
        <p:spPr>
          <a:xfrm flipH="1">
            <a:off x="5098869" y="5554264"/>
            <a:ext cx="1447800" cy="523220"/>
          </a:xfrm>
          <a:prstGeom prst="rect">
            <a:avLst/>
          </a:prstGeom>
          <a:noFill/>
        </p:spPr>
        <p:txBody>
          <a:bodyPr wrap="square" rtlCol="0">
            <a:spAutoFit/>
          </a:bodyPr>
          <a:lstStyle/>
          <a:p>
            <a:pPr algn="ctr"/>
            <a:r>
              <a:rPr lang="en-PH" dirty="0" smtClean="0">
                <a:ln>
                  <a:solidFill>
                    <a:schemeClr val="accent6">
                      <a:lumMod val="60000"/>
                      <a:lumOff val="40000"/>
                    </a:schemeClr>
                  </a:solidFill>
                  <a:prstDash val="solid"/>
                </a:ln>
              </a:rPr>
              <a:t>Cash Management</a:t>
            </a:r>
            <a:endParaRPr lang="en-PH" dirty="0">
              <a:ln>
                <a:solidFill>
                  <a:schemeClr val="accent6">
                    <a:lumMod val="60000"/>
                    <a:lumOff val="40000"/>
                  </a:schemeClr>
                </a:solidFill>
                <a:prstDash val="solid"/>
              </a:ln>
            </a:endParaRPr>
          </a:p>
        </p:txBody>
      </p:sp>
      <p:sp>
        <p:nvSpPr>
          <p:cNvPr id="9" name="TextBox 8"/>
          <p:cNvSpPr txBox="1"/>
          <p:nvPr/>
        </p:nvSpPr>
        <p:spPr>
          <a:xfrm flipH="1">
            <a:off x="6705600" y="5539369"/>
            <a:ext cx="1447800" cy="523220"/>
          </a:xfrm>
          <a:prstGeom prst="rect">
            <a:avLst/>
          </a:prstGeom>
          <a:noFill/>
          <a:ln>
            <a:noFill/>
            <a:round/>
          </a:ln>
        </p:spPr>
        <p:txBody>
          <a:bodyPr wrap="square" rtlCol="0">
            <a:spAutoFit/>
          </a:bodyPr>
          <a:lstStyle/>
          <a:p>
            <a:pPr algn="ctr"/>
            <a:r>
              <a:rPr lang="en-PH" dirty="0" smtClean="0">
                <a:ln>
                  <a:solidFill>
                    <a:schemeClr val="accent6">
                      <a:lumMod val="60000"/>
                      <a:lumOff val="40000"/>
                    </a:schemeClr>
                  </a:solidFill>
                </a:ln>
                <a:solidFill>
                  <a:schemeClr val="accent6">
                    <a:lumMod val="60000"/>
                    <a:lumOff val="40000"/>
                  </a:schemeClr>
                </a:solidFill>
              </a:rPr>
              <a:t>Debt Management</a:t>
            </a:r>
            <a:endParaRPr lang="en-PH" dirty="0">
              <a:ln>
                <a:solidFill>
                  <a:schemeClr val="accent6">
                    <a:lumMod val="60000"/>
                    <a:lumOff val="40000"/>
                  </a:schemeClr>
                </a:solidFill>
              </a:ln>
              <a:solidFill>
                <a:schemeClr val="accent6">
                  <a:lumMod val="60000"/>
                  <a:lumOff val="40000"/>
                </a:schemeClr>
              </a:solidFill>
            </a:endParaRPr>
          </a:p>
        </p:txBody>
      </p:sp>
    </p:spTree>
    <p:extLst>
      <p:ext uri="{BB962C8B-B14F-4D97-AF65-F5344CB8AC3E}">
        <p14:creationId xmlns:p14="http://schemas.microsoft.com/office/powerpoint/2010/main" val="238841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47" y="0"/>
            <a:ext cx="10515600" cy="1325563"/>
          </a:xfrm>
        </p:spPr>
        <p:txBody>
          <a:bodyPr>
            <a:normAutofit/>
          </a:bodyPr>
          <a:lstStyle/>
          <a:p>
            <a:r>
              <a:rPr lang="en-PH" b="1" u="sng" dirty="0">
                <a:solidFill>
                  <a:schemeClr val="accent5">
                    <a:lumMod val="50000"/>
                  </a:schemeClr>
                </a:solidFill>
                <a:latin typeface="Garamond" panose="02020404030301010803" pitchFamily="18" charset="0"/>
              </a:rPr>
              <a:t>Why do we need to manage Cash? </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60681" y="1433050"/>
            <a:ext cx="1573722" cy="1573722"/>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312218" y="1433050"/>
            <a:ext cx="1645214" cy="1645214"/>
          </a:xfrm>
          <a:prstGeom prst="rect">
            <a:avLst/>
          </a:prstGeom>
        </p:spPr>
      </p:pic>
      <p:sp>
        <p:nvSpPr>
          <p:cNvPr id="7" name="TextBox 6"/>
          <p:cNvSpPr txBox="1"/>
          <p:nvPr/>
        </p:nvSpPr>
        <p:spPr>
          <a:xfrm>
            <a:off x="755825" y="3273758"/>
            <a:ext cx="2183435" cy="2585323"/>
          </a:xfrm>
          <a:prstGeom prst="rect">
            <a:avLst/>
          </a:prstGeom>
          <a:noFill/>
        </p:spPr>
        <p:txBody>
          <a:bodyPr wrap="square" rtlCol="0">
            <a:spAutoFit/>
          </a:bodyPr>
          <a:lstStyle/>
          <a:p>
            <a:pPr algn="ctr">
              <a:defRPr/>
            </a:pPr>
            <a:r>
              <a:rPr lang="en-PH" sz="2400" b="1" u="sng" kern="0" dirty="0">
                <a:solidFill>
                  <a:srgbClr val="000000"/>
                </a:solidFill>
                <a:latin typeface="Arial" panose="020B0604020202020204" pitchFamily="34" charset="0"/>
                <a:cs typeface="Arial" panose="020B0604020202020204" pitchFamily="34" charset="0"/>
                <a:sym typeface="Arial"/>
              </a:rPr>
              <a:t>Cash Inflows</a:t>
            </a:r>
          </a:p>
          <a:p>
            <a:pPr marL="285750" indent="-285750">
              <a:buFont typeface="Arial" panose="020B0604020202020204" pitchFamily="34" charset="0"/>
              <a:buChar char="•"/>
              <a:defRPr/>
            </a:pPr>
            <a:endParaRPr lang="en-PH"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Tax Revenue</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Non Tax Revenue</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Grants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Sale of Assets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Borrowing </a:t>
            </a:r>
          </a:p>
        </p:txBody>
      </p:sp>
      <p:sp>
        <p:nvSpPr>
          <p:cNvPr id="8" name="TextBox 7"/>
          <p:cNvSpPr txBox="1"/>
          <p:nvPr/>
        </p:nvSpPr>
        <p:spPr>
          <a:xfrm>
            <a:off x="5757629" y="3273758"/>
            <a:ext cx="2754392" cy="3754874"/>
          </a:xfrm>
          <a:prstGeom prst="rect">
            <a:avLst/>
          </a:prstGeom>
          <a:noFill/>
        </p:spPr>
        <p:txBody>
          <a:bodyPr wrap="square" rtlCol="0">
            <a:spAutoFit/>
          </a:bodyPr>
          <a:lstStyle/>
          <a:p>
            <a:pPr>
              <a:defRPr/>
            </a:pPr>
            <a:r>
              <a:rPr lang="en-PH" sz="2400" b="1" u="sng" kern="0" dirty="0">
                <a:solidFill>
                  <a:srgbClr val="000000"/>
                </a:solidFill>
                <a:latin typeface="Arial" panose="020B0604020202020204" pitchFamily="34" charset="0"/>
                <a:cs typeface="Arial" panose="020B0604020202020204" pitchFamily="34" charset="0"/>
                <a:sym typeface="Arial"/>
              </a:rPr>
              <a:t>Cash Outflows</a:t>
            </a:r>
          </a:p>
          <a:p>
            <a:pPr marL="285750" indent="-285750">
              <a:buFont typeface="Arial" panose="020B0604020202020204" pitchFamily="34" charset="0"/>
              <a:buChar char="•"/>
              <a:defRPr/>
            </a:pPr>
            <a:endParaRPr lang="en-PH"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Salaries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Subsidies/Transfers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Interest Payment</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Operational expenses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Purchase of assets/ investment</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Debt Repayment</a:t>
            </a:r>
          </a:p>
          <a:p>
            <a:pPr marL="285750" indent="-285750">
              <a:buFont typeface="Arial" panose="020B0604020202020204" pitchFamily="34" charset="0"/>
              <a:buChar char="•"/>
              <a:defRPr/>
            </a:pPr>
            <a:endParaRPr lang="en-PH" kern="0" dirty="0">
              <a:solidFill>
                <a:srgbClr val="000000"/>
              </a:solidFill>
              <a:latin typeface="Arial"/>
              <a:cs typeface="Arial"/>
              <a:sym typeface="Arial"/>
            </a:endParaRPr>
          </a:p>
          <a:p>
            <a:pPr marL="285750" indent="-285750">
              <a:buFont typeface="Arial" panose="020B0604020202020204" pitchFamily="34" charset="0"/>
              <a:buChar char="•"/>
              <a:defRPr/>
            </a:pPr>
            <a:endParaRPr lang="en-PH" kern="0" dirty="0">
              <a:solidFill>
                <a:srgbClr val="000000"/>
              </a:solidFill>
              <a:latin typeface="Arial"/>
              <a:cs typeface="Arial"/>
              <a:sym typeface="Arial"/>
            </a:endParaRPr>
          </a:p>
        </p:txBody>
      </p:sp>
      <p:sp>
        <p:nvSpPr>
          <p:cNvPr id="9" name="Not Equal 8"/>
          <p:cNvSpPr/>
          <p:nvPr/>
        </p:nvSpPr>
        <p:spPr>
          <a:xfrm>
            <a:off x="3722092" y="3191018"/>
            <a:ext cx="1292470" cy="836792"/>
          </a:xfrm>
          <a:prstGeom prst="mathNotEqual">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PH" sz="1400" kern="0">
              <a:solidFill>
                <a:schemeClr val="accent5">
                  <a:lumMod val="50000"/>
                </a:schemeClr>
              </a:solidFill>
              <a:latin typeface="Franklin Gothic Book" panose="020B0503020102020204"/>
              <a:sym typeface="Arial"/>
            </a:endParaRPr>
          </a:p>
        </p:txBody>
      </p:sp>
      <p:sp>
        <p:nvSpPr>
          <p:cNvPr id="10" name="TextBox 9"/>
          <p:cNvSpPr txBox="1"/>
          <p:nvPr/>
        </p:nvSpPr>
        <p:spPr>
          <a:xfrm>
            <a:off x="3378165" y="2001046"/>
            <a:ext cx="2074607" cy="1077218"/>
          </a:xfrm>
          <a:prstGeom prst="rect">
            <a:avLst/>
          </a:prstGeom>
          <a:noFill/>
        </p:spPr>
        <p:txBody>
          <a:bodyPr wrap="none" rtlCol="0">
            <a:spAutoFit/>
          </a:bodyPr>
          <a:lstStyle/>
          <a:p>
            <a:pPr algn="ctr">
              <a:defRPr/>
            </a:pPr>
            <a: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Timing </a:t>
            </a:r>
            <a:b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br>
            <a: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Mismatch</a:t>
            </a:r>
          </a:p>
        </p:txBody>
      </p:sp>
    </p:spTree>
    <p:extLst>
      <p:ext uri="{BB962C8B-B14F-4D97-AF65-F5344CB8AC3E}">
        <p14:creationId xmlns:p14="http://schemas.microsoft.com/office/powerpoint/2010/main" val="2926979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86" y="0"/>
            <a:ext cx="8943714" cy="1325563"/>
          </a:xfrm>
        </p:spPr>
        <p:txBody>
          <a:bodyPr>
            <a:normAutofit/>
          </a:bodyPr>
          <a:lstStyle/>
          <a:p>
            <a:r>
              <a:rPr lang="en-PH" b="1" u="sng" dirty="0">
                <a:solidFill>
                  <a:schemeClr val="accent5">
                    <a:lumMod val="50000"/>
                  </a:schemeClr>
                </a:solidFill>
                <a:latin typeface="Garamond" panose="02020404030301010803" pitchFamily="18" charset="0"/>
              </a:rPr>
              <a:t>Why do we need to manage Cash? </a:t>
            </a:r>
          </a:p>
        </p:txBody>
      </p:sp>
      <p:sp>
        <p:nvSpPr>
          <p:cNvPr id="7" name="TextBox 6"/>
          <p:cNvSpPr txBox="1"/>
          <p:nvPr/>
        </p:nvSpPr>
        <p:spPr>
          <a:xfrm>
            <a:off x="330200" y="3590662"/>
            <a:ext cx="3175000" cy="2308324"/>
          </a:xfrm>
          <a:prstGeom prst="rect">
            <a:avLst/>
          </a:prstGeom>
          <a:noFill/>
        </p:spPr>
        <p:txBody>
          <a:bodyPr wrap="square" rtlCol="0">
            <a:spAutoFit/>
          </a:bodyPr>
          <a:lstStyle/>
          <a:p>
            <a:pPr algn="ctr">
              <a:defRPr/>
            </a:pPr>
            <a:r>
              <a:rPr lang="en-PH" sz="2400" b="1" u="sng" kern="0" dirty="0">
                <a:solidFill>
                  <a:srgbClr val="000000"/>
                </a:solidFill>
                <a:latin typeface="Arial" panose="020B0604020202020204" pitchFamily="34" charset="0"/>
                <a:cs typeface="Arial" panose="020B0604020202020204" pitchFamily="34" charset="0"/>
                <a:sym typeface="Arial"/>
              </a:rPr>
              <a:t>Cash Inflows</a:t>
            </a:r>
          </a:p>
          <a:p>
            <a:pPr marL="285750" indent="-285750">
              <a:buFont typeface="Arial" panose="020B0604020202020204" pitchFamily="34" charset="0"/>
              <a:buChar char="•"/>
              <a:defRPr/>
            </a:pPr>
            <a:endParaRPr lang="en-PH" sz="2000"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smtClean="0">
                <a:solidFill>
                  <a:srgbClr val="000000"/>
                </a:solidFill>
                <a:latin typeface="Arial" panose="020B0604020202020204" pitchFamily="34" charset="0"/>
                <a:cs typeface="Arial" panose="020B0604020202020204" pitchFamily="34" charset="0"/>
                <a:sym typeface="Arial"/>
              </a:rPr>
              <a:t>IRA</a:t>
            </a:r>
            <a:endParaRPr lang="en-PH" sz="2000" kern="0" dirty="0">
              <a:solidFill>
                <a:srgbClr val="000000"/>
              </a:solidFill>
              <a:latin typeface="Arial" panose="020B0604020202020204" pitchFamily="34" charset="0"/>
              <a:cs typeface="Arial" panose="020B0604020202020204" pitchFamily="34" charset="0"/>
              <a:sym typeface="Arial"/>
            </a:endParaRPr>
          </a:p>
          <a:p>
            <a:pPr marL="285750" indent="-285750">
              <a:buFont typeface="Arial" panose="020B0604020202020204" pitchFamily="34" charset="0"/>
              <a:buChar char="•"/>
              <a:defRPr/>
            </a:pPr>
            <a:r>
              <a:rPr lang="en-PH" sz="2000" kern="0" dirty="0" smtClean="0">
                <a:solidFill>
                  <a:srgbClr val="000000"/>
                </a:solidFill>
                <a:latin typeface="Arial" panose="020B0604020202020204" pitchFamily="34" charset="0"/>
                <a:cs typeface="Arial" panose="020B0604020202020204" pitchFamily="34" charset="0"/>
                <a:sym typeface="Arial"/>
              </a:rPr>
              <a:t>Tax </a:t>
            </a:r>
            <a:r>
              <a:rPr lang="en-PH" sz="2000" kern="0" dirty="0">
                <a:solidFill>
                  <a:srgbClr val="000000"/>
                </a:solidFill>
                <a:latin typeface="Arial" panose="020B0604020202020204" pitchFamily="34" charset="0"/>
                <a:cs typeface="Arial" panose="020B0604020202020204" pitchFamily="34" charset="0"/>
                <a:sym typeface="Arial"/>
              </a:rPr>
              <a:t>Revenue</a:t>
            </a:r>
          </a:p>
          <a:p>
            <a:pPr marL="742950" lvl="1" indent="-285750">
              <a:buFont typeface="Arial" panose="020B0604020202020204" pitchFamily="34" charset="0"/>
              <a:buChar char="•"/>
              <a:defRPr/>
            </a:pPr>
            <a:r>
              <a:rPr lang="en-PH" sz="2000" kern="0" dirty="0" smtClean="0">
                <a:solidFill>
                  <a:srgbClr val="000000"/>
                </a:solidFill>
                <a:latin typeface="Arial" panose="020B0604020202020204" pitchFamily="34" charset="0"/>
                <a:cs typeface="Arial" panose="020B0604020202020204" pitchFamily="34" charset="0"/>
                <a:sym typeface="Arial"/>
              </a:rPr>
              <a:t>Real Property Tax</a:t>
            </a:r>
          </a:p>
          <a:p>
            <a:pPr marL="742950" lvl="1" indent="-285750">
              <a:buFont typeface="Arial" panose="020B0604020202020204" pitchFamily="34" charset="0"/>
              <a:buChar char="•"/>
              <a:defRPr/>
            </a:pPr>
            <a:r>
              <a:rPr lang="en-PH" sz="2000" kern="0" dirty="0" smtClean="0">
                <a:solidFill>
                  <a:srgbClr val="000000"/>
                </a:solidFill>
                <a:latin typeface="Arial" panose="020B0604020202020204" pitchFamily="34" charset="0"/>
                <a:cs typeface="Arial" panose="020B0604020202020204" pitchFamily="34" charset="0"/>
                <a:sym typeface="Arial"/>
              </a:rPr>
              <a:t>Transfer Tax</a:t>
            </a:r>
          </a:p>
          <a:p>
            <a:pPr marL="742950" lvl="1" indent="-285750">
              <a:buFont typeface="Arial" panose="020B0604020202020204" pitchFamily="34" charset="0"/>
              <a:buChar char="•"/>
              <a:defRPr/>
            </a:pPr>
            <a:r>
              <a:rPr lang="en-PH" sz="2000" kern="0" dirty="0" smtClean="0">
                <a:solidFill>
                  <a:srgbClr val="000000"/>
                </a:solidFill>
                <a:latin typeface="Arial" panose="020B0604020202020204" pitchFamily="34" charset="0"/>
                <a:cs typeface="Arial" panose="020B0604020202020204" pitchFamily="34" charset="0"/>
                <a:sym typeface="Arial"/>
              </a:rPr>
              <a:t>Business Tax</a:t>
            </a:r>
            <a:endParaRPr lang="en-PH" sz="2000" kern="0" dirty="0">
              <a:solidFill>
                <a:srgbClr val="000000"/>
              </a:solidFill>
              <a:latin typeface="Arial" panose="020B0604020202020204" pitchFamily="34" charset="0"/>
              <a:cs typeface="Arial" panose="020B0604020202020204" pitchFamily="34" charset="0"/>
              <a:sym typeface="Arial"/>
            </a:endParaRPr>
          </a:p>
        </p:txBody>
      </p:sp>
      <p:sp>
        <p:nvSpPr>
          <p:cNvPr id="8" name="TextBox 7"/>
          <p:cNvSpPr txBox="1"/>
          <p:nvPr/>
        </p:nvSpPr>
        <p:spPr>
          <a:xfrm>
            <a:off x="5906348" y="3590662"/>
            <a:ext cx="2723182" cy="3447098"/>
          </a:xfrm>
          <a:prstGeom prst="rect">
            <a:avLst/>
          </a:prstGeom>
          <a:noFill/>
        </p:spPr>
        <p:txBody>
          <a:bodyPr wrap="square" rtlCol="0">
            <a:spAutoFit/>
          </a:bodyPr>
          <a:lstStyle/>
          <a:p>
            <a:pPr algn="ctr">
              <a:defRPr/>
            </a:pPr>
            <a:r>
              <a:rPr lang="en-PH" sz="2400" b="1" u="sng" kern="0" dirty="0">
                <a:solidFill>
                  <a:srgbClr val="000000"/>
                </a:solidFill>
                <a:latin typeface="Arial" panose="020B0604020202020204" pitchFamily="34" charset="0"/>
                <a:cs typeface="Arial" panose="020B0604020202020204" pitchFamily="34" charset="0"/>
                <a:sym typeface="Arial"/>
              </a:rPr>
              <a:t>Cash Outflows</a:t>
            </a:r>
          </a:p>
          <a:p>
            <a:pPr marL="285750" indent="-285750">
              <a:buFont typeface="Arial" panose="020B0604020202020204" pitchFamily="34" charset="0"/>
              <a:buChar char="•"/>
              <a:defRPr/>
            </a:pPr>
            <a:endParaRPr lang="en-PH" kern="0" dirty="0">
              <a:solidFill>
                <a:srgbClr val="000000"/>
              </a:solidFill>
              <a:latin typeface="Arial"/>
              <a:cs typeface="Arial"/>
              <a:sym typeface="Arial"/>
            </a:endParaRP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Salaries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Subsidies/Transfers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Financial Expenses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Operational expenses</a:t>
            </a:r>
          </a:p>
          <a:p>
            <a:pPr marL="285750" indent="-285750">
              <a:buFont typeface="Arial" panose="020B0604020202020204" pitchFamily="34" charset="0"/>
              <a:buChar char="•"/>
              <a:defRPr/>
            </a:pPr>
            <a:r>
              <a:rPr lang="en-PH" sz="2000" kern="0" dirty="0">
                <a:solidFill>
                  <a:srgbClr val="000000"/>
                </a:solidFill>
                <a:latin typeface="Arial" panose="020B0604020202020204" pitchFamily="34" charset="0"/>
                <a:cs typeface="Arial" panose="020B0604020202020204" pitchFamily="34" charset="0"/>
                <a:sym typeface="Arial"/>
              </a:rPr>
              <a:t>Purchase of assets/ investment</a:t>
            </a:r>
          </a:p>
          <a:p>
            <a:pPr marL="285750" indent="-285750">
              <a:buFont typeface="Arial" panose="020B0604020202020204" pitchFamily="34" charset="0"/>
              <a:buChar char="•"/>
              <a:defRPr/>
            </a:pPr>
            <a:endParaRPr lang="en-PH" kern="0" dirty="0">
              <a:solidFill>
                <a:srgbClr val="000000"/>
              </a:solidFill>
              <a:latin typeface="Arial"/>
              <a:cs typeface="Arial"/>
              <a:sym typeface="Arial"/>
            </a:endParaRPr>
          </a:p>
          <a:p>
            <a:pPr marL="285750" indent="-285750">
              <a:buFont typeface="Arial" panose="020B0604020202020204" pitchFamily="34" charset="0"/>
              <a:buChar char="•"/>
              <a:defRPr/>
            </a:pPr>
            <a:endParaRPr lang="en-PH" kern="0" dirty="0">
              <a:solidFill>
                <a:srgbClr val="000000"/>
              </a:solidFill>
              <a:latin typeface="Arial"/>
              <a:cs typeface="Arial"/>
              <a:sym typeface="Arial"/>
            </a:endParaRPr>
          </a:p>
        </p:txBody>
      </p:sp>
      <p:sp>
        <p:nvSpPr>
          <p:cNvPr id="9" name="Not Equal 8"/>
          <p:cNvSpPr/>
          <p:nvPr/>
        </p:nvSpPr>
        <p:spPr>
          <a:xfrm>
            <a:off x="3744203" y="3424828"/>
            <a:ext cx="1292470" cy="836792"/>
          </a:xfrm>
          <a:prstGeom prst="mathNotEqual">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PH" sz="1400" kern="0">
              <a:solidFill>
                <a:schemeClr val="accent5">
                  <a:lumMod val="50000"/>
                </a:schemeClr>
              </a:solidFill>
              <a:latin typeface="Franklin Gothic Book" panose="020B0503020102020204"/>
              <a:sym typeface="Arial"/>
            </a:endParaRPr>
          </a:p>
        </p:txBody>
      </p:sp>
      <p:sp>
        <p:nvSpPr>
          <p:cNvPr id="10" name="TextBox 9"/>
          <p:cNvSpPr txBox="1"/>
          <p:nvPr/>
        </p:nvSpPr>
        <p:spPr>
          <a:xfrm>
            <a:off x="3400276" y="2234856"/>
            <a:ext cx="2074607" cy="1077218"/>
          </a:xfrm>
          <a:prstGeom prst="rect">
            <a:avLst/>
          </a:prstGeom>
          <a:noFill/>
        </p:spPr>
        <p:txBody>
          <a:bodyPr wrap="none" rtlCol="0">
            <a:spAutoFit/>
          </a:bodyPr>
          <a:lstStyle/>
          <a:p>
            <a:pPr algn="ctr">
              <a:defRPr/>
            </a:pPr>
            <a: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Timing </a:t>
            </a:r>
            <a:b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br>
            <a:r>
              <a:rPr lang="en-PH" sz="32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Mismatch</a:t>
            </a:r>
          </a:p>
        </p:txBody>
      </p:sp>
      <p:pic>
        <p:nvPicPr>
          <p:cNvPr id="11"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112" y="1596814"/>
            <a:ext cx="1566313" cy="1566313"/>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407735" y="1442719"/>
            <a:ext cx="1720408" cy="1720408"/>
          </a:xfrm>
          <a:prstGeom prst="rect">
            <a:avLst/>
          </a:prstGeom>
        </p:spPr>
      </p:pic>
    </p:spTree>
    <p:extLst>
      <p:ext uri="{BB962C8B-B14F-4D97-AF65-F5344CB8AC3E}">
        <p14:creationId xmlns:p14="http://schemas.microsoft.com/office/powerpoint/2010/main" val="1270092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57" y="158263"/>
            <a:ext cx="8882744" cy="1325563"/>
          </a:xfrm>
        </p:spPr>
        <p:txBody>
          <a:bodyPr>
            <a:normAutofit/>
          </a:bodyPr>
          <a:lstStyle/>
          <a:p>
            <a:r>
              <a:rPr lang="en-PH" b="1" u="sng" dirty="0">
                <a:solidFill>
                  <a:schemeClr val="accent5">
                    <a:lumMod val="50000"/>
                  </a:schemeClr>
                </a:solidFill>
                <a:latin typeface="Garamond" panose="02020404030301010803" pitchFamily="18" charset="0"/>
              </a:rPr>
              <a:t>Cash Management Objectives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92700" y="1411187"/>
            <a:ext cx="1362740" cy="136274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730048" y="1397235"/>
            <a:ext cx="1131610" cy="1131610"/>
          </a:xfrm>
          <a:prstGeom prst="rect">
            <a:avLst/>
          </a:prstGeom>
        </p:spPr>
      </p:pic>
      <p:sp>
        <p:nvSpPr>
          <p:cNvPr id="9" name="Not Equal 8"/>
          <p:cNvSpPr/>
          <p:nvPr/>
        </p:nvSpPr>
        <p:spPr>
          <a:xfrm>
            <a:off x="2308445" y="2172157"/>
            <a:ext cx="768598" cy="601770"/>
          </a:xfrm>
          <a:prstGeom prst="mathNotEqual">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PH" sz="1400" kern="0">
              <a:solidFill>
                <a:schemeClr val="accent5">
                  <a:lumMod val="50000"/>
                </a:schemeClr>
              </a:solidFill>
              <a:latin typeface="Franklin Gothic Book" panose="020B0503020102020204"/>
              <a:sym typeface="Arial"/>
            </a:endParaRPr>
          </a:p>
        </p:txBody>
      </p:sp>
      <p:sp>
        <p:nvSpPr>
          <p:cNvPr id="10" name="TextBox 9"/>
          <p:cNvSpPr txBox="1"/>
          <p:nvPr/>
        </p:nvSpPr>
        <p:spPr>
          <a:xfrm>
            <a:off x="1655440" y="1446947"/>
            <a:ext cx="2074608" cy="707886"/>
          </a:xfrm>
          <a:prstGeom prst="rect">
            <a:avLst/>
          </a:prstGeom>
          <a:noFill/>
        </p:spPr>
        <p:txBody>
          <a:bodyPr wrap="square" rtlCol="0">
            <a:spAutoFit/>
          </a:bodyPr>
          <a:lstStyle/>
          <a:p>
            <a:pPr algn="ctr">
              <a:defRPr/>
            </a:pPr>
            <a:r>
              <a:rPr lang="en-PH" sz="20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Timing </a:t>
            </a:r>
            <a:br>
              <a:rPr lang="en-PH" sz="2000" b="1" kern="0" dirty="0">
                <a:solidFill>
                  <a:srgbClr val="70AD47">
                    <a:lumMod val="75000"/>
                  </a:srgbClr>
                </a:solidFill>
                <a:effectLst>
                  <a:outerShdw blurRad="38100" dist="38100" dir="2700000" algn="tl">
                    <a:srgbClr val="000000">
                      <a:alpha val="43137"/>
                    </a:srgbClr>
                  </a:outerShdw>
                </a:effectLst>
                <a:latin typeface="Arial"/>
                <a:cs typeface="Arial"/>
                <a:sym typeface="Arial"/>
              </a:rPr>
            </a:br>
            <a:r>
              <a:rPr lang="en-PH" sz="2000" b="1" kern="0" dirty="0">
                <a:solidFill>
                  <a:srgbClr val="70AD47">
                    <a:lumMod val="75000"/>
                  </a:srgbClr>
                </a:solidFill>
                <a:effectLst>
                  <a:outerShdw blurRad="38100" dist="38100" dir="2700000" algn="tl">
                    <a:srgbClr val="000000">
                      <a:alpha val="43137"/>
                    </a:srgbClr>
                  </a:outerShdw>
                </a:effectLst>
                <a:latin typeface="Arial"/>
                <a:cs typeface="Arial"/>
                <a:sym typeface="Arial"/>
              </a:rPr>
              <a:t>Mismatch</a:t>
            </a:r>
          </a:p>
        </p:txBody>
      </p:sp>
      <p:sp>
        <p:nvSpPr>
          <p:cNvPr id="11" name="Curved Up Arrow 10"/>
          <p:cNvSpPr/>
          <p:nvPr/>
        </p:nvSpPr>
        <p:spPr>
          <a:xfrm>
            <a:off x="2648573" y="2902856"/>
            <a:ext cx="4739198" cy="686981"/>
          </a:xfrm>
          <a:prstGeom prst="curvedUp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1400" kern="0">
              <a:solidFill>
                <a:schemeClr val="accent5">
                  <a:lumMod val="50000"/>
                </a:schemeClr>
              </a:solidFill>
              <a:latin typeface="Franklin Gothic Book" panose="020B0503020102020204"/>
              <a:sym typeface="Arial"/>
            </a:endParaRPr>
          </a:p>
        </p:txBody>
      </p:sp>
      <p:sp>
        <p:nvSpPr>
          <p:cNvPr id="6" name="Rectangle 5"/>
          <p:cNvSpPr/>
          <p:nvPr/>
        </p:nvSpPr>
        <p:spPr>
          <a:xfrm>
            <a:off x="5870782" y="1540792"/>
            <a:ext cx="2859314" cy="954107"/>
          </a:xfrm>
          <a:prstGeom prst="rect">
            <a:avLst/>
          </a:prstGeom>
          <a:solidFill>
            <a:schemeClr val="accent1">
              <a:lumMod val="50000"/>
            </a:schemeClr>
          </a:solidFill>
          <a:ln>
            <a:solidFill>
              <a:schemeClr val="accent5">
                <a:lumMod val="50000"/>
              </a:schemeClr>
            </a:solidFill>
          </a:ln>
        </p:spPr>
        <p:txBody>
          <a:bodyPr wrap="square">
            <a:spAutoFit/>
          </a:bodyPr>
          <a:lstStyle/>
          <a:p>
            <a:pPr algn="ctr"/>
            <a:r>
              <a:rPr lang="en-PH" sz="2800" b="1" dirty="0" smtClean="0">
                <a:solidFill>
                  <a:schemeClr val="bg1"/>
                </a:solidFill>
              </a:rPr>
              <a:t>CASH MANAGEMENT</a:t>
            </a:r>
            <a:endParaRPr lang="en-PH" sz="2800" dirty="0">
              <a:solidFill>
                <a:schemeClr val="bg1"/>
              </a:solidFill>
            </a:endParaRPr>
          </a:p>
        </p:txBody>
      </p:sp>
      <p:sp>
        <p:nvSpPr>
          <p:cNvPr id="12" name="Text Placeholder 17"/>
          <p:cNvSpPr txBox="1">
            <a:spLocks/>
          </p:cNvSpPr>
          <p:nvPr/>
        </p:nvSpPr>
        <p:spPr>
          <a:xfrm>
            <a:off x="292700" y="3913928"/>
            <a:ext cx="8749701" cy="2626571"/>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i="1" kern="1200">
                <a:solidFill>
                  <a:schemeClr val="dk1"/>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342900" indent="-342900">
              <a:buFont typeface="Wingdings" panose="05000000000000000000" pitchFamily="2" charset="2"/>
              <a:buChar char="ü"/>
            </a:pPr>
            <a:r>
              <a:rPr lang="en-PH" i="0" dirty="0">
                <a:latin typeface="Arial" panose="020B0604020202020204" pitchFamily="34" charset="0"/>
              </a:rPr>
              <a:t>Ensure that adequate cash available to pay for expenditures when they are due</a:t>
            </a:r>
          </a:p>
          <a:p>
            <a:pPr marL="342900" indent="-342900">
              <a:buFont typeface="Wingdings" panose="05000000000000000000" pitchFamily="2" charset="2"/>
              <a:buChar char="ü"/>
            </a:pPr>
            <a:r>
              <a:rPr lang="en-PH" i="0" dirty="0">
                <a:latin typeface="Arial" panose="020B0604020202020204" pitchFamily="34" charset="0"/>
              </a:rPr>
              <a:t>Minimize </a:t>
            </a:r>
            <a:r>
              <a:rPr lang="en-PH" i="0" dirty="0" smtClean="0">
                <a:latin typeface="Arial" panose="020B0604020202020204" pitchFamily="34" charset="0"/>
              </a:rPr>
              <a:t>borrowing costs by integrating debt management with cash management and avoiding unnecessary borrowing</a:t>
            </a:r>
            <a:endParaRPr lang="en-PH" i="0" dirty="0">
              <a:latin typeface="Arial" panose="020B0604020202020204" pitchFamily="34" charset="0"/>
            </a:endParaRPr>
          </a:p>
          <a:p>
            <a:pPr marL="342900" indent="-342900">
              <a:buFont typeface="Wingdings" panose="05000000000000000000" pitchFamily="2" charset="2"/>
              <a:buChar char="ü"/>
            </a:pPr>
            <a:r>
              <a:rPr lang="en-PH" i="0" dirty="0">
                <a:latin typeface="Arial" panose="020B0604020202020204" pitchFamily="34" charset="0"/>
              </a:rPr>
              <a:t>Maximize returns on idle </a:t>
            </a:r>
            <a:r>
              <a:rPr lang="en-PH" i="0" dirty="0" smtClean="0">
                <a:latin typeface="Arial" panose="020B0604020202020204" pitchFamily="34" charset="0"/>
              </a:rPr>
              <a:t>cash</a:t>
            </a:r>
            <a:endParaRPr lang="en-PH" i="0" dirty="0">
              <a:latin typeface="Arial" panose="020B0604020202020204" pitchFamily="34" charset="0"/>
            </a:endParaRPr>
          </a:p>
          <a:p>
            <a:pPr marL="342900" indent="-342900">
              <a:buFont typeface="Wingdings" panose="05000000000000000000" pitchFamily="2" charset="2"/>
              <a:buChar char="ü"/>
            </a:pPr>
            <a:r>
              <a:rPr lang="en-PH" i="0" dirty="0">
                <a:latin typeface="Arial" panose="020B0604020202020204" pitchFamily="34" charset="0"/>
              </a:rPr>
              <a:t>Manage risks </a:t>
            </a:r>
            <a:r>
              <a:rPr lang="en-PH" i="0" dirty="0" smtClean="0">
                <a:latin typeface="Arial" panose="020B0604020202020204" pitchFamily="34" charset="0"/>
              </a:rPr>
              <a:t>when </a:t>
            </a:r>
            <a:r>
              <a:rPr lang="en-PH" i="0" dirty="0">
                <a:latin typeface="Arial" panose="020B0604020202020204" pitchFamily="34" charset="0"/>
              </a:rPr>
              <a:t>investing temporary surpluses</a:t>
            </a:r>
          </a:p>
        </p:txBody>
      </p:sp>
    </p:spTree>
    <p:extLst>
      <p:ext uri="{BB962C8B-B14F-4D97-AF65-F5344CB8AC3E}">
        <p14:creationId xmlns:p14="http://schemas.microsoft.com/office/powerpoint/2010/main" val="4218855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1" y="51204"/>
            <a:ext cx="9132277" cy="1325563"/>
          </a:xfrm>
        </p:spPr>
        <p:txBody>
          <a:bodyPr>
            <a:normAutofit/>
          </a:bodyPr>
          <a:lstStyle/>
          <a:p>
            <a:r>
              <a:rPr lang="en-PH" b="1" u="sng" dirty="0">
                <a:solidFill>
                  <a:schemeClr val="accent5">
                    <a:lumMod val="50000"/>
                  </a:schemeClr>
                </a:solidFill>
                <a:latin typeface="Garamond" panose="02020404030301010803" pitchFamily="18" charset="0"/>
              </a:rPr>
              <a:t>Objectives of Cash Management</a:t>
            </a:r>
          </a:p>
        </p:txBody>
      </p:sp>
      <p:sp>
        <p:nvSpPr>
          <p:cNvPr id="4" name="Content Placeholder 3"/>
          <p:cNvSpPr>
            <a:spLocks noGrp="1"/>
          </p:cNvSpPr>
          <p:nvPr>
            <p:ph idx="1"/>
          </p:nvPr>
        </p:nvSpPr>
        <p:spPr>
          <a:xfrm>
            <a:off x="4803390" y="1676132"/>
            <a:ext cx="4093867" cy="4351338"/>
          </a:xfrm>
        </p:spPr>
        <p:txBody>
          <a:bodyPr>
            <a:normAutofit fontScale="85000" lnSpcReduction="10000"/>
          </a:bodyPr>
          <a:lstStyle/>
          <a:p>
            <a:pPr marL="342900" indent="-342900">
              <a:buFont typeface="Wingdings" panose="05000000000000000000" pitchFamily="2" charset="2"/>
              <a:buChar char="ü"/>
            </a:pPr>
            <a:r>
              <a:rPr lang="en-US" i="0" dirty="0">
                <a:latin typeface="Arial" panose="020B0604020202020204" pitchFamily="34" charset="0"/>
                <a:cs typeface="Arial" panose="020B0604020202020204" pitchFamily="34" charset="0"/>
              </a:rPr>
              <a:t>Ensure line agency is able to prepare forecast of its cash flows</a:t>
            </a:r>
          </a:p>
          <a:p>
            <a:pPr marL="342900" indent="-342900">
              <a:buFont typeface="Wingdings" panose="05000000000000000000" pitchFamily="2" charset="2"/>
              <a:buChar char="ü"/>
            </a:pPr>
            <a:r>
              <a:rPr lang="en-US" i="0" dirty="0">
                <a:latin typeface="Arial" panose="020B0604020202020204" pitchFamily="34" charset="0"/>
                <a:cs typeface="Arial" panose="020B0604020202020204" pitchFamily="34" charset="0"/>
              </a:rPr>
              <a:t>Management of NCA to avoid lapsing and ensure at least 90% utilization</a:t>
            </a:r>
          </a:p>
          <a:p>
            <a:pPr marL="342900" indent="-342900">
              <a:buFont typeface="Wingdings" panose="05000000000000000000" pitchFamily="2" charset="2"/>
              <a:buChar char="ü"/>
            </a:pPr>
            <a:r>
              <a:rPr lang="en-US" i="0" dirty="0">
                <a:latin typeface="Arial" panose="020B0604020202020204" pitchFamily="34" charset="0"/>
                <a:cs typeface="Arial" panose="020B0604020202020204" pitchFamily="34" charset="0"/>
              </a:rPr>
              <a:t>Accomplish accurately the monitoring templates </a:t>
            </a:r>
          </a:p>
          <a:p>
            <a:pPr marL="342900" indent="-342900">
              <a:buFont typeface="Wingdings" panose="05000000000000000000" pitchFamily="2" charset="2"/>
              <a:buChar char="ü"/>
            </a:pPr>
            <a:r>
              <a:rPr lang="en-US" i="0" dirty="0">
                <a:latin typeface="Arial" panose="020B0604020202020204" pitchFamily="34" charset="0"/>
                <a:cs typeface="Arial" panose="020B0604020202020204" pitchFamily="34" charset="0"/>
              </a:rPr>
              <a:t>Coordinate with sub-units under the department for accurate forecasting</a:t>
            </a:r>
          </a:p>
          <a:p>
            <a:pPr marL="0" indent="0">
              <a:buNone/>
            </a:pPr>
            <a:endParaRPr lang="en-PH" dirty="0"/>
          </a:p>
        </p:txBody>
      </p:sp>
      <p:sp>
        <p:nvSpPr>
          <p:cNvPr id="5" name="Content Placeholder 3"/>
          <p:cNvSpPr txBox="1">
            <a:spLocks/>
          </p:cNvSpPr>
          <p:nvPr/>
        </p:nvSpPr>
        <p:spPr>
          <a:xfrm>
            <a:off x="300332" y="1631100"/>
            <a:ext cx="409386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i="1" kern="1200">
                <a:solidFill>
                  <a:schemeClr val="tx1"/>
                </a:solidFill>
                <a:latin typeface="+mj-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ü"/>
            </a:pPr>
            <a:r>
              <a:rPr lang="en-US" sz="2400" i="0" dirty="0">
                <a:latin typeface="Arial" panose="020B0604020202020204" pitchFamily="34" charset="0"/>
              </a:rPr>
              <a:t>Economizing on cash within government (time value of money)</a:t>
            </a:r>
          </a:p>
          <a:p>
            <a:pPr marL="342900" indent="-342900">
              <a:buFont typeface="Wingdings" panose="05000000000000000000" pitchFamily="2" charset="2"/>
              <a:buChar char="ü"/>
            </a:pPr>
            <a:r>
              <a:rPr lang="en-US" sz="2400" i="0" dirty="0">
                <a:latin typeface="Arial" panose="020B0604020202020204" pitchFamily="34" charset="0"/>
              </a:rPr>
              <a:t>Managing efficiently the government’s aggregate short term cash flows </a:t>
            </a:r>
          </a:p>
          <a:p>
            <a:pPr marL="342900" indent="-342900">
              <a:buFont typeface="Wingdings" panose="05000000000000000000" pitchFamily="2" charset="2"/>
              <a:buChar char="ü"/>
            </a:pPr>
            <a:r>
              <a:rPr lang="en-US" sz="2400" i="0" dirty="0">
                <a:latin typeface="Arial" panose="020B0604020202020204" pitchFamily="34" charset="0"/>
              </a:rPr>
              <a:t>Ensuring that debt management is aligned with the monetary policies</a:t>
            </a:r>
          </a:p>
          <a:p>
            <a:pPr marL="0" indent="0">
              <a:buNone/>
            </a:pPr>
            <a:endParaRPr lang="en-PH" dirty="0"/>
          </a:p>
        </p:txBody>
      </p:sp>
      <p:sp>
        <p:nvSpPr>
          <p:cNvPr id="6" name="TextBox 5">
            <a:extLst>
              <a:ext uri="{FF2B5EF4-FFF2-40B4-BE49-F238E27FC236}">
                <a16:creationId xmlns:a16="http://schemas.microsoft.com/office/drawing/2014/main" id="{F1F4BF58-B365-484A-8F49-89BD70E29A1F}"/>
              </a:ext>
            </a:extLst>
          </p:cNvPr>
          <p:cNvSpPr txBox="1"/>
          <p:nvPr/>
        </p:nvSpPr>
        <p:spPr>
          <a:xfrm>
            <a:off x="300332" y="1207490"/>
            <a:ext cx="4093867" cy="338554"/>
          </a:xfrm>
          <a:prstGeom prst="rect">
            <a:avLst/>
          </a:prstGeom>
          <a:solidFill>
            <a:schemeClr val="tx1">
              <a:lumMod val="65000"/>
              <a:lumOff val="35000"/>
            </a:schemeClr>
          </a:solidFill>
        </p:spPr>
        <p:txBody>
          <a:bodyPr wrap="square" rtlCol="0">
            <a:spAutoFit/>
          </a:bodyPr>
          <a:lstStyle>
            <a:defPPr>
              <a:defRPr lang="en-US"/>
            </a:defPPr>
            <a:lvl1pPr algn="ctr">
              <a:defRPr sz="1600" b="1">
                <a:solidFill>
                  <a:schemeClr val="bg1"/>
                </a:solidFill>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t>NATIONAL LEVEL</a:t>
            </a:r>
          </a:p>
        </p:txBody>
      </p:sp>
      <p:sp>
        <p:nvSpPr>
          <p:cNvPr id="7" name="TextBox 6">
            <a:extLst>
              <a:ext uri="{FF2B5EF4-FFF2-40B4-BE49-F238E27FC236}">
                <a16:creationId xmlns:a16="http://schemas.microsoft.com/office/drawing/2014/main" id="{F1F4BF58-B365-484A-8F49-89BD70E29A1F}"/>
              </a:ext>
            </a:extLst>
          </p:cNvPr>
          <p:cNvSpPr txBox="1"/>
          <p:nvPr/>
        </p:nvSpPr>
        <p:spPr>
          <a:xfrm>
            <a:off x="4803389" y="1187896"/>
            <a:ext cx="4093867" cy="338554"/>
          </a:xfrm>
          <a:prstGeom prst="rect">
            <a:avLst/>
          </a:prstGeom>
          <a:solidFill>
            <a:schemeClr val="tx1">
              <a:lumMod val="65000"/>
              <a:lumOff val="35000"/>
            </a:schemeClr>
          </a:solidFill>
        </p:spPr>
        <p:txBody>
          <a:bodyPr wrap="square" rtlCol="0">
            <a:spAutoFit/>
          </a:bodyPr>
          <a:lstStyle>
            <a:defPPr>
              <a:defRPr lang="en-US"/>
            </a:defPPr>
            <a:lvl1pPr algn="ctr">
              <a:defRPr sz="1600" b="1">
                <a:solidFill>
                  <a:schemeClr val="bg1"/>
                </a:solidFill>
                <a:latin typeface="Arial" panose="020B0604020202020204" pitchFamily="34" charset="0"/>
                <a:cs typeface="Arial"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t>AGENCY LEVEL</a:t>
            </a:r>
          </a:p>
        </p:txBody>
      </p:sp>
    </p:spTree>
    <p:extLst>
      <p:ext uri="{BB962C8B-B14F-4D97-AF65-F5344CB8AC3E}">
        <p14:creationId xmlns:p14="http://schemas.microsoft.com/office/powerpoint/2010/main" val="1628602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Cash Management Cycle</a:t>
            </a:r>
            <a:endParaRPr lang="en-US" dirty="0"/>
          </a:p>
        </p:txBody>
      </p:sp>
      <p:sp>
        <p:nvSpPr>
          <p:cNvPr id="5" name="Slide Number Placeholder 4"/>
          <p:cNvSpPr>
            <a:spLocks noGrp="1"/>
          </p:cNvSpPr>
          <p:nvPr>
            <p:ph type="sldNum" sz="quarter" idx="12"/>
          </p:nvPr>
        </p:nvSpPr>
        <p:spPr/>
        <p:txBody>
          <a:bodyPr/>
          <a:lstStyle/>
          <a:p>
            <a:pPr lvl="0">
              <a:spcBef>
                <a:spcPts val="0"/>
              </a:spcBef>
              <a:buNone/>
            </a:pPr>
            <a:fld id="{00000000-1234-1234-1234-123412341234}" type="slidenum">
              <a:rPr lang="en" smtClean="0"/>
              <a:t>9</a:t>
            </a:fld>
            <a:endParaRPr lang="en"/>
          </a:p>
        </p:txBody>
      </p:sp>
      <p:grpSp>
        <p:nvGrpSpPr>
          <p:cNvPr id="24" name="Shape 613"/>
          <p:cNvGrpSpPr/>
          <p:nvPr/>
        </p:nvGrpSpPr>
        <p:grpSpPr>
          <a:xfrm>
            <a:off x="304800" y="762000"/>
            <a:ext cx="333016" cy="444021"/>
            <a:chOff x="2594050" y="1631825"/>
            <a:chExt cx="439625" cy="439625"/>
          </a:xfrm>
        </p:grpSpPr>
        <p:sp>
          <p:nvSpPr>
            <p:cNvPr id="25" name="Shape 614"/>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26" name="Shape 615"/>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27" name="Shape 616"/>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sp>
          <p:nvSpPr>
            <p:cNvPr id="28" name="Shape 617"/>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12175" cap="rnd" cmpd="sng">
              <a:solidFill>
                <a:srgbClr val="FF98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p>
          </p:txBody>
        </p:sp>
      </p:grpSp>
      <p:graphicFrame>
        <p:nvGraphicFramePr>
          <p:cNvPr id="3" name="Diagram 2"/>
          <p:cNvGraphicFramePr/>
          <p:nvPr>
            <p:extLst/>
          </p:nvPr>
        </p:nvGraphicFramePr>
        <p:xfrm>
          <a:off x="-533400" y="2118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181600" y="3812834"/>
            <a:ext cx="1524000"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000" b="1" dirty="0" smtClean="0">
                <a:solidFill>
                  <a:schemeClr val="accent6"/>
                </a:solidFill>
              </a:rPr>
              <a:t>Deficit</a:t>
            </a:r>
            <a:endParaRPr lang="en-PH" sz="2000" b="1" dirty="0">
              <a:solidFill>
                <a:schemeClr val="accent6"/>
              </a:solidFill>
            </a:endParaRPr>
          </a:p>
        </p:txBody>
      </p:sp>
      <p:sp>
        <p:nvSpPr>
          <p:cNvPr id="22" name="TextBox 21"/>
          <p:cNvSpPr txBox="1"/>
          <p:nvPr/>
        </p:nvSpPr>
        <p:spPr>
          <a:xfrm>
            <a:off x="5181600" y="4212944"/>
            <a:ext cx="1524000"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000" b="1" dirty="0" smtClean="0">
                <a:solidFill>
                  <a:schemeClr val="accent1">
                    <a:lumMod val="50000"/>
                  </a:schemeClr>
                </a:solidFill>
              </a:rPr>
              <a:t>Surplus</a:t>
            </a:r>
            <a:endParaRPr lang="en-PH" sz="2000" b="1" dirty="0">
              <a:solidFill>
                <a:schemeClr val="accent1">
                  <a:lumMod val="50000"/>
                </a:schemeClr>
              </a:solidFill>
            </a:endParaRPr>
          </a:p>
        </p:txBody>
      </p:sp>
      <p:sp>
        <p:nvSpPr>
          <p:cNvPr id="23" name="TextBox 22"/>
          <p:cNvSpPr txBox="1"/>
          <p:nvPr/>
        </p:nvSpPr>
        <p:spPr>
          <a:xfrm>
            <a:off x="7391400" y="3812834"/>
            <a:ext cx="1524000"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000" b="1" dirty="0" smtClean="0">
                <a:solidFill>
                  <a:schemeClr val="accent6"/>
                </a:solidFill>
              </a:rPr>
              <a:t>Borrow</a:t>
            </a:r>
            <a:endParaRPr lang="en-PH" sz="2000" b="1" dirty="0">
              <a:solidFill>
                <a:schemeClr val="accent6"/>
              </a:solidFill>
            </a:endParaRPr>
          </a:p>
        </p:txBody>
      </p:sp>
      <p:sp>
        <p:nvSpPr>
          <p:cNvPr id="29" name="TextBox 28"/>
          <p:cNvSpPr txBox="1"/>
          <p:nvPr/>
        </p:nvSpPr>
        <p:spPr>
          <a:xfrm>
            <a:off x="7391400" y="4212944"/>
            <a:ext cx="1524000" cy="40011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PH" sz="2000" b="1" dirty="0" smtClean="0">
                <a:solidFill>
                  <a:schemeClr val="accent1">
                    <a:lumMod val="50000"/>
                  </a:schemeClr>
                </a:solidFill>
              </a:rPr>
              <a:t>Invest</a:t>
            </a:r>
            <a:endParaRPr lang="en-PH" sz="2000" b="1" dirty="0">
              <a:solidFill>
                <a:schemeClr val="accent1">
                  <a:lumMod val="50000"/>
                </a:schemeClr>
              </a:solidFill>
            </a:endParaRPr>
          </a:p>
        </p:txBody>
      </p:sp>
      <p:sp>
        <p:nvSpPr>
          <p:cNvPr id="7" name="Right Arrow 6"/>
          <p:cNvSpPr/>
          <p:nvPr/>
        </p:nvSpPr>
        <p:spPr>
          <a:xfrm>
            <a:off x="4572000" y="4038902"/>
            <a:ext cx="533400" cy="3480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30" name="Right Arrow 29"/>
          <p:cNvSpPr/>
          <p:nvPr/>
        </p:nvSpPr>
        <p:spPr>
          <a:xfrm>
            <a:off x="6781800" y="4038902"/>
            <a:ext cx="533400" cy="3480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Tree>
    <p:extLst>
      <p:ext uri="{BB962C8B-B14F-4D97-AF65-F5344CB8AC3E}">
        <p14:creationId xmlns:p14="http://schemas.microsoft.com/office/powerpoint/2010/main" val="32012214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997CD05-364B-4517-A67B-1B6C867F1AF9}">
  <we:reference id="wa104178141" version="4.0.0.8" store="en-US" storeType="OMEX"/>
  <we:alternateReferences>
    <we:reference id="WA104178141" version="4.0.0.8" store="WA10417814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30663</TotalTime>
  <Words>1913</Words>
  <Application>Microsoft Office PowerPoint</Application>
  <PresentationFormat>On-screen Show (4:3)</PresentationFormat>
  <Paragraphs>272</Paragraphs>
  <Slides>21</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Arvo</vt:lpstr>
      <vt:lpstr>Bodoni MT</vt:lpstr>
      <vt:lpstr>Calibri</vt:lpstr>
      <vt:lpstr>Calibri Light</vt:lpstr>
      <vt:lpstr>Courier New</vt:lpstr>
      <vt:lpstr>Franklin Gothic Book</vt:lpstr>
      <vt:lpstr>Garamond</vt:lpstr>
      <vt:lpstr>Roboto Condensed</vt:lpstr>
      <vt:lpstr>Wingdings</vt:lpstr>
      <vt:lpstr>Office Theme</vt:lpstr>
      <vt:lpstr>PowerPoint Presentation</vt:lpstr>
      <vt:lpstr>PowerPoint Presentation</vt:lpstr>
      <vt:lpstr>Cash Management</vt:lpstr>
      <vt:lpstr>The Budget Cycle and Cash Management</vt:lpstr>
      <vt:lpstr>Why do we need to manage Cash? </vt:lpstr>
      <vt:lpstr>Why do we need to manage Cash? </vt:lpstr>
      <vt:lpstr>Cash Management Objectives</vt:lpstr>
      <vt:lpstr>Objectives of Cash Management</vt:lpstr>
      <vt:lpstr>Cash Management Cycle</vt:lpstr>
      <vt:lpstr>Cash Forecasting or Cash Planning</vt:lpstr>
      <vt:lpstr>PowerPoint Presentation</vt:lpstr>
      <vt:lpstr>Cash Planning Report</vt:lpstr>
      <vt:lpstr>PowerPoint Presentation</vt:lpstr>
      <vt:lpstr>Investment Management:  Handling idle cash</vt:lpstr>
      <vt:lpstr>What are Government Securities?</vt:lpstr>
      <vt:lpstr>What are Government Securities?</vt:lpstr>
      <vt:lpstr>GS Issuance – Regular Auctions</vt:lpstr>
      <vt:lpstr>GS Issuance - LGUs</vt:lpstr>
      <vt:lpstr>How much will you earn annually from an investment of one billion pesos? </vt:lpstr>
      <vt:lpstr>Productive Spending</vt:lpstr>
      <vt:lpstr>Why Invest in GS?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 Francesca S. Cortes</dc:creator>
  <cp:lastModifiedBy>USER</cp:lastModifiedBy>
  <cp:revision>305</cp:revision>
  <cp:lastPrinted>2019-09-13T06:57:56Z</cp:lastPrinted>
  <dcterms:created xsi:type="dcterms:W3CDTF">2018-11-19T02:56:35Z</dcterms:created>
  <dcterms:modified xsi:type="dcterms:W3CDTF">2019-09-17T23:11:40Z</dcterms:modified>
</cp:coreProperties>
</file>